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57" r:id="rId4"/>
    <p:sldId id="278" r:id="rId5"/>
    <p:sldId id="293" r:id="rId6"/>
    <p:sldId id="294" r:id="rId7"/>
    <p:sldId id="277" r:id="rId8"/>
    <p:sldId id="296" r:id="rId9"/>
    <p:sldId id="279" r:id="rId10"/>
    <p:sldId id="258" r:id="rId11"/>
    <p:sldId id="263" r:id="rId12"/>
    <p:sldId id="265" r:id="rId13"/>
    <p:sldId id="283" r:id="rId14"/>
    <p:sldId id="286" r:id="rId15"/>
    <p:sldId id="271" r:id="rId16"/>
    <p:sldId id="272" r:id="rId17"/>
    <p:sldId id="281" r:id="rId18"/>
    <p:sldId id="291" r:id="rId19"/>
    <p:sldId id="290" r:id="rId20"/>
    <p:sldId id="284" r:id="rId21"/>
    <p:sldId id="287" r:id="rId22"/>
    <p:sldId id="289" r:id="rId23"/>
    <p:sldId id="285" r:id="rId24"/>
    <p:sldId id="288" r:id="rId25"/>
    <p:sldId id="270" r:id="rId26"/>
    <p:sldId id="268" r:id="rId27"/>
    <p:sldId id="269" r:id="rId28"/>
    <p:sldId id="280" r:id="rId29"/>
    <p:sldId id="267" r:id="rId30"/>
    <p:sldId id="292" r:id="rId31"/>
    <p:sldId id="298" r:id="rId32"/>
    <p:sldId id="295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34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81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28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63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93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20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71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47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95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18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50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D86A-938F-461A-98DA-01A529983DE0}" type="datetimeFigureOut">
              <a:rPr lang="zh-TW" altLang="en-US" smtClean="0"/>
              <a:t>2015/9/30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9637-BF50-4AB3-A9C2-E901C4C3C9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45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%C3%89dimbourg" TargetMode="External"/><Relationship Id="rId2" Type="http://schemas.openxmlformats.org/officeDocument/2006/relationships/hyperlink" Target="https://fr.wikipedia.org/wiki/Galerie_nationale_d'%C3%89cos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ixa.net/Pixa/pagixa-0712292215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Brixto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r.wikipedia.org/wiki/Par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fr.wikipedia.org/wiki/Griso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487" y="55618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fr-FR" altLang="zh-TW" dirty="0" smtClean="0"/>
              <a:t>30 mars 1852 – 29 juillet 1890 (37 ans)</a:t>
            </a:r>
            <a:endParaRPr lang="zh-TW" altLang="en-US" sz="2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741937" cy="4525963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13543" y="32705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TW" dirty="0" smtClean="0"/>
              <a:t>Vincent Van Gogh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3197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01208" y="2163196"/>
            <a:ext cx="3456384" cy="2016224"/>
          </a:xfrm>
        </p:spPr>
        <p:txBody>
          <a:bodyPr>
            <a:noAutofit/>
          </a:bodyPr>
          <a:lstStyle/>
          <a:p>
            <a:r>
              <a:rPr lang="fr-FR" altLang="zh-TW" sz="2400" dirty="0"/>
              <a:t>Nature morte </a:t>
            </a:r>
            <a:r>
              <a:rPr lang="fr-FR" altLang="zh-TW" sz="2400" dirty="0" smtClean="0"/>
              <a:t>à </a:t>
            </a:r>
            <a:r>
              <a:rPr lang="fr-FR" altLang="zh-TW" sz="2400" dirty="0"/>
              <a:t>la </a:t>
            </a:r>
            <a:r>
              <a:rPr lang="fr-FR" altLang="zh-TW" sz="2400" dirty="0" smtClean="0"/>
              <a:t>Bible </a:t>
            </a:r>
            <a:r>
              <a:rPr lang="fr-FR" altLang="zh-TW" sz="2400" dirty="0"/>
              <a:t>ouverte et au candelabre (Van Gogh, 1885)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6" y="846138"/>
            <a:ext cx="4032448" cy="3437183"/>
          </a:xfrm>
        </p:spPr>
      </p:pic>
      <p:sp>
        <p:nvSpPr>
          <p:cNvPr id="3" name="矩形 2"/>
          <p:cNvSpPr/>
          <p:nvPr/>
        </p:nvSpPr>
        <p:spPr>
          <a:xfrm>
            <a:off x="457200" y="4509120"/>
            <a:ext cx="8147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TW" sz="2400" dirty="0"/>
              <a:t>Ce tableau a été peint en quelques heures en octobre 1885, quelques mois après la mort de son père (le 26 mars 1885). Il porte la mémoire de </a:t>
            </a:r>
            <a:r>
              <a:rPr lang="fr-FR" altLang="zh-TW" sz="2400" dirty="0" smtClean="0"/>
              <a:t>son </a:t>
            </a:r>
            <a:r>
              <a:rPr lang="fr-FR" altLang="zh-TW" sz="2400" dirty="0" smtClean="0"/>
              <a:t>père </a:t>
            </a:r>
            <a:r>
              <a:rPr lang="fr-FR" altLang="zh-TW" sz="2400" dirty="0" smtClean="0"/>
              <a:t>qu'il </a:t>
            </a:r>
            <a:r>
              <a:rPr lang="fr-FR" altLang="zh-TW" sz="2400" dirty="0"/>
              <a:t>a idolâtré et rejeté avec âpreté pour pouvoir tracer sa route</a:t>
            </a:r>
            <a:r>
              <a:rPr lang="fr-FR" altLang="zh-TW" sz="2400" dirty="0" smtClean="0"/>
              <a:t>... </a:t>
            </a:r>
            <a:r>
              <a:rPr lang="fr-FR" altLang="zh-TW" sz="2400" dirty="0" smtClean="0"/>
              <a:t>Il quitte le presbytère et </a:t>
            </a:r>
            <a:r>
              <a:rPr lang="fr-FR" altLang="zh-TW" sz="2400" dirty="0" smtClean="0"/>
              <a:t>habite </a:t>
            </a:r>
            <a:r>
              <a:rPr lang="fr-FR" altLang="zh-TW" sz="2400" dirty="0" smtClean="0"/>
              <a:t>dans son atelier...</a:t>
            </a:r>
            <a:endParaRPr lang="zh-TW" altLang="en-US" sz="24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0" y="274638"/>
            <a:ext cx="4114800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1881-1886         Les jours à La Haye, Nuenen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7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fr-FR" altLang="zh-TW" sz="3600" dirty="0"/>
              <a:t>« Je sens tellement bien ce tableau que je peux littéralement le voir en rêve. »</a:t>
            </a:r>
            <a:r>
              <a:rPr lang="zh-TW" altLang="zh-TW" sz="3100" dirty="0"/>
              <a:t/>
            </a:r>
            <a:br>
              <a:rPr lang="zh-TW" altLang="zh-TW" sz="3100" dirty="0"/>
            </a:br>
            <a:r>
              <a:rPr lang="fr-FR" altLang="zh-TW" sz="3100" dirty="0"/>
              <a:t>— </a:t>
            </a:r>
            <a:r>
              <a:rPr lang="fr-FR" altLang="zh-TW" sz="2200" dirty="0"/>
              <a:t>Bruce Bernard, </a:t>
            </a:r>
            <a:r>
              <a:rPr lang="fr-FR" altLang="zh-TW" sz="2200" i="1" dirty="0"/>
              <a:t>Vincent Van Gogh, la passion de </a:t>
            </a:r>
            <a:r>
              <a:rPr lang="fr-FR" altLang="zh-TW" sz="2200" i="1" dirty="0" smtClean="0"/>
              <a:t>voir</a:t>
            </a:r>
            <a:endParaRPr lang="zh-TW" altLang="zh-TW" sz="2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89988" cy="3914393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67544" y="6993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Les Mangeurs de pommes de terre</a:t>
            </a:r>
            <a:br>
              <a:rPr lang="en-US" altLang="zh-TW" smtClean="0"/>
            </a:br>
            <a:r>
              <a:rPr lang="en-US" altLang="zh-TW" sz="2200" smtClean="0"/>
              <a:t>1885, huile sur toile, Mus</a:t>
            </a:r>
            <a:r>
              <a:rPr lang="fr-FR" altLang="zh-TW" sz="2200" smtClean="0"/>
              <a:t>ée Van Gogh à Amsterdam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854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2" y="1268760"/>
            <a:ext cx="3946290" cy="3109198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0486" y="260648"/>
            <a:ext cx="8517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 smtClean="0"/>
              <a:t>L‘époque</a:t>
            </a:r>
            <a:r>
              <a:rPr lang="en-US" altLang="zh-TW" dirty="0" smtClean="0"/>
              <a:t> à Paris 1886-1888</a:t>
            </a:r>
            <a:endParaRPr lang="zh-TW" altLang="en-US" sz="22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58510" y="1052736"/>
            <a:ext cx="4320480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 smtClean="0"/>
              <a:t>Exalté</a:t>
            </a:r>
            <a:r>
              <a:rPr lang="en-US" altLang="zh-TW" dirty="0" smtClean="0"/>
              <a:t> </a:t>
            </a:r>
            <a:r>
              <a:rPr lang="en-US" altLang="zh-TW" dirty="0"/>
              <a:t>par la </a:t>
            </a:r>
            <a:r>
              <a:rPr lang="en-US" altLang="zh-TW" dirty="0" err="1"/>
              <a:t>ferveur</a:t>
            </a:r>
            <a:r>
              <a:rPr lang="en-US" altLang="zh-TW" dirty="0"/>
              <a:t> du </a:t>
            </a:r>
            <a:r>
              <a:rPr lang="en-US" altLang="zh-TW" dirty="0" err="1"/>
              <a:t>climat</a:t>
            </a:r>
            <a:r>
              <a:rPr lang="en-US" altLang="zh-TW" dirty="0"/>
              <a:t> </a:t>
            </a:r>
            <a:r>
              <a:rPr lang="en-US" altLang="zh-TW" dirty="0" err="1"/>
              <a:t>artistique</a:t>
            </a:r>
            <a:r>
              <a:rPr lang="en-US" altLang="zh-TW" dirty="0"/>
              <a:t> </a:t>
            </a:r>
            <a:r>
              <a:rPr lang="en-US" altLang="zh-TW" dirty="0" err="1"/>
              <a:t>parisien</a:t>
            </a:r>
            <a:r>
              <a:rPr lang="en-US" altLang="zh-TW" dirty="0" smtClean="0"/>
              <a:t>…</a:t>
            </a:r>
          </a:p>
          <a:p>
            <a:r>
              <a:rPr lang="en-US" altLang="zh-TW" dirty="0" smtClean="0"/>
              <a:t>Il </a:t>
            </a:r>
            <a:r>
              <a:rPr lang="en-US" altLang="zh-TW" dirty="0" err="1" smtClean="0"/>
              <a:t>essaie</a:t>
            </a:r>
            <a:r>
              <a:rPr lang="en-US" altLang="zh-TW" dirty="0" smtClean="0"/>
              <a:t> </a:t>
            </a:r>
            <a:r>
              <a:rPr lang="en-US" altLang="zh-TW" dirty="0"/>
              <a:t>des styles des </a:t>
            </a:r>
            <a:r>
              <a:rPr lang="en-US" altLang="zh-TW" dirty="0" err="1"/>
              <a:t>peintres</a:t>
            </a:r>
            <a:r>
              <a:rPr lang="en-US" altLang="zh-TW" dirty="0"/>
              <a:t> les plus </a:t>
            </a:r>
            <a:r>
              <a:rPr lang="en-US" altLang="zh-TW" dirty="0" err="1" smtClean="0"/>
              <a:t>anticonformistes</a:t>
            </a:r>
            <a:r>
              <a:rPr lang="en-US" altLang="zh-TW" dirty="0" smtClean="0"/>
              <a:t> </a:t>
            </a:r>
            <a:r>
              <a:rPr lang="en-US" altLang="zh-TW" dirty="0"/>
              <a:t>du </a:t>
            </a:r>
            <a:r>
              <a:rPr lang="en-US" altLang="zh-TW" dirty="0" smtClean="0"/>
              <a:t>moment: </a:t>
            </a:r>
            <a:r>
              <a:rPr lang="fr-FR" altLang="zh-TW" dirty="0" smtClean="0"/>
              <a:t>Signac, Pissarro, Toulouse-Lautrec, Gauquin....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11560" y="4725144"/>
            <a:ext cx="7926558" cy="1846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TW" dirty="0" smtClean="0"/>
              <a:t>Le </a:t>
            </a:r>
            <a:r>
              <a:rPr lang="fr-FR" altLang="zh-TW" dirty="0" smtClean="0"/>
              <a:t>néo-impressionnisme</a:t>
            </a:r>
            <a:r>
              <a:rPr lang="fr-FR" altLang="zh-TW" dirty="0" smtClean="0"/>
              <a:t>, la synthèse du cloissonnisme, les toiles exotiques réalisées par Gauquin...</a:t>
            </a:r>
          </a:p>
          <a:p>
            <a:r>
              <a:rPr lang="fr-FR" altLang="zh-TW" dirty="0" smtClean="0"/>
              <a:t>Mais, l</a:t>
            </a:r>
            <a:r>
              <a:rPr lang="en-US" altLang="zh-TW" dirty="0"/>
              <a:t> </a:t>
            </a:r>
            <a:r>
              <a:rPr lang="en-US" altLang="zh-TW" dirty="0" smtClean="0"/>
              <a:t>'absinthe </a:t>
            </a:r>
            <a:r>
              <a:rPr lang="en-US" altLang="zh-TW" dirty="0" smtClean="0"/>
              <a:t>et la fatigue </a:t>
            </a:r>
            <a:r>
              <a:rPr lang="en-US" altLang="zh-TW" dirty="0" err="1" smtClean="0"/>
              <a:t>aggravent</a:t>
            </a:r>
            <a:r>
              <a:rPr lang="en-US" altLang="zh-TW" dirty="0" smtClean="0"/>
              <a:t> son </a:t>
            </a:r>
            <a:r>
              <a:rPr lang="en-US" altLang="zh-TW" dirty="0" err="1" smtClean="0"/>
              <a:t>état</a:t>
            </a:r>
            <a:r>
              <a:rPr lang="en-US" altLang="zh-TW" dirty="0" smtClean="0"/>
              <a:t> mental.</a:t>
            </a:r>
            <a:endParaRPr lang="fr-FR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878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517632" cy="1296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La </a:t>
            </a:r>
            <a:r>
              <a:rPr lang="en-US" altLang="zh-TW" dirty="0" err="1" smtClean="0"/>
              <a:t>Maison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Jaune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dirty="0" smtClean="0"/>
              <a:t>1888 à Arles, </a:t>
            </a:r>
            <a:r>
              <a:rPr lang="en-US" altLang="zh-TW" sz="2400" dirty="0" err="1" smtClean="0"/>
              <a:t>huile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sur</a:t>
            </a:r>
            <a:r>
              <a:rPr lang="en-US" altLang="zh-TW" sz="2400" dirty="0" smtClean="0"/>
              <a:t> toile, Yale University Art Gallery, New Haven</a:t>
            </a:r>
            <a:endParaRPr lang="zh-TW" altLang="en-US" sz="24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4" y="836712"/>
            <a:ext cx="5647410" cy="4638944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03920" y="476672"/>
            <a:ext cx="85176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2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7504" y="107849"/>
            <a:ext cx="8517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 smtClean="0"/>
              <a:t>L‘époque</a:t>
            </a:r>
            <a:r>
              <a:rPr lang="en-US" altLang="zh-TW" dirty="0" smtClean="0"/>
              <a:t> à Arles 1888-1890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1862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7056784" cy="1296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Le Pont de </a:t>
            </a:r>
            <a:r>
              <a:rPr lang="en-US" altLang="zh-TW" dirty="0" err="1" smtClean="0"/>
              <a:t>Longlois</a:t>
            </a:r>
            <a:r>
              <a:rPr lang="en-US" altLang="zh-TW" dirty="0" smtClean="0"/>
              <a:t> à Arles</a:t>
            </a:r>
            <a:br>
              <a:rPr lang="en-US" altLang="zh-TW" dirty="0" smtClean="0"/>
            </a:br>
            <a:r>
              <a:rPr lang="en-US" altLang="zh-TW" sz="2200" dirty="0" smtClean="0"/>
              <a:t>1888 à Arles</a:t>
            </a: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9" y="658186"/>
            <a:ext cx="5688632" cy="3874648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92647" y="242327"/>
            <a:ext cx="85176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200" dirty="0"/>
          </a:p>
        </p:txBody>
      </p:sp>
      <p:sp>
        <p:nvSpPr>
          <p:cNvPr id="5" name="矩形 4"/>
          <p:cNvSpPr/>
          <p:nvPr/>
        </p:nvSpPr>
        <p:spPr>
          <a:xfrm>
            <a:off x="5976172" y="242327"/>
            <a:ext cx="28981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TW" sz="2400" dirty="0">
                <a:latin typeface="標楷體"/>
                <a:ea typeface="標楷體"/>
              </a:rPr>
              <a:t>U</a:t>
            </a:r>
            <a:r>
              <a:rPr lang="fr-FR" altLang="zh-TW" sz="2400" dirty="0" smtClean="0"/>
              <a:t>ne </a:t>
            </a:r>
            <a:r>
              <a:rPr lang="fr-FR" altLang="zh-TW" sz="2400" dirty="0"/>
              <a:t>nouvelle page de son œuvre s'ouvre avec la découverte de la lumière </a:t>
            </a:r>
            <a:r>
              <a:rPr lang="fr-FR" altLang="zh-TW" sz="2400" dirty="0" smtClean="0"/>
              <a:t>provençale. </a:t>
            </a:r>
            <a:endParaRPr lang="fr-FR" altLang="zh-TW" sz="2400" dirty="0" smtClean="0"/>
          </a:p>
          <a:p>
            <a:endParaRPr lang="fr-FR" altLang="zh-TW" sz="2400" dirty="0" smtClean="0"/>
          </a:p>
          <a:p>
            <a:r>
              <a:rPr lang="fr-FR" altLang="zh-TW" sz="2400" dirty="0" smtClean="0"/>
              <a:t>Dès </a:t>
            </a:r>
            <a:r>
              <a:rPr lang="fr-FR" altLang="zh-TW" sz="2400" dirty="0"/>
              <a:t>le 22 février 1888, il débute sa production arlésienne : il parcourt à pied la région et peint des paysages, des scènes de moissons et des portraits.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755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517632" cy="1296144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Tournesols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dans</a:t>
            </a:r>
            <a:r>
              <a:rPr lang="en-US" altLang="zh-TW" dirty="0" smtClean="0"/>
              <a:t> un vase</a:t>
            </a:r>
            <a:br>
              <a:rPr lang="en-US" altLang="zh-TW" dirty="0" smtClean="0"/>
            </a:br>
            <a:r>
              <a:rPr lang="en-US" altLang="zh-TW" sz="2200" dirty="0" smtClean="0"/>
              <a:t>1888 à Arles, </a:t>
            </a:r>
            <a:r>
              <a:rPr lang="en-US" altLang="zh-TW" sz="2200" dirty="0" err="1" smtClean="0"/>
              <a:t>huile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sur</a:t>
            </a:r>
            <a:r>
              <a:rPr lang="en-US" altLang="zh-TW" sz="2200" dirty="0" smtClean="0"/>
              <a:t> toile, National Gallery, </a:t>
            </a:r>
            <a:r>
              <a:rPr lang="en-US" altLang="zh-TW" sz="2200" dirty="0" err="1" smtClean="0"/>
              <a:t>Londres</a:t>
            </a: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3958348" cy="4953933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92647" y="242327"/>
            <a:ext cx="85176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 smtClean="0"/>
              <a:t>Triptyques</a:t>
            </a:r>
            <a:r>
              <a:rPr lang="en-US" altLang="zh-TW" dirty="0" smtClean="0"/>
              <a:t> - </a:t>
            </a:r>
            <a:r>
              <a:rPr lang="en-US" altLang="zh-TW" dirty="0" err="1" smtClean="0"/>
              <a:t>Série</a:t>
            </a:r>
            <a:r>
              <a:rPr lang="en-US" altLang="zh-TW" dirty="0" smtClean="0"/>
              <a:t> des </a:t>
            </a:r>
            <a:r>
              <a:rPr lang="en-US" altLang="zh-TW" dirty="0" err="1" smtClean="0"/>
              <a:t>Tournesols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873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36096" y="908720"/>
            <a:ext cx="3341440" cy="12961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Tableaux nocturnes</a:t>
            </a: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5184576" cy="5184576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03920" y="5453608"/>
            <a:ext cx="85176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 smtClean="0"/>
              <a:t>Terrasse</a:t>
            </a:r>
            <a:r>
              <a:rPr lang="en-US" altLang="zh-TW" dirty="0" smtClean="0"/>
              <a:t> du café </a:t>
            </a:r>
            <a:r>
              <a:rPr lang="en-US" altLang="zh-TW" dirty="0" smtClean="0"/>
              <a:t>le </a:t>
            </a:r>
            <a:r>
              <a:rPr lang="en-US" altLang="zh-TW" dirty="0" err="1" smtClean="0"/>
              <a:t>soir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200" dirty="0" smtClean="0"/>
              <a:t>1888 à Arles, </a:t>
            </a:r>
            <a:r>
              <a:rPr lang="en-US" altLang="zh-TW" sz="2200" dirty="0" err="1" smtClean="0"/>
              <a:t>huile</a:t>
            </a:r>
            <a:r>
              <a:rPr lang="en-US" altLang="zh-TW" sz="2200" dirty="0" smtClean="0"/>
              <a:t> sur toile, Mus</a:t>
            </a:r>
            <a:r>
              <a:rPr lang="fr-FR" altLang="zh-TW" sz="2200" dirty="0" err="1" smtClean="0"/>
              <a:t>ée</a:t>
            </a:r>
            <a:r>
              <a:rPr lang="fr-FR" altLang="zh-TW" sz="2200" dirty="0" smtClean="0"/>
              <a:t> Van Gogh à Amsterdam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527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2952328" cy="936104"/>
          </a:xfrm>
        </p:spPr>
        <p:txBody>
          <a:bodyPr>
            <a:normAutofit fontScale="90000"/>
          </a:bodyPr>
          <a:lstStyle/>
          <a:p>
            <a:r>
              <a:rPr lang="fr-FR" altLang="zh-TW" dirty="0" smtClean="0"/>
              <a:t>Paul </a:t>
            </a:r>
            <a:r>
              <a:rPr lang="fr-FR" altLang="zh-TW" dirty="0" smtClean="0"/>
              <a:t>Gauguin</a:t>
            </a:r>
            <a:r>
              <a:rPr lang="fr-FR" altLang="zh-TW" dirty="0" smtClean="0"/>
              <a:t/>
            </a:r>
            <a:br>
              <a:rPr lang="fr-FR" altLang="zh-TW" dirty="0" smtClean="0"/>
            </a:br>
            <a:r>
              <a:rPr lang="fr-FR" altLang="zh-TW" dirty="0" smtClean="0"/>
              <a:t>en 1891</a:t>
            </a:r>
            <a:endParaRPr lang="zh-TW" altLang="en-US" sz="3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7701"/>
            <a:ext cx="3112420" cy="3979452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427984" y="836712"/>
            <a:ext cx="453650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TW" dirty="0" smtClean="0"/>
              <a:t>Vincent et </a:t>
            </a:r>
            <a:r>
              <a:rPr lang="fr-FR" altLang="zh-TW" dirty="0" smtClean="0"/>
              <a:t>Gauguin</a:t>
            </a:r>
            <a:endParaRPr lang="fr-FR" altLang="zh-TW" dirty="0" smtClean="0"/>
          </a:p>
          <a:p>
            <a:r>
              <a:rPr lang="fr-FR" altLang="zh-TW" sz="3200" dirty="0"/>
              <a:t>Octobre-décembre </a:t>
            </a:r>
            <a:r>
              <a:rPr lang="fr-FR" altLang="zh-TW" sz="3200" dirty="0" smtClean="0"/>
              <a:t>1888</a:t>
            </a:r>
            <a:endParaRPr lang="zh-TW" altLang="en-US" sz="32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707905" y="2348880"/>
            <a:ext cx="5238228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TW" dirty="0" smtClean="0"/>
              <a:t>Vincent rêve </a:t>
            </a:r>
            <a:r>
              <a:rPr lang="fr-FR" altLang="zh-TW" dirty="0" smtClean="0"/>
              <a:t>d'une </a:t>
            </a:r>
            <a:r>
              <a:rPr lang="fr-FR" altLang="zh-TW" dirty="0"/>
              <a:t>communauté </a:t>
            </a:r>
            <a:r>
              <a:rPr lang="fr-FR" altLang="zh-TW" dirty="0" smtClean="0"/>
              <a:t>d'artistes </a:t>
            </a:r>
            <a:r>
              <a:rPr lang="fr-FR" altLang="zh-TW" dirty="0" err="1" smtClean="0"/>
              <a:t>unissante</a:t>
            </a:r>
            <a:r>
              <a:rPr lang="fr-FR" altLang="zh-TW" dirty="0" smtClean="0"/>
              <a:t>. </a:t>
            </a:r>
            <a:r>
              <a:rPr lang="fr-FR" altLang="zh-TW" dirty="0"/>
              <a:t>Il invite </a:t>
            </a:r>
            <a:r>
              <a:rPr lang="fr-FR" altLang="zh-TW" dirty="0"/>
              <a:t>Gauguin à </a:t>
            </a:r>
            <a:r>
              <a:rPr lang="fr-FR" altLang="zh-TW" dirty="0" smtClean="0"/>
              <a:t>le </a:t>
            </a:r>
            <a:r>
              <a:rPr lang="fr-FR" altLang="zh-TW" dirty="0"/>
              <a:t>rejoindre </a:t>
            </a:r>
            <a:r>
              <a:rPr lang="fr-FR" altLang="zh-TW" dirty="0" smtClean="0"/>
              <a:t>et à </a:t>
            </a:r>
            <a:r>
              <a:rPr lang="fr-FR" altLang="zh-TW" dirty="0"/>
              <a:t>travailler </a:t>
            </a:r>
            <a:r>
              <a:rPr lang="fr-FR" altLang="zh-TW" dirty="0" smtClean="0"/>
              <a:t>ensemble.</a:t>
            </a:r>
          </a:p>
          <a:p>
            <a:r>
              <a:rPr lang="fr-FR" altLang="zh-TW" dirty="0" smtClean="0"/>
              <a:t>Mais les deux hommes s'entendent </a:t>
            </a:r>
            <a:r>
              <a:rPr lang="fr-FR" altLang="zh-TW" dirty="0" smtClean="0"/>
              <a:t>mal</a:t>
            </a:r>
            <a:r>
              <a:rPr lang="fr-FR" altLang="zh-TW" dirty="0" smtClean="0"/>
              <a:t>. La tension et l</a:t>
            </a:r>
            <a:r>
              <a:rPr lang="fr-FR" altLang="zh-TW" dirty="0"/>
              <a:t>'</a:t>
            </a:r>
            <a:r>
              <a:rPr lang="fr-FR" altLang="zh-TW" dirty="0" smtClean="0"/>
              <a:t>exaltation sont </a:t>
            </a:r>
            <a:r>
              <a:rPr lang="fr-FR" altLang="zh-TW" dirty="0"/>
              <a:t>souvent </a:t>
            </a:r>
            <a:r>
              <a:rPr lang="fr-FR" altLang="zh-TW" dirty="0" smtClean="0"/>
              <a:t>ensembles</a:t>
            </a:r>
            <a:r>
              <a:rPr lang="fr-FR" altLang="zh-TW" dirty="0" smtClean="0"/>
              <a:t>.</a:t>
            </a:r>
            <a:endParaRPr lang="fr-FR" altLang="zh-TW" dirty="0" smtClean="0"/>
          </a:p>
          <a:p>
            <a:r>
              <a:rPr lang="fr-FR" altLang="zh-TW" dirty="0" smtClean="0"/>
              <a:t>Après une dispute violente, Van Gogh est retrouvé dans son lit le lobe de l</a:t>
            </a:r>
            <a:r>
              <a:rPr lang="fr-FR" altLang="zh-TW" dirty="0"/>
              <a:t>'</a:t>
            </a:r>
            <a:r>
              <a:rPr lang="fr-FR" altLang="zh-TW" dirty="0" smtClean="0"/>
              <a:t>oreille gauche </a:t>
            </a:r>
            <a:r>
              <a:rPr lang="fr-FR" altLang="zh-TW" dirty="0"/>
              <a:t>tranché.</a:t>
            </a:r>
            <a:endParaRPr lang="fr-FR" altLang="zh-TW" dirty="0" smtClean="0"/>
          </a:p>
          <a:p>
            <a:r>
              <a:rPr lang="fr-FR" altLang="zh-TW" dirty="0" smtClean="0"/>
              <a:t>Gauguin </a:t>
            </a:r>
            <a:r>
              <a:rPr lang="fr-FR" altLang="zh-TW" dirty="0" smtClean="0"/>
              <a:t>part.</a:t>
            </a:r>
          </a:p>
          <a:p>
            <a:endParaRPr lang="fr-FR" altLang="zh-TW" dirty="0" smtClean="0"/>
          </a:p>
          <a:p>
            <a:pPr marL="0" indent="0">
              <a:buNone/>
            </a:pPr>
            <a:endParaRPr lang="zh-TW" altLang="en-US" sz="4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15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517632" cy="1296144"/>
          </a:xfrm>
        </p:spPr>
        <p:txBody>
          <a:bodyPr>
            <a:normAutofit fontScale="90000"/>
          </a:bodyPr>
          <a:lstStyle/>
          <a:p>
            <a:r>
              <a:rPr lang="fr-FR" altLang="zh-TW" sz="3600" i="1" dirty="0"/>
              <a:t>La Vision après le sermon</a:t>
            </a:r>
            <a:r>
              <a:rPr lang="fr-FR" altLang="zh-TW" sz="3600" dirty="0"/>
              <a:t> ou </a:t>
            </a:r>
            <a:r>
              <a:rPr lang="fr-FR" altLang="zh-TW" sz="3600" i="1" dirty="0"/>
              <a:t>La Lutte de Jacob avec l'ange</a:t>
            </a:r>
            <a:r>
              <a:rPr lang="fr-FR" altLang="zh-TW" sz="3600" dirty="0"/>
              <a:t> (1888),</a:t>
            </a:r>
            <a:r>
              <a:rPr lang="fr-FR" altLang="zh-TW" dirty="0"/>
              <a:t> </a:t>
            </a:r>
            <a:r>
              <a:rPr lang="fr-FR" altLang="zh-TW" sz="2700" dirty="0">
                <a:hlinkClick r:id="rId2" tooltip="Galerie nationale d'Écosse"/>
              </a:rPr>
              <a:t>Galerie nationale d'Écosse</a:t>
            </a:r>
            <a:r>
              <a:rPr lang="fr-FR" altLang="zh-TW" sz="2700" dirty="0"/>
              <a:t>, </a:t>
            </a:r>
            <a:r>
              <a:rPr lang="fr-FR" altLang="zh-TW" sz="2700" dirty="0">
                <a:hlinkClick r:id="rId3" tooltip="Édimbourg"/>
              </a:rPr>
              <a:t>Édimbourg</a:t>
            </a:r>
            <a:r>
              <a:rPr lang="fr-FR" altLang="zh-TW" sz="2700" dirty="0"/>
              <a:t>.</a:t>
            </a:r>
            <a:endParaRPr lang="zh-TW" altLang="en-US" sz="27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277757" cy="4039513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11894" y="116632"/>
            <a:ext cx="85176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zh-TW" dirty="0" smtClean="0"/>
              <a:t>Postimpressionnisme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250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517632" cy="12961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Le </a:t>
            </a:r>
            <a:r>
              <a:rPr lang="en-US" altLang="zh-TW" dirty="0" err="1" smtClean="0"/>
              <a:t>Peintre</a:t>
            </a:r>
            <a:r>
              <a:rPr lang="en-US" altLang="zh-TW" dirty="0" smtClean="0"/>
              <a:t> de </a:t>
            </a:r>
            <a:r>
              <a:rPr lang="en-US" altLang="zh-TW" dirty="0" err="1" smtClean="0"/>
              <a:t>tournesols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> Paul </a:t>
            </a:r>
            <a:r>
              <a:rPr lang="en-US" altLang="zh-TW" sz="3200" dirty="0" smtClean="0"/>
              <a:t>Gauguin </a:t>
            </a:r>
            <a:r>
              <a:rPr lang="en-US" altLang="zh-TW" sz="3200" dirty="0" smtClean="0"/>
              <a:t>1888 à Arles, </a:t>
            </a:r>
            <a:r>
              <a:rPr lang="en-US" altLang="zh-TW" sz="3200" dirty="0" err="1" smtClean="0"/>
              <a:t>huile</a:t>
            </a:r>
            <a:r>
              <a:rPr lang="en-US" altLang="zh-TW" sz="3200" dirty="0" smtClean="0"/>
              <a:t> sur toile, </a:t>
            </a:r>
            <a:br>
              <a:rPr lang="en-US" altLang="zh-TW" sz="3200" dirty="0" smtClean="0"/>
            </a:br>
            <a:r>
              <a:rPr lang="en-US" altLang="zh-TW" sz="3200" dirty="0" err="1" smtClean="0"/>
              <a:t>Musée</a:t>
            </a:r>
            <a:r>
              <a:rPr lang="en-US" altLang="zh-TW" sz="3200" dirty="0" smtClean="0"/>
              <a:t> Van </a:t>
            </a:r>
            <a:r>
              <a:rPr lang="en-US" altLang="zh-TW" sz="3200" dirty="0" smtClean="0"/>
              <a:t>Gogh</a:t>
            </a:r>
            <a:endParaRPr lang="zh-TW" altLang="en-US" sz="3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98" y="620688"/>
            <a:ext cx="5437948" cy="4368485"/>
          </a:xfrm>
        </p:spPr>
      </p:pic>
    </p:spTree>
    <p:extLst>
      <p:ext uri="{BB962C8B-B14F-4D97-AF65-F5344CB8AC3E}">
        <p14:creationId xmlns:p14="http://schemas.microsoft.com/office/powerpoint/2010/main" val="29472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229600" cy="2088232"/>
          </a:xfrm>
        </p:spPr>
        <p:txBody>
          <a:bodyPr>
            <a:noAutofit/>
          </a:bodyPr>
          <a:lstStyle/>
          <a:p>
            <a:pPr algn="l"/>
            <a:r>
              <a:rPr lang="fr-FR" altLang="zh-TW" sz="3600" dirty="0" smtClean="0"/>
              <a:t>En haut: son père Theodorus van Gogh,   </a:t>
            </a:r>
            <a:br>
              <a:rPr lang="fr-FR" altLang="zh-TW" sz="3600" dirty="0" smtClean="0"/>
            </a:br>
            <a:r>
              <a:rPr lang="fr-FR" altLang="zh-TW" sz="3600" dirty="0" smtClean="0"/>
              <a:t>                sa mère Anna Cornelia van Gogh</a:t>
            </a:r>
            <a:br>
              <a:rPr lang="fr-FR" altLang="zh-TW" sz="3600" dirty="0" smtClean="0"/>
            </a:br>
            <a:r>
              <a:rPr lang="fr-FR" altLang="zh-TW" sz="3600" dirty="0" smtClean="0"/>
              <a:t>En dessous: Vincent Willem(à gauche),</a:t>
            </a:r>
            <a:br>
              <a:rPr lang="fr-FR" altLang="zh-TW" sz="3600" dirty="0" smtClean="0"/>
            </a:br>
            <a:r>
              <a:rPr lang="fr-FR" altLang="zh-TW" sz="3600" dirty="0" smtClean="0"/>
              <a:t>                      Théo (à droite)</a:t>
            </a:r>
            <a:endParaRPr lang="zh-TW" altLang="en-US" sz="3600" dirty="0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0808"/>
            <a:ext cx="2160240" cy="2856838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40" y="61641"/>
            <a:ext cx="3242612" cy="2265060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" y="1859444"/>
            <a:ext cx="2303729" cy="2660807"/>
          </a:xfrm>
        </p:spPr>
      </p:pic>
    </p:spTree>
    <p:extLst>
      <p:ext uri="{BB962C8B-B14F-4D97-AF65-F5344CB8AC3E}">
        <p14:creationId xmlns:p14="http://schemas.microsoft.com/office/powerpoint/2010/main" val="37700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517632" cy="12961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Les </a:t>
            </a:r>
            <a:r>
              <a:rPr lang="en-US" altLang="zh-TW" dirty="0" err="1" smtClean="0"/>
              <a:t>Alyscamps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> Paul </a:t>
            </a:r>
            <a:r>
              <a:rPr lang="en-US" altLang="zh-TW" sz="3200" dirty="0" smtClean="0"/>
              <a:t>Gauguin </a:t>
            </a:r>
            <a:r>
              <a:rPr lang="en-US" altLang="zh-TW" sz="3200" dirty="0" smtClean="0"/>
              <a:t>1888 à Arles, </a:t>
            </a:r>
            <a:r>
              <a:rPr lang="en-US" altLang="zh-TW" sz="3200" dirty="0" err="1" smtClean="0"/>
              <a:t>huile</a:t>
            </a:r>
            <a:r>
              <a:rPr lang="en-US" altLang="zh-TW" sz="3200" dirty="0" smtClean="0"/>
              <a:t> sur toile, </a:t>
            </a:r>
            <a:br>
              <a:rPr lang="en-US" altLang="zh-TW" sz="3200" dirty="0" smtClean="0"/>
            </a:br>
            <a:r>
              <a:rPr lang="en-US" altLang="zh-TW" sz="3200" dirty="0" err="1"/>
              <a:t>Musée</a:t>
            </a:r>
            <a:r>
              <a:rPr lang="en-US" altLang="zh-TW" sz="3200" dirty="0"/>
              <a:t> Van Gogh</a:t>
            </a:r>
            <a:endParaRPr lang="zh-TW" altLang="en-US" sz="3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287366"/>
            <a:ext cx="3960440" cy="5035132"/>
          </a:xfrm>
        </p:spPr>
      </p:pic>
    </p:spTree>
    <p:extLst>
      <p:ext uri="{BB962C8B-B14F-4D97-AF65-F5344CB8AC3E}">
        <p14:creationId xmlns:p14="http://schemas.microsoft.com/office/powerpoint/2010/main" val="2130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517632" cy="1296144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Autoportrait</a:t>
            </a:r>
            <a:r>
              <a:rPr lang="en-US" altLang="zh-TW" dirty="0" smtClean="0"/>
              <a:t> à </a:t>
            </a:r>
            <a:r>
              <a:rPr lang="en-US" altLang="zh-TW" dirty="0" err="1" smtClean="0"/>
              <a:t>l‘oreille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bandée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200" dirty="0" smtClean="0"/>
              <a:t> </a:t>
            </a:r>
            <a:r>
              <a:rPr lang="en-US" altLang="zh-TW" sz="3200" dirty="0" err="1" smtClean="0"/>
              <a:t>janvier</a:t>
            </a:r>
            <a:r>
              <a:rPr lang="en-US" altLang="zh-TW" sz="3200" dirty="0" smtClean="0"/>
              <a:t> 1889, </a:t>
            </a:r>
            <a:r>
              <a:rPr lang="en-US" altLang="zh-TW" sz="3200" dirty="0" err="1" smtClean="0"/>
              <a:t>huile</a:t>
            </a:r>
            <a:r>
              <a:rPr lang="en-US" altLang="zh-TW" sz="3200" dirty="0" smtClean="0"/>
              <a:t> sur toile, </a:t>
            </a:r>
            <a:br>
              <a:rPr lang="en-US" altLang="zh-TW" sz="3200" dirty="0" smtClean="0"/>
            </a:br>
            <a:r>
              <a:rPr lang="en-US" altLang="zh-TW" sz="3200" dirty="0" smtClean="0"/>
              <a:t>collection </a:t>
            </a:r>
            <a:r>
              <a:rPr lang="en-US" altLang="zh-TW" sz="3200" dirty="0" err="1" smtClean="0"/>
              <a:t>privée</a:t>
            </a:r>
            <a:endParaRPr lang="zh-TW" altLang="en-US" sz="3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548895"/>
            <a:ext cx="3960440" cy="4512072"/>
          </a:xfrm>
        </p:spPr>
      </p:pic>
    </p:spTree>
    <p:extLst>
      <p:ext uri="{BB962C8B-B14F-4D97-AF65-F5344CB8AC3E}">
        <p14:creationId xmlns:p14="http://schemas.microsoft.com/office/powerpoint/2010/main" val="20969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08912" cy="1296144"/>
          </a:xfrm>
        </p:spPr>
        <p:txBody>
          <a:bodyPr>
            <a:normAutofit/>
          </a:bodyPr>
          <a:lstStyle/>
          <a:p>
            <a:r>
              <a:rPr lang="fr-FR" altLang="zh-TW" sz="3200" dirty="0" smtClean="0"/>
              <a:t>Repos </a:t>
            </a:r>
            <a:r>
              <a:rPr lang="fr-FR" altLang="zh-TW" sz="3200" dirty="0"/>
              <a:t>dans </a:t>
            </a:r>
            <a:r>
              <a:rPr lang="fr-FR" altLang="zh-TW" sz="3200" dirty="0" smtClean="0"/>
              <a:t>l‘asile d‘aliénés à Saint-Remy-de-Provence</a:t>
            </a:r>
            <a:endParaRPr lang="zh-TW" altLang="en-US" sz="3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613252" cy="4512072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571999" y="1772816"/>
            <a:ext cx="4374133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TW" dirty="0" smtClean="0"/>
              <a:t>Malgré son </a:t>
            </a:r>
            <a:r>
              <a:rPr lang="fr-FR" altLang="zh-TW" dirty="0" smtClean="0"/>
              <a:t>mauvais </a:t>
            </a:r>
            <a:r>
              <a:rPr lang="fr-FR" altLang="zh-TW" dirty="0" smtClean="0"/>
              <a:t>état de santé, Van Gogh est très productif.</a:t>
            </a:r>
          </a:p>
          <a:p>
            <a:r>
              <a:rPr lang="fr-FR" altLang="zh-TW" dirty="0" smtClean="0"/>
              <a:t>Dans </a:t>
            </a:r>
            <a:r>
              <a:rPr lang="fr-FR" altLang="zh-TW" dirty="0" smtClean="0"/>
              <a:t>l’asile</a:t>
            </a:r>
            <a:r>
              <a:rPr lang="fr-FR" altLang="zh-TW" dirty="0" smtClean="0"/>
              <a:t>, une pièce au rez-de-chaussée lui est laissée en guise </a:t>
            </a:r>
            <a:r>
              <a:rPr lang="fr-FR" altLang="zh-TW" dirty="0" smtClean="0"/>
              <a:t>d’atelier</a:t>
            </a:r>
            <a:r>
              <a:rPr lang="fr-FR" altLang="zh-TW" dirty="0" smtClean="0"/>
              <a:t>.</a:t>
            </a:r>
          </a:p>
          <a:p>
            <a:r>
              <a:rPr lang="fr-FR" altLang="zh-TW" dirty="0" smtClean="0"/>
              <a:t>Il se sent comme un prisonnière dans </a:t>
            </a:r>
            <a:r>
              <a:rPr lang="fr-FR" altLang="zh-TW" dirty="0" smtClean="0"/>
              <a:t>l’asile</a:t>
            </a:r>
            <a:r>
              <a:rPr lang="fr-FR" altLang="zh-TW" dirty="0" smtClean="0"/>
              <a:t>.</a:t>
            </a:r>
          </a:p>
          <a:p>
            <a:r>
              <a:rPr lang="fr-FR" altLang="zh-TW" dirty="0"/>
              <a:t>il souffre de plusieurs maladies et de la détresse </a:t>
            </a:r>
            <a:r>
              <a:rPr lang="fr-FR" altLang="zh-TW" dirty="0" smtClean="0"/>
              <a:t>mentale.</a:t>
            </a:r>
          </a:p>
          <a:p>
            <a:endParaRPr lang="fr-FR" altLang="zh-TW" dirty="0" smtClean="0"/>
          </a:p>
          <a:p>
            <a:pPr marL="0" indent="0">
              <a:buNone/>
            </a:pPr>
            <a:endParaRPr lang="zh-TW" altLang="en-US" sz="4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3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770" y="5301208"/>
            <a:ext cx="5331481" cy="1296144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Moissons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en</a:t>
            </a:r>
            <a:r>
              <a:rPr lang="en-US" altLang="zh-TW" dirty="0" smtClean="0"/>
              <a:t> Provence</a:t>
            </a:r>
            <a:br>
              <a:rPr lang="en-US" altLang="zh-TW" dirty="0" smtClean="0"/>
            </a:br>
            <a:r>
              <a:rPr lang="en-US" altLang="zh-TW" sz="2200" dirty="0" smtClean="0"/>
              <a:t>1888 à Arles, </a:t>
            </a:r>
            <a:r>
              <a:rPr lang="en-US" altLang="zh-TW" sz="2200" dirty="0" err="1" smtClean="0"/>
              <a:t>huile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sur</a:t>
            </a:r>
            <a:r>
              <a:rPr lang="en-US" altLang="zh-TW" sz="2200" dirty="0" smtClean="0"/>
              <a:t> toile, </a:t>
            </a:r>
            <a:r>
              <a:rPr lang="en-US" altLang="zh-TW" sz="2200" dirty="0" err="1" smtClean="0"/>
              <a:t>Musée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d‘Israel</a:t>
            </a:r>
            <a:r>
              <a:rPr lang="en-US" altLang="zh-TW" sz="2200" dirty="0" smtClean="0"/>
              <a:t>, </a:t>
            </a:r>
            <a:r>
              <a:rPr lang="en-US" altLang="zh-TW" sz="2200" dirty="0" err="1" smtClean="0"/>
              <a:t>Jérusalem</a:t>
            </a: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256583" cy="4237124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92647" y="242327"/>
            <a:ext cx="85176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2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2647" y="242326"/>
            <a:ext cx="7563729" cy="105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 smtClean="0"/>
              <a:t>Une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grande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série</a:t>
            </a:r>
            <a:r>
              <a:rPr lang="en-US" altLang="zh-TW" dirty="0" smtClean="0"/>
              <a:t> </a:t>
            </a:r>
            <a:r>
              <a:rPr lang="en-US" altLang="zh-TW" dirty="0" smtClean="0"/>
              <a:t>de champs </a:t>
            </a:r>
            <a:r>
              <a:rPr lang="en-US" altLang="zh-TW" dirty="0"/>
              <a:t>de </a:t>
            </a:r>
            <a:r>
              <a:rPr lang="en-US" altLang="zh-TW" dirty="0" err="1" smtClean="0"/>
              <a:t>blé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38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517632" cy="1296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Iris</a:t>
            </a:r>
            <a:br>
              <a:rPr lang="en-US" altLang="zh-TW" dirty="0" smtClean="0"/>
            </a:br>
            <a:r>
              <a:rPr lang="en-US" altLang="zh-TW" sz="2200" dirty="0" smtClean="0"/>
              <a:t>1889 à Arles, </a:t>
            </a:r>
            <a:r>
              <a:rPr lang="en-US" altLang="zh-TW" sz="2200" dirty="0" err="1" smtClean="0"/>
              <a:t>huile</a:t>
            </a:r>
            <a:r>
              <a:rPr lang="en-US" altLang="zh-TW" sz="2200" dirty="0" smtClean="0"/>
              <a:t> </a:t>
            </a:r>
            <a:r>
              <a:rPr lang="en-US" altLang="zh-TW" sz="2200" dirty="0" err="1" smtClean="0"/>
              <a:t>sur</a:t>
            </a:r>
            <a:r>
              <a:rPr lang="en-US" altLang="zh-TW" sz="2200" dirty="0" smtClean="0"/>
              <a:t> toile, J Paul Getty Museum, LA, USA </a:t>
            </a: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05" y="1196752"/>
            <a:ext cx="5360283" cy="4087997"/>
          </a:xfrm>
        </p:spPr>
      </p:pic>
    </p:spTree>
    <p:extLst>
      <p:ext uri="{BB962C8B-B14F-4D97-AF65-F5344CB8AC3E}">
        <p14:creationId xmlns:p14="http://schemas.microsoft.com/office/powerpoint/2010/main" val="30175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7488832" cy="1296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La Nuit </a:t>
            </a:r>
            <a:r>
              <a:rPr lang="en-US" altLang="zh-TW" dirty="0" err="1" smtClean="0"/>
              <a:t>étoilée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200" dirty="0" smtClean="0"/>
              <a:t>1889 à Arles, </a:t>
            </a:r>
            <a:r>
              <a:rPr lang="en-US" altLang="zh-TW" sz="2200" dirty="0" err="1" smtClean="0"/>
              <a:t>huile</a:t>
            </a:r>
            <a:r>
              <a:rPr lang="en-US" altLang="zh-TW" sz="2200" dirty="0" smtClean="0"/>
              <a:t> sur toile, Museum of Modern Art, New York</a:t>
            </a: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5723196" cy="4542219"/>
          </a:xfr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6228184" y="620688"/>
            <a:ext cx="271794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TW" dirty="0" smtClean="0"/>
              <a:t>A la fin de sa vie, ses peintures sont souvent </a:t>
            </a:r>
            <a:r>
              <a:rPr lang="fr-FR" altLang="zh-TW" dirty="0" err="1" smtClean="0"/>
              <a:t>caract</a:t>
            </a:r>
            <a:r>
              <a:rPr lang="en-US" altLang="zh-TW" dirty="0"/>
              <a:t>é</a:t>
            </a:r>
            <a:r>
              <a:rPr lang="fr-FR" altLang="zh-TW" dirty="0" smtClean="0"/>
              <a:t>ris</a:t>
            </a:r>
            <a:r>
              <a:rPr lang="en-US" altLang="zh-TW" dirty="0"/>
              <a:t>é</a:t>
            </a:r>
            <a:r>
              <a:rPr lang="fr-FR" altLang="zh-TW" dirty="0" smtClean="0"/>
              <a:t>es </a:t>
            </a:r>
            <a:r>
              <a:rPr lang="fr-FR" altLang="zh-TW" dirty="0" smtClean="0"/>
              <a:t>par des remous et des spirales.</a:t>
            </a:r>
          </a:p>
          <a:p>
            <a:endParaRPr lang="fr-FR" altLang="zh-TW" dirty="0" smtClean="0"/>
          </a:p>
          <a:p>
            <a:pPr marL="0" indent="0">
              <a:buNone/>
            </a:pPr>
            <a:endParaRPr lang="zh-TW" altLang="en-US" sz="4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517632" cy="1296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Le </a:t>
            </a:r>
            <a:r>
              <a:rPr lang="en-US" altLang="zh-TW" dirty="0" err="1" smtClean="0"/>
              <a:t>Docteur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Gachet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200" dirty="0" smtClean="0"/>
              <a:t>1890 </a:t>
            </a:r>
            <a:r>
              <a:rPr lang="en-US" altLang="zh-TW" sz="2200" dirty="0"/>
              <a:t>à </a:t>
            </a:r>
            <a:r>
              <a:rPr lang="en-US" altLang="zh-TW" sz="2200" dirty="0" err="1" smtClean="0"/>
              <a:t>Auvers</a:t>
            </a:r>
            <a:r>
              <a:rPr lang="en-US" altLang="zh-TW" sz="2200" dirty="0" smtClean="0"/>
              <a:t>-sur-Oise, </a:t>
            </a:r>
            <a:r>
              <a:rPr lang="en-US" altLang="zh-TW" sz="2200" dirty="0" err="1" smtClean="0"/>
              <a:t>huile</a:t>
            </a:r>
            <a:r>
              <a:rPr lang="en-US" altLang="zh-TW" sz="2200" dirty="0" smtClean="0"/>
              <a:t> sur toile, </a:t>
            </a:r>
            <a:r>
              <a:rPr lang="en-US" altLang="zh-TW" sz="2200" dirty="0" smtClean="0"/>
              <a:t>collection </a:t>
            </a:r>
            <a:r>
              <a:rPr lang="en-US" altLang="zh-TW" sz="2200" dirty="0" err="1"/>
              <a:t>p</a:t>
            </a:r>
            <a:r>
              <a:rPr lang="en-US" altLang="zh-TW" sz="2200" dirty="0" err="1" smtClean="0"/>
              <a:t>rivée</a:t>
            </a: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184576" cy="4320480"/>
          </a:xfrm>
        </p:spPr>
      </p:pic>
    </p:spTree>
    <p:extLst>
      <p:ext uri="{BB962C8B-B14F-4D97-AF65-F5344CB8AC3E}">
        <p14:creationId xmlns:p14="http://schemas.microsoft.com/office/powerpoint/2010/main" val="5298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517632" cy="1296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Le </a:t>
            </a:r>
            <a:r>
              <a:rPr lang="en-US" altLang="zh-TW" dirty="0" smtClean="0"/>
              <a:t>champ </a:t>
            </a:r>
            <a:r>
              <a:rPr lang="en-US" altLang="zh-TW" dirty="0"/>
              <a:t>de </a:t>
            </a:r>
            <a:r>
              <a:rPr lang="en-US" altLang="zh-TW" dirty="0" err="1"/>
              <a:t>blé</a:t>
            </a:r>
            <a:r>
              <a:rPr lang="en-US" altLang="zh-TW" dirty="0"/>
              <a:t> </a:t>
            </a:r>
            <a:r>
              <a:rPr lang="en-US" altLang="zh-TW" dirty="0" smtClean="0"/>
              <a:t>aux </a:t>
            </a:r>
            <a:r>
              <a:rPr lang="en-US" altLang="zh-TW" dirty="0" err="1" smtClean="0"/>
              <a:t>corbeaux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200" dirty="0" smtClean="0"/>
              <a:t>1890 </a:t>
            </a:r>
            <a:r>
              <a:rPr lang="en-US" altLang="zh-TW" sz="2200" dirty="0"/>
              <a:t>à </a:t>
            </a:r>
            <a:r>
              <a:rPr lang="en-US" altLang="zh-TW" sz="2200" dirty="0" err="1" smtClean="0"/>
              <a:t>Auvers</a:t>
            </a:r>
            <a:r>
              <a:rPr lang="en-US" altLang="zh-TW" sz="2200" dirty="0" smtClean="0"/>
              <a:t>-sur-</a:t>
            </a:r>
            <a:r>
              <a:rPr lang="en-US" altLang="zh-TW" sz="2200" dirty="0" smtClean="0"/>
              <a:t>Oise</a:t>
            </a:r>
            <a:r>
              <a:rPr lang="en-US" altLang="zh-TW" sz="2200" dirty="0" smtClean="0"/>
              <a:t>, </a:t>
            </a:r>
            <a:r>
              <a:rPr lang="en-US" altLang="zh-TW" sz="2200" dirty="0" err="1" smtClean="0"/>
              <a:t>huile</a:t>
            </a:r>
            <a:r>
              <a:rPr lang="en-US" altLang="zh-TW" sz="2200" dirty="0" smtClean="0"/>
              <a:t> sur toile, </a:t>
            </a:r>
            <a:r>
              <a:rPr lang="en-US" altLang="zh-TW" sz="2200" dirty="0"/>
              <a:t>collection </a:t>
            </a:r>
            <a:r>
              <a:rPr lang="en-US" altLang="zh-TW" sz="2200" dirty="0" err="1"/>
              <a:t>privée</a:t>
            </a: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01219" cy="4176464"/>
          </a:xfrm>
        </p:spPr>
      </p:pic>
    </p:spTree>
    <p:extLst>
      <p:ext uri="{BB962C8B-B14F-4D97-AF65-F5344CB8AC3E}">
        <p14:creationId xmlns:p14="http://schemas.microsoft.com/office/powerpoint/2010/main" val="19794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517632" cy="1368152"/>
          </a:xfrm>
        </p:spPr>
        <p:txBody>
          <a:bodyPr>
            <a:noAutofit/>
          </a:bodyPr>
          <a:lstStyle/>
          <a:p>
            <a:r>
              <a:rPr lang="en-US" altLang="zh-TW" sz="3000" dirty="0" smtClean="0"/>
              <a:t>37 </a:t>
            </a:r>
            <a:r>
              <a:rPr lang="en-US" altLang="zh-TW" sz="3000" dirty="0" err="1" smtClean="0"/>
              <a:t>fois</a:t>
            </a:r>
            <a:r>
              <a:rPr lang="en-US" altLang="zh-TW" sz="3000" dirty="0" smtClean="0"/>
              <a:t> </a:t>
            </a:r>
            <a:r>
              <a:rPr lang="en-US" altLang="zh-TW" sz="3000" dirty="0" err="1" smtClean="0"/>
              <a:t>en</a:t>
            </a:r>
            <a:r>
              <a:rPr lang="en-US" altLang="zh-TW" sz="3000" dirty="0" smtClean="0"/>
              <a:t> tout. </a:t>
            </a:r>
            <a:r>
              <a:rPr lang="en-US" altLang="zh-TW" sz="3000" dirty="0" err="1" smtClean="0"/>
              <a:t>Autoportrait</a:t>
            </a:r>
            <a:r>
              <a:rPr lang="en-US" altLang="zh-TW" sz="3000" dirty="0" smtClean="0"/>
              <a:t> au visage </a:t>
            </a:r>
            <a:r>
              <a:rPr lang="en-US" altLang="zh-TW" sz="3000" dirty="0" err="1" smtClean="0"/>
              <a:t>glabre</a:t>
            </a:r>
            <a:r>
              <a:rPr lang="en-US" altLang="zh-TW" sz="3000" dirty="0" smtClean="0"/>
              <a:t> </a:t>
            </a:r>
            <a:br>
              <a:rPr lang="en-US" altLang="zh-TW" sz="3000" dirty="0" smtClean="0"/>
            </a:br>
            <a:r>
              <a:rPr lang="en-US" altLang="zh-TW" sz="3000" dirty="0" err="1" smtClean="0"/>
              <a:t>en</a:t>
            </a:r>
            <a:r>
              <a:rPr lang="en-US" altLang="zh-TW" sz="3000" dirty="0" smtClean="0"/>
              <a:t> haut </a:t>
            </a:r>
            <a:r>
              <a:rPr lang="en-US" altLang="zh-TW" sz="3000" dirty="0" err="1" smtClean="0"/>
              <a:t>est</a:t>
            </a:r>
            <a:r>
              <a:rPr lang="en-US" altLang="zh-TW" sz="3000" dirty="0" smtClean="0"/>
              <a:t> </a:t>
            </a:r>
            <a:r>
              <a:rPr lang="en-US" altLang="zh-TW" sz="3000" dirty="0" err="1" smtClean="0"/>
              <a:t>vendue</a:t>
            </a:r>
            <a:r>
              <a:rPr lang="en-US" altLang="zh-TW" sz="3000" dirty="0" smtClean="0"/>
              <a:t> à US$71,5 millions </a:t>
            </a:r>
            <a:r>
              <a:rPr lang="en-US" altLang="zh-TW" sz="3000" dirty="0" err="1" smtClean="0"/>
              <a:t>en</a:t>
            </a:r>
            <a:r>
              <a:rPr lang="en-US" altLang="zh-TW" sz="3000" dirty="0" smtClean="0"/>
              <a:t> 1998 à NY, </a:t>
            </a:r>
            <a:br>
              <a:rPr lang="en-US" altLang="zh-TW" sz="3000" dirty="0" smtClean="0"/>
            </a:br>
            <a:r>
              <a:rPr lang="en-US" altLang="zh-TW" sz="3000" dirty="0" err="1" smtClean="0"/>
              <a:t>une</a:t>
            </a:r>
            <a:r>
              <a:rPr lang="en-US" altLang="zh-TW" sz="3000" dirty="0" smtClean="0"/>
              <a:t> des plus </a:t>
            </a:r>
            <a:r>
              <a:rPr lang="en-US" altLang="zh-TW" sz="3000" dirty="0" err="1" smtClean="0"/>
              <a:t>chères</a:t>
            </a:r>
            <a:r>
              <a:rPr lang="en-US" altLang="zh-TW" sz="3000" dirty="0" smtClean="0"/>
              <a:t> au monde.</a:t>
            </a:r>
            <a:endParaRPr lang="zh-TW" altLang="en-US" sz="30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2952328" cy="3707575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73887" y="188640"/>
            <a:ext cx="8517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 smtClean="0"/>
              <a:t>Autoportraits</a:t>
            </a:r>
            <a:endParaRPr lang="zh-TW" altLang="en-US" sz="2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67" y="1209689"/>
            <a:ext cx="3017452" cy="37012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19" y="1196752"/>
            <a:ext cx="2988384" cy="37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517632" cy="1368152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Tombes</a:t>
            </a:r>
            <a:r>
              <a:rPr lang="en-US" altLang="zh-TW" dirty="0" smtClean="0"/>
              <a:t> de Vincent et </a:t>
            </a:r>
            <a:r>
              <a:rPr lang="en-US" altLang="zh-TW" dirty="0" err="1" smtClean="0"/>
              <a:t>Théo</a:t>
            </a:r>
            <a:r>
              <a:rPr lang="en-US" altLang="zh-TW" dirty="0" smtClean="0"/>
              <a:t> Van Gogh</a:t>
            </a:r>
            <a:br>
              <a:rPr lang="en-US" altLang="zh-TW" dirty="0" smtClean="0"/>
            </a:br>
            <a:r>
              <a:rPr lang="en-US" altLang="zh-TW" dirty="0" smtClean="0"/>
              <a:t>à </a:t>
            </a:r>
            <a:r>
              <a:rPr lang="en-US" altLang="zh-TW" dirty="0" err="1" smtClean="0"/>
              <a:t>Auvers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sur</a:t>
            </a:r>
            <a:r>
              <a:rPr lang="en-US" altLang="zh-TW" dirty="0" smtClean="0"/>
              <a:t>-Oise</a:t>
            </a:r>
            <a:br>
              <a:rPr lang="en-US" altLang="zh-TW" dirty="0" smtClean="0"/>
            </a:br>
            <a:r>
              <a:rPr lang="fr-FR" altLang="zh-TW" sz="2200" dirty="0" smtClean="0"/>
              <a:t>Vincent (mort à 37 ans, 1853-1890, Théo mort à 33 ans, 1857-1891) </a:t>
            </a: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832648" cy="3896208"/>
          </a:xfrm>
        </p:spPr>
      </p:pic>
    </p:spTree>
    <p:extLst>
      <p:ext uri="{BB962C8B-B14F-4D97-AF65-F5344CB8AC3E}">
        <p14:creationId xmlns:p14="http://schemas.microsoft.com/office/powerpoint/2010/main" val="34749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1853-1869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5050904" cy="4525963"/>
          </a:xfrm>
        </p:spPr>
        <p:txBody>
          <a:bodyPr>
            <a:normAutofit fontScale="85000" lnSpcReduction="20000"/>
          </a:bodyPr>
          <a:lstStyle/>
          <a:p>
            <a:r>
              <a:rPr lang="fr-FR" altLang="zh-TW" dirty="0" smtClean="0"/>
              <a:t>Son père est </a:t>
            </a:r>
            <a:r>
              <a:rPr lang="fr-FR" altLang="zh-TW" dirty="0" smtClean="0"/>
              <a:t>pasteur</a:t>
            </a:r>
            <a:r>
              <a:rPr lang="fr-FR" altLang="zh-TW" dirty="0" smtClean="0"/>
              <a:t>, plusieurs oncles </a:t>
            </a:r>
            <a:r>
              <a:rPr lang="fr-FR" altLang="zh-TW" dirty="0" smtClean="0"/>
              <a:t>paternels </a:t>
            </a:r>
            <a:r>
              <a:rPr lang="fr-FR" altLang="zh-TW" dirty="0" smtClean="0"/>
              <a:t>sont </a:t>
            </a:r>
            <a:r>
              <a:rPr lang="fr-FR" altLang="zh-TW" dirty="0" smtClean="0"/>
              <a:t>marchands d'art </a:t>
            </a:r>
            <a:r>
              <a:rPr lang="fr-FR" altLang="zh-TW" dirty="0" smtClean="0"/>
              <a:t>à Bruxelles</a:t>
            </a:r>
          </a:p>
          <a:p>
            <a:r>
              <a:rPr lang="fr-FR" altLang="zh-TW" dirty="0" smtClean="0"/>
              <a:t>Vincent est un </a:t>
            </a:r>
            <a:r>
              <a:rPr lang="fr-FR" altLang="zh-TW" dirty="0"/>
              <a:t>enfant sérieux, silencieux et pensif</a:t>
            </a:r>
            <a:endParaRPr lang="fr-FR" altLang="zh-TW" dirty="0" smtClean="0"/>
          </a:p>
          <a:p>
            <a:r>
              <a:rPr lang="fr-FR" altLang="zh-TW" dirty="0" smtClean="0"/>
              <a:t>À 15 ans, </a:t>
            </a:r>
            <a:r>
              <a:rPr lang="fr-FR" altLang="zh-TW" dirty="0" smtClean="0"/>
              <a:t>il </a:t>
            </a:r>
            <a:r>
              <a:rPr lang="fr-FR" altLang="zh-TW" dirty="0" smtClean="0"/>
              <a:t>quitte le collège Guillaume II à Tilburg et </a:t>
            </a:r>
            <a:r>
              <a:rPr lang="fr-FR" altLang="zh-TW" dirty="0" smtClean="0"/>
              <a:t>retourne </a:t>
            </a:r>
            <a:r>
              <a:rPr lang="fr-FR" altLang="zh-TW" dirty="0" smtClean="0"/>
              <a:t>chez ses parents à Zundert</a:t>
            </a:r>
          </a:p>
          <a:p>
            <a:r>
              <a:rPr lang="fr-FR" altLang="zh-TW" dirty="0" smtClean="0"/>
              <a:t>À 16 ans, devient </a:t>
            </a:r>
            <a:r>
              <a:rPr lang="fr-FR" altLang="zh-TW" dirty="0"/>
              <a:t>apprenti chez Goupi &amp; </a:t>
            </a:r>
            <a:r>
              <a:rPr lang="fr-FR" altLang="zh-TW" dirty="0" smtClean="0"/>
              <a:t>Cie à La Haye, filiale fondée par son oncle Hein.</a:t>
            </a:r>
            <a:endParaRPr lang="fr-FR" altLang="zh-TW" dirty="0"/>
          </a:p>
          <a:p>
            <a:endParaRPr lang="fr-FR" altLang="zh-TW" dirty="0" smtClean="0"/>
          </a:p>
          <a:p>
            <a:endParaRPr lang="fr-FR" altLang="zh-TW" dirty="0" smtClean="0"/>
          </a:p>
          <a:p>
            <a:endParaRPr lang="zh-TW" altLang="en-US" sz="2766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3242612" cy="2265060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69" y="3573016"/>
            <a:ext cx="2303729" cy="26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517632" cy="136815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Johanna, Emile </a:t>
            </a:r>
            <a:r>
              <a:rPr lang="en-US" altLang="zh-TW" dirty="0" err="1" smtClean="0"/>
              <a:t>Berard</a:t>
            </a:r>
            <a:r>
              <a:rPr lang="en-US" altLang="zh-TW" dirty="0" smtClean="0"/>
              <a:t> et </a:t>
            </a:r>
            <a:r>
              <a:rPr lang="en-US" altLang="zh-TW" dirty="0" err="1" smtClean="0"/>
              <a:t>d‘autres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amis</a:t>
            </a:r>
            <a:r>
              <a:rPr lang="en-US" altLang="zh-TW" dirty="0"/>
              <a:t> </a:t>
            </a:r>
            <a:r>
              <a:rPr lang="en-US" altLang="zh-TW" dirty="0" smtClean="0"/>
              <a:t>et </a:t>
            </a:r>
            <a:r>
              <a:rPr lang="en-US" altLang="zh-TW" dirty="0" err="1" smtClean="0"/>
              <a:t>puis</a:t>
            </a:r>
            <a:r>
              <a:rPr lang="en-US" altLang="zh-TW" dirty="0" smtClean="0"/>
              <a:t> Vincent Willem van Gogh</a:t>
            </a:r>
            <a:br>
              <a:rPr lang="en-US" altLang="zh-TW" dirty="0" smtClean="0"/>
            </a:br>
            <a:r>
              <a:rPr lang="en-US" altLang="zh-TW" dirty="0" err="1"/>
              <a:t>Musée</a:t>
            </a:r>
            <a:r>
              <a:rPr lang="en-US" altLang="zh-TW" dirty="0"/>
              <a:t> </a:t>
            </a:r>
            <a:r>
              <a:rPr lang="en-US" altLang="zh-TW" dirty="0" smtClean="0"/>
              <a:t>Van Gogh à Amsterdam</a:t>
            </a:r>
            <a:br>
              <a:rPr lang="en-US" altLang="zh-TW" dirty="0" smtClean="0"/>
            </a:br>
            <a:endParaRPr lang="zh-TW" altLang="en-US" sz="22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74818"/>
            <a:ext cx="4396036" cy="3456384"/>
          </a:xfrm>
        </p:spPr>
      </p:pic>
      <p:pic>
        <p:nvPicPr>
          <p:cNvPr id="4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3347864" cy="3218627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84581" y="116632"/>
            <a:ext cx="85176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Les </a:t>
            </a:r>
            <a:r>
              <a:rPr lang="en-US" altLang="zh-TW" dirty="0" err="1" smtClean="0"/>
              <a:t>Lettres</a:t>
            </a:r>
            <a:r>
              <a:rPr lang="en-US" altLang="zh-TW" dirty="0" smtClean="0"/>
              <a:t> </a:t>
            </a:r>
            <a:r>
              <a:rPr lang="en-US" altLang="zh-TW" dirty="0" smtClean="0"/>
              <a:t>de </a:t>
            </a:r>
            <a:r>
              <a:rPr lang="en-US" altLang="zh-TW" dirty="0" smtClean="0"/>
              <a:t>Vincent Van Gogh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747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4966"/>
            <a:ext cx="2792758" cy="3456384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923927" y="116632"/>
            <a:ext cx="4978285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Influence</a:t>
            </a:r>
            <a:endParaRPr lang="zh-TW" altLang="en-US" sz="22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131840" y="1052736"/>
            <a:ext cx="58142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TW" dirty="0" smtClean="0"/>
              <a:t>Van Gogh a beaucoup travaillé pour perfectionner son dessin et sa peinture, notamment en se basant sur des livres ou des manuels.</a:t>
            </a:r>
          </a:p>
          <a:p>
            <a:r>
              <a:rPr lang="fr-FR" altLang="zh-TW" dirty="0" smtClean="0"/>
              <a:t>Sa peinture est le fruit </a:t>
            </a:r>
            <a:r>
              <a:rPr lang="fr-FR" altLang="zh-TW" dirty="0" smtClean="0"/>
              <a:t>d</a:t>
            </a:r>
            <a:r>
              <a:rPr lang="en-US" altLang="zh-TW" dirty="0" smtClean="0"/>
              <a:t>‘</a:t>
            </a:r>
            <a:r>
              <a:rPr lang="fr-FR" altLang="zh-TW" dirty="0" smtClean="0"/>
              <a:t>un travail long, </a:t>
            </a:r>
            <a:r>
              <a:rPr lang="fr-FR" altLang="zh-TW" dirty="0" smtClean="0"/>
              <a:t>méticuleux </a:t>
            </a:r>
            <a:r>
              <a:rPr lang="fr-FR" altLang="zh-TW" dirty="0" smtClean="0"/>
              <a:t>et acharné.</a:t>
            </a:r>
          </a:p>
          <a:p>
            <a:r>
              <a:rPr lang="fr-FR" altLang="zh-TW" dirty="0" smtClean="0"/>
              <a:t>Il </a:t>
            </a:r>
            <a:r>
              <a:rPr lang="fr-FR" altLang="zh-TW" dirty="0" smtClean="0"/>
              <a:t>était sensible et attentif </a:t>
            </a:r>
            <a:r>
              <a:rPr lang="fr-FR" altLang="zh-TW" dirty="0"/>
              <a:t>à </a:t>
            </a:r>
            <a:r>
              <a:rPr lang="fr-FR" altLang="zh-TW" dirty="0" smtClean="0"/>
              <a:t>l</a:t>
            </a:r>
            <a:r>
              <a:rPr lang="en-US" altLang="zh-TW" dirty="0"/>
              <a:t>‘</a:t>
            </a:r>
            <a:r>
              <a:rPr lang="fr-FR" altLang="zh-TW" dirty="0" smtClean="0"/>
              <a:t>envronnement artistique </a:t>
            </a:r>
            <a:r>
              <a:rPr lang="fr-FR" altLang="zh-TW" dirty="0"/>
              <a:t>de la fin </a:t>
            </a:r>
            <a:r>
              <a:rPr lang="fr-FR" altLang="zh-TW" dirty="0" smtClean="0"/>
              <a:t>du </a:t>
            </a:r>
            <a:r>
              <a:rPr lang="fr-FR" altLang="zh-TW" dirty="0" smtClean="0"/>
              <a:t>XIXe siècle.</a:t>
            </a:r>
          </a:p>
          <a:p>
            <a:r>
              <a:rPr lang="fr-FR" altLang="zh-TW" dirty="0" smtClean="0"/>
              <a:t>Son style, qui se caractérise surtout par l</a:t>
            </a:r>
            <a:r>
              <a:rPr lang="en-US" altLang="zh-TW" dirty="0" smtClean="0"/>
              <a:t>‘</a:t>
            </a:r>
            <a:r>
              <a:rPr lang="en-US" altLang="zh-TW" dirty="0" err="1" smtClean="0"/>
              <a:t>utilisation</a:t>
            </a:r>
            <a:r>
              <a:rPr lang="en-US" altLang="zh-TW" dirty="0" smtClean="0"/>
              <a:t> </a:t>
            </a:r>
            <a:r>
              <a:rPr lang="en-US" altLang="zh-TW" dirty="0" smtClean="0"/>
              <a:t>des </a:t>
            </a:r>
            <a:r>
              <a:rPr lang="en-US" altLang="zh-TW" dirty="0" err="1" smtClean="0"/>
              <a:t>couleurs</a:t>
            </a:r>
            <a:r>
              <a:rPr lang="en-US" altLang="zh-TW" dirty="0" smtClean="0"/>
              <a:t> et les touches de </a:t>
            </a:r>
            <a:r>
              <a:rPr lang="en-US" altLang="zh-TW" dirty="0" err="1" smtClean="0"/>
              <a:t>ses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pinceaux</a:t>
            </a:r>
            <a:r>
              <a:rPr lang="en-US" altLang="zh-TW" dirty="0" smtClean="0"/>
              <a:t>, a </a:t>
            </a:r>
            <a:r>
              <a:rPr lang="en-US" altLang="zh-TW" dirty="0" err="1" smtClean="0"/>
              <a:t>une</a:t>
            </a:r>
            <a:r>
              <a:rPr lang="en-US" altLang="zh-TW" dirty="0" smtClean="0"/>
              <a:t> influence </a:t>
            </a:r>
            <a:r>
              <a:rPr lang="en-US" altLang="zh-TW" smtClean="0"/>
              <a:t>importante </a:t>
            </a:r>
            <a:r>
              <a:rPr lang="en-US" altLang="zh-TW" dirty="0" smtClean="0"/>
              <a:t>sur </a:t>
            </a:r>
            <a:r>
              <a:rPr lang="en-US" altLang="zh-TW" dirty="0" err="1" smtClean="0"/>
              <a:t>l‘art</a:t>
            </a:r>
            <a:r>
              <a:rPr lang="en-US" altLang="zh-TW" dirty="0" smtClean="0"/>
              <a:t> du </a:t>
            </a:r>
            <a:r>
              <a:rPr lang="en-US" altLang="zh-TW" dirty="0" err="1" smtClean="0"/>
              <a:t>Xxe</a:t>
            </a:r>
            <a:r>
              <a:rPr lang="en-US" altLang="zh-TW" dirty="0" smtClean="0"/>
              <a:t> siècle.</a:t>
            </a:r>
            <a:endParaRPr lang="fr-FR" altLang="zh-TW" dirty="0" smtClean="0"/>
          </a:p>
          <a:p>
            <a:pPr marL="0" indent="0">
              <a:buNone/>
            </a:pPr>
            <a:endParaRPr lang="zh-TW" altLang="en-US" sz="4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75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509120"/>
            <a:ext cx="4392488" cy="1152128"/>
          </a:xfrm>
        </p:spPr>
        <p:txBody>
          <a:bodyPr>
            <a:noAutofit/>
          </a:bodyPr>
          <a:lstStyle/>
          <a:p>
            <a:r>
              <a:rPr lang="fr-FR" altLang="zh-TW" sz="2400" dirty="0"/>
              <a:t>Nature morte </a:t>
            </a:r>
            <a:r>
              <a:rPr lang="fr-FR" altLang="zh-TW" sz="2400" dirty="0" smtClean="0"/>
              <a:t>à </a:t>
            </a:r>
            <a:r>
              <a:rPr lang="fr-FR" altLang="zh-TW" sz="2400" dirty="0"/>
              <a:t>la </a:t>
            </a:r>
            <a:r>
              <a:rPr lang="fr-FR" altLang="zh-TW" sz="2400" dirty="0" smtClean="0"/>
              <a:t>Bible </a:t>
            </a:r>
            <a:r>
              <a:rPr lang="fr-FR" altLang="zh-TW" sz="2400" dirty="0"/>
              <a:t>ouverte et au candelabre (Van Gogh, 1885)</a:t>
            </a:r>
            <a:endParaRPr lang="zh-TW" altLang="en-US" sz="2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032448" cy="3437183"/>
          </a:xfrm>
        </p:spPr>
      </p:pic>
      <p:sp>
        <p:nvSpPr>
          <p:cNvPr id="3" name="矩形 2"/>
          <p:cNvSpPr/>
          <p:nvPr/>
        </p:nvSpPr>
        <p:spPr>
          <a:xfrm>
            <a:off x="4427984" y="26064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zh-TW" dirty="0" smtClean="0"/>
              <a:t>A </a:t>
            </a:r>
            <a:r>
              <a:rPr lang="fr-FR" altLang="zh-TW" dirty="0"/>
              <a:t>côté du grand livre ouvert sur le chapitre 53 du livre d'Isaïe, impressionnant, se trouve un modeste livre jaune tout usé à force d'avoir été lu : </a:t>
            </a:r>
            <a:r>
              <a:rPr lang="fr-FR" altLang="zh-TW" i="1" dirty="0"/>
              <a:t>La joie de vivre</a:t>
            </a:r>
            <a:r>
              <a:rPr lang="fr-FR" altLang="zh-TW" dirty="0"/>
              <a:t> (titre de Zola, en français). Dans les jours qui suivront la mort de son père, Vincent refusera sa part d'héritage car, disait-il, </a:t>
            </a:r>
            <a:r>
              <a:rPr lang="fr-FR" altLang="zh-TW" i="1" dirty="0"/>
              <a:t>il n'avait pas vécu d'une manière approuvée par son père</a:t>
            </a:r>
            <a:r>
              <a:rPr lang="fr-FR" altLang="zh-TW" dirty="0"/>
              <a:t>. La chandelle est éteinte, mais il portera haut et loin le nom des Van Gogh. Quand il peindra d'autres livres, la couleur dominante sera souvent jaune : couleur de jouissance. Vincent a presque 32 ans. Sa longue adolescence se termine. Il ne cède pas devant son père : les idées françaises, révolutionnaires, prennent la suite de la pensée religieuse, qui reste ouverte à jamais. Il vient de finir, en mai 1885, </a:t>
            </a:r>
            <a:r>
              <a:rPr lang="fr-FR" altLang="zh-TW" i="1" dirty="0"/>
              <a:t>Les mangeurs de pomme de terre</a:t>
            </a:r>
            <a:r>
              <a:rPr lang="fr-FR" altLang="zh-TW" dirty="0"/>
              <a:t>. Une longue période de souffrance et d'échec doit s'achever. Il est temps de passer à la </a:t>
            </a:r>
            <a:r>
              <a:rPr lang="fr-FR" altLang="zh-TW" dirty="0">
                <a:hlinkClick r:id="rId3"/>
              </a:rPr>
              <a:t>couleur</a:t>
            </a:r>
            <a:r>
              <a:rPr lang="fr-FR" altLang="zh-TW" dirty="0"/>
              <a:t> : laisser le fond sombre pour s'exposer à la lumière.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93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1869-1878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1340768"/>
            <a:ext cx="6141368" cy="2376264"/>
          </a:xfrm>
        </p:spPr>
        <p:txBody>
          <a:bodyPr>
            <a:normAutofit fontScale="85000" lnSpcReduction="10000"/>
          </a:bodyPr>
          <a:lstStyle/>
          <a:p>
            <a:r>
              <a:rPr lang="fr-FR" altLang="zh-TW" dirty="0" smtClean="0"/>
              <a:t>La </a:t>
            </a:r>
            <a:r>
              <a:rPr lang="fr-FR" altLang="zh-TW" dirty="0"/>
              <a:t>période la plus heureuse de sa </a:t>
            </a:r>
            <a:r>
              <a:rPr lang="fr-FR" altLang="zh-TW" dirty="0" smtClean="0"/>
              <a:t>vie</a:t>
            </a:r>
          </a:p>
          <a:p>
            <a:r>
              <a:rPr lang="fr-FR" altLang="zh-TW" dirty="0" smtClean="0"/>
              <a:t>Il </a:t>
            </a:r>
            <a:r>
              <a:rPr lang="fr-FR" altLang="zh-TW" dirty="0"/>
              <a:t>réussit </a:t>
            </a:r>
            <a:r>
              <a:rPr lang="fr-FR" altLang="zh-TW" dirty="0" smtClean="0"/>
              <a:t>à </a:t>
            </a:r>
            <a:r>
              <a:rPr lang="fr-FR" altLang="zh-TW" dirty="0"/>
              <a:t>20 </a:t>
            </a:r>
            <a:r>
              <a:rPr lang="fr-FR" altLang="zh-TW" dirty="0" smtClean="0"/>
              <a:t>ans et gagne </a:t>
            </a:r>
            <a:r>
              <a:rPr lang="fr-FR" altLang="zh-TW" dirty="0"/>
              <a:t>plus que son père</a:t>
            </a:r>
            <a:r>
              <a:rPr lang="fr-FR" altLang="zh-TW" dirty="0" smtClean="0"/>
              <a:t>.</a:t>
            </a:r>
          </a:p>
          <a:p>
            <a:r>
              <a:rPr lang="fr-FR" altLang="zh-TW" dirty="0" smtClean="0"/>
              <a:t>Puis, il est </a:t>
            </a:r>
            <a:r>
              <a:rPr lang="fr-FR" altLang="zh-TW" dirty="0" smtClean="0"/>
              <a:t>envoyé </a:t>
            </a:r>
            <a:r>
              <a:rPr lang="fr-FR" altLang="zh-TW" dirty="0"/>
              <a:t>dans la succursale de </a:t>
            </a:r>
            <a:r>
              <a:rPr lang="fr-FR" altLang="zh-TW" dirty="0" smtClean="0"/>
              <a:t>Londres en juin 1873.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9" y="764704"/>
            <a:ext cx="2093204" cy="3020161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441822" y="3812704"/>
            <a:ext cx="6146401" cy="2568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TW" dirty="0" smtClean="0"/>
              <a:t>Il tombe amoureux d'Eugénie Loyer, la fille de sa logeuse à </a:t>
            </a:r>
            <a:r>
              <a:rPr lang="fr-FR" altLang="zh-TW" u="sng" dirty="0" smtClean="0">
                <a:hlinkClick r:id="rId3" tooltip="Brixton"/>
              </a:rPr>
              <a:t>Brixton</a:t>
            </a:r>
            <a:r>
              <a:rPr lang="fr-FR" altLang="zh-TW" dirty="0" smtClean="0"/>
              <a:t>, mais elle lui avoue qu'elle s'est déjà secrètement fiancée avec le locataire précédent. 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82" y="3826276"/>
            <a:ext cx="1989269" cy="22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1869-1878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6851104" cy="2448272"/>
          </a:xfrm>
        </p:spPr>
        <p:txBody>
          <a:bodyPr>
            <a:normAutofit lnSpcReduction="10000"/>
          </a:bodyPr>
          <a:lstStyle/>
          <a:p>
            <a:r>
              <a:rPr lang="fr-FR" altLang="zh-TW" dirty="0" smtClean="0"/>
              <a:t>Van </a:t>
            </a:r>
            <a:r>
              <a:rPr lang="fr-FR" altLang="zh-TW" dirty="0"/>
              <a:t>Gogh s'isole de plus en plus. À la même époque, il développe un fervent intérêt pour la religion. Son zèle religieux prend des proportions qui inquiètent sa famille. </a:t>
            </a:r>
            <a:endParaRPr lang="fr-FR" altLang="zh-TW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148005" y="3645024"/>
            <a:ext cx="6798128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TW" dirty="0" smtClean="0"/>
              <a:t>Vincent est </a:t>
            </a:r>
            <a:r>
              <a:rPr lang="fr-FR" altLang="zh-TW" dirty="0" smtClean="0"/>
              <a:t>envoyé </a:t>
            </a:r>
            <a:r>
              <a:rPr lang="fr-FR" altLang="zh-TW" dirty="0" smtClean="0"/>
              <a:t>encore à </a:t>
            </a:r>
            <a:r>
              <a:rPr lang="fr-FR" altLang="zh-TW" u="sng" dirty="0" smtClean="0">
                <a:hlinkClick r:id="rId2" tooltip="Paris"/>
              </a:rPr>
              <a:t>Paris</a:t>
            </a:r>
            <a:r>
              <a:rPr lang="fr-FR" altLang="zh-TW" dirty="0" smtClean="0"/>
              <a:t> à 1875 au siège principal de Goupil &amp; C</a:t>
            </a:r>
            <a:r>
              <a:rPr lang="fr-FR" altLang="zh-TW" baseline="30000" dirty="0" smtClean="0"/>
              <a:t>ie</a:t>
            </a:r>
            <a:r>
              <a:rPr lang="fr-FR" altLang="zh-TW" dirty="0" smtClean="0"/>
              <a:t> . Il est choqué de voir l'art traité comme un produit et une marchandise, et le dénonce à certains clients, ce qui provoque son licenciement. 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22" y="548680"/>
            <a:ext cx="1512040" cy="24306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8386"/>
            <a:ext cx="1698816" cy="23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1869-1878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58500" y="1196752"/>
            <a:ext cx="6133980" cy="5328592"/>
          </a:xfrm>
        </p:spPr>
        <p:txBody>
          <a:bodyPr>
            <a:normAutofit fontScale="92500"/>
          </a:bodyPr>
          <a:lstStyle/>
          <a:p>
            <a:r>
              <a:rPr lang="fr-FR" altLang="zh-TW" dirty="0" smtClean="0"/>
              <a:t>Il </a:t>
            </a:r>
            <a:r>
              <a:rPr lang="fr-FR" altLang="zh-TW" dirty="0"/>
              <a:t>se sent une vocation spirituelle et religieuse</a:t>
            </a:r>
            <a:r>
              <a:rPr lang="fr-FR" altLang="zh-TW" dirty="0" smtClean="0"/>
              <a:t>, veut </a:t>
            </a:r>
            <a:r>
              <a:rPr lang="fr-FR" altLang="zh-TW" dirty="0">
                <a:latin typeface="新細明體"/>
              </a:rPr>
              <a:t>《</a:t>
            </a:r>
            <a:r>
              <a:rPr lang="fr-FR" altLang="zh-TW" dirty="0" smtClean="0"/>
              <a:t>prêcher l‘Evangile partout</a:t>
            </a:r>
            <a:r>
              <a:rPr lang="fr-FR" altLang="zh-TW" dirty="0" smtClean="0">
                <a:latin typeface="新細明體"/>
                <a:ea typeface="新細明體"/>
              </a:rPr>
              <a:t>》,</a:t>
            </a:r>
            <a:r>
              <a:rPr lang="fr-FR" altLang="zh-TW" dirty="0" smtClean="0"/>
              <a:t> </a:t>
            </a:r>
            <a:r>
              <a:rPr lang="fr-FR" altLang="zh-TW" dirty="0"/>
              <a:t>mail il échoue </a:t>
            </a:r>
            <a:r>
              <a:rPr lang="fr-FR" altLang="zh-TW" dirty="0"/>
              <a:t>à </a:t>
            </a:r>
            <a:r>
              <a:rPr lang="fr-FR" altLang="zh-TW" dirty="0" smtClean="0"/>
              <a:t>tous </a:t>
            </a:r>
            <a:r>
              <a:rPr lang="fr-FR" altLang="zh-TW" dirty="0" smtClean="0"/>
              <a:t>ses examens </a:t>
            </a:r>
            <a:r>
              <a:rPr lang="fr-FR" altLang="zh-TW" dirty="0"/>
              <a:t>de théologie</a:t>
            </a:r>
            <a:r>
              <a:rPr lang="fr-FR" altLang="zh-TW" dirty="0" smtClean="0"/>
              <a:t>.</a:t>
            </a:r>
          </a:p>
          <a:p>
            <a:r>
              <a:rPr lang="fr-FR" altLang="zh-TW" dirty="0" smtClean="0"/>
              <a:t>Devient </a:t>
            </a:r>
            <a:r>
              <a:rPr lang="fr-FR" altLang="zh-TW" dirty="0" smtClean="0"/>
              <a:t>prédicateur </a:t>
            </a:r>
            <a:r>
              <a:rPr lang="fr-FR" altLang="zh-TW" dirty="0" err="1" smtClean="0"/>
              <a:t>laic</a:t>
            </a:r>
            <a:r>
              <a:rPr lang="fr-FR" altLang="zh-TW" dirty="0" smtClean="0"/>
              <a:t>.  Une mission d‘évangéliste en Belgique.</a:t>
            </a:r>
          </a:p>
          <a:p>
            <a:r>
              <a:rPr lang="fr-FR" altLang="zh-TW" dirty="0"/>
              <a:t>D</a:t>
            </a:r>
            <a:r>
              <a:rPr lang="fr-FR" altLang="zh-TW" dirty="0" smtClean="0"/>
              <a:t>éjà </a:t>
            </a:r>
            <a:r>
              <a:rPr lang="fr-FR" altLang="zh-TW" dirty="0"/>
              <a:t>fait son apprentissage pictural en ayant visité tous les grands musées des villes </a:t>
            </a:r>
            <a:r>
              <a:rPr lang="fr-FR" altLang="zh-TW" dirty="0" smtClean="0"/>
              <a:t>importantes </a:t>
            </a:r>
            <a:r>
              <a:rPr lang="fr-FR" altLang="zh-TW" dirty="0"/>
              <a:t>quand il travaillait chez Goupil &amp; </a:t>
            </a:r>
            <a:r>
              <a:rPr lang="fr-FR" altLang="zh-TW" dirty="0" smtClean="0"/>
              <a:t>C.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50698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4133" y="404664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fr-FR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1879-1880 vivre comme les mineurs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4864"/>
            <a:ext cx="8363272" cy="4320480"/>
          </a:xfrm>
        </p:spPr>
        <p:txBody>
          <a:bodyPr>
            <a:normAutofit/>
          </a:bodyPr>
          <a:lstStyle/>
          <a:p>
            <a:r>
              <a:rPr lang="fr-FR" altLang="zh-TW" dirty="0"/>
              <a:t>Décide de vivre comme ceux auprès desquels il prêche, partageant leurs difficultés jusqu'à dormir sur la paille dans une petite hutte. </a:t>
            </a:r>
          </a:p>
          <a:p>
            <a:r>
              <a:rPr lang="fr-FR" altLang="zh-TW" dirty="0" smtClean="0"/>
              <a:t>Il </a:t>
            </a:r>
            <a:r>
              <a:rPr lang="fr-FR" altLang="zh-TW" dirty="0"/>
              <a:t>consacre tout aux mineurs et à </a:t>
            </a:r>
            <a:r>
              <a:rPr lang="fr-FR" altLang="zh-TW" dirty="0" smtClean="0"/>
              <a:t>leurs familles.</a:t>
            </a:r>
            <a:endParaRPr lang="fr-FR" altLang="zh-TW" dirty="0" smtClean="0"/>
          </a:p>
          <a:p>
            <a:r>
              <a:rPr lang="fr-FR" altLang="zh-TW" dirty="0" smtClean="0"/>
              <a:t>Il </a:t>
            </a:r>
            <a:r>
              <a:rPr lang="fr-FR" altLang="zh-TW" dirty="0"/>
              <a:t>va même jusqu'à descendre dans un puits de mine </a:t>
            </a:r>
            <a:r>
              <a:rPr lang="fr-FR" altLang="zh-TW" dirty="0" smtClean="0"/>
              <a:t>à 700</a:t>
            </a:r>
            <a:r>
              <a:rPr lang="fr-FR" altLang="zh-TW" dirty="0"/>
              <a:t> mètres de profondeur. Lors d'un coup de </a:t>
            </a:r>
            <a:r>
              <a:rPr lang="fr-FR" altLang="zh-TW" u="sng" dirty="0">
                <a:hlinkClick r:id="rId2" tooltip="Grisou"/>
              </a:rPr>
              <a:t>grisou</a:t>
            </a:r>
            <a:r>
              <a:rPr lang="fr-FR" altLang="zh-TW" dirty="0"/>
              <a:t>, il sauve un mineur. </a:t>
            </a:r>
            <a:endParaRPr lang="fr-FR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304256" cy="2175218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172400" y="2363858"/>
            <a:ext cx="8229600" cy="222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322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400" y="274638"/>
            <a:ext cx="5086400" cy="2218258"/>
          </a:xfrm>
        </p:spPr>
        <p:txBody>
          <a:bodyPr>
            <a:normAutofit fontScale="90000"/>
          </a:bodyPr>
          <a:lstStyle/>
          <a:p>
            <a:r>
              <a:rPr lang="fr-FR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1879-1880 la mission suspendue, grave conflit entre Vincent et son père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8432"/>
          </a:xfrm>
        </p:spPr>
        <p:txBody>
          <a:bodyPr>
            <a:normAutofit/>
          </a:bodyPr>
          <a:lstStyle/>
          <a:p>
            <a:r>
              <a:rPr lang="fr-FR" altLang="zh-TW" dirty="0" smtClean="0"/>
              <a:t>Mais </a:t>
            </a:r>
            <a:r>
              <a:rPr lang="fr-FR" altLang="zh-TW" dirty="0"/>
              <a:t>ses activités de pasteur ouvrier ne tardent pas à être </a:t>
            </a:r>
            <a:r>
              <a:rPr lang="fr-FR" altLang="zh-TW" dirty="0" smtClean="0"/>
              <a:t>désapprouvées, </a:t>
            </a:r>
            <a:r>
              <a:rPr lang="fr-FR" altLang="zh-TW" dirty="0"/>
              <a:t>ce qui le choque. Accusé d'être un meneur, il est contraint d'abandonner la mission — suspendue par le comité d'évangélisation </a:t>
            </a:r>
            <a:r>
              <a:rPr lang="fr-FR" altLang="zh-TW" dirty="0" smtClean="0"/>
              <a:t>. </a:t>
            </a:r>
          </a:p>
          <a:p>
            <a:r>
              <a:rPr lang="fr-FR" altLang="zh-TW" dirty="0" smtClean="0"/>
              <a:t>Il </a:t>
            </a:r>
            <a:r>
              <a:rPr lang="fr-FR" altLang="zh-TW" dirty="0"/>
              <a:t>en garde l'image de la misère humaine qui apparaîtra dans une partie de son œuvre. 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172400" y="2363858"/>
            <a:ext cx="8229600" cy="222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altLang="zh-TW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3600400" cy="15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1879-1880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fr-FR" altLang="zh-TW" dirty="0" smtClean="0"/>
              <a:t>Son père se </a:t>
            </a:r>
            <a:r>
              <a:rPr lang="fr-FR" altLang="zh-TW" dirty="0" smtClean="0"/>
              <a:t>renseigne </a:t>
            </a:r>
            <a:r>
              <a:rPr lang="fr-FR" altLang="zh-TW" dirty="0" smtClean="0"/>
              <a:t>pour fair admettre son fils à l‘asile de Geel. Il s‘enfuit. </a:t>
            </a:r>
          </a:p>
          <a:p>
            <a:r>
              <a:rPr lang="fr-FR" altLang="zh-TW" dirty="0" smtClean="0"/>
              <a:t>Vincent </a:t>
            </a:r>
            <a:r>
              <a:rPr lang="fr-FR" altLang="zh-TW" dirty="0"/>
              <a:t>débute sa carrière </a:t>
            </a:r>
            <a:r>
              <a:rPr lang="fr-FR" altLang="zh-TW" dirty="0" smtClean="0"/>
              <a:t>d‘artiste</a:t>
            </a:r>
            <a:r>
              <a:rPr lang="fr-FR" altLang="zh-TW" dirty="0" smtClean="0"/>
              <a:t>, au fusain ou </a:t>
            </a:r>
            <a:r>
              <a:rPr lang="fr-FR" altLang="zh-TW" dirty="0" smtClean="0"/>
              <a:t>au </a:t>
            </a:r>
            <a:r>
              <a:rPr lang="fr-FR" altLang="zh-TW" dirty="0" smtClean="0"/>
              <a:t>crayon, </a:t>
            </a:r>
            <a:r>
              <a:rPr lang="fr-FR" altLang="zh-TW" dirty="0"/>
              <a:t>et </a:t>
            </a:r>
            <a:r>
              <a:rPr lang="fr-FR" altLang="zh-TW" dirty="0" smtClean="0"/>
              <a:t>commence </a:t>
            </a:r>
            <a:r>
              <a:rPr lang="fr-FR" altLang="zh-TW" dirty="0"/>
              <a:t>à représenter dans des croquis à </a:t>
            </a:r>
            <a:r>
              <a:rPr lang="fr-FR" altLang="zh-TW" dirty="0" smtClean="0"/>
              <a:t>la mine </a:t>
            </a:r>
            <a:r>
              <a:rPr lang="fr-FR" altLang="zh-TW" dirty="0"/>
              <a:t>de </a:t>
            </a:r>
            <a:r>
              <a:rPr lang="fr-FR" altLang="zh-TW" dirty="0" smtClean="0"/>
              <a:t>plomb.</a:t>
            </a:r>
            <a:endParaRPr lang="zh-TW" altLang="en-US" dirty="0"/>
          </a:p>
          <a:p>
            <a:r>
              <a:rPr lang="fr-FR" altLang="zh-TW" dirty="0" smtClean="0"/>
              <a:t>Il s‘inscrit à l‘Académie </a:t>
            </a:r>
            <a:r>
              <a:rPr lang="fr-FR" altLang="zh-TW" dirty="0" smtClean="0"/>
              <a:t>Royale </a:t>
            </a:r>
            <a:r>
              <a:rPr lang="fr-FR" altLang="zh-TW" dirty="0" smtClean="0"/>
              <a:t>des </a:t>
            </a:r>
            <a:r>
              <a:rPr lang="fr-FR" altLang="zh-TW" dirty="0" smtClean="0"/>
              <a:t>Beaux Arts</a:t>
            </a:r>
            <a:r>
              <a:rPr lang="fr-FR" altLang="zh-TW" dirty="0" smtClean="0"/>
              <a:t>.</a:t>
            </a:r>
          </a:p>
          <a:p>
            <a:r>
              <a:rPr lang="fr-FR" altLang="zh-TW" dirty="0" smtClean="0"/>
              <a:t>Théo obtient un emploi chez Goupil &amp; Cie et </a:t>
            </a:r>
            <a:r>
              <a:rPr lang="fr-FR" altLang="zh-TW" dirty="0" smtClean="0"/>
              <a:t>est nommé </a:t>
            </a:r>
            <a:r>
              <a:rPr lang="fr-FR" altLang="zh-TW" dirty="0" smtClean="0"/>
              <a:t>géant de la </a:t>
            </a:r>
            <a:r>
              <a:rPr lang="fr-FR" altLang="zh-TW" dirty="0" smtClean="0"/>
              <a:t>succursale </a:t>
            </a:r>
            <a:r>
              <a:rPr lang="fr-FR" altLang="zh-TW" dirty="0" smtClean="0"/>
              <a:t>à </a:t>
            </a:r>
            <a:r>
              <a:rPr lang="fr-FR" altLang="zh-TW" dirty="0" smtClean="0"/>
              <a:t>Montmartre </a:t>
            </a:r>
            <a:r>
              <a:rPr lang="fr-FR" altLang="zh-TW" dirty="0" smtClean="0"/>
              <a:t>à Paris.</a:t>
            </a:r>
          </a:p>
        </p:txBody>
      </p:sp>
    </p:spTree>
    <p:extLst>
      <p:ext uri="{BB962C8B-B14F-4D97-AF65-F5344CB8AC3E}">
        <p14:creationId xmlns:p14="http://schemas.microsoft.com/office/powerpoint/2010/main" val="30541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953</Words>
  <Application>Microsoft Office PowerPoint</Application>
  <PresentationFormat>On-screen Show (4:3)</PresentationFormat>
  <Paragraphs>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標楷體</vt:lpstr>
      <vt:lpstr>新細明體</vt:lpstr>
      <vt:lpstr>Arial</vt:lpstr>
      <vt:lpstr>Calibri</vt:lpstr>
      <vt:lpstr>Office 佈景主題</vt:lpstr>
      <vt:lpstr>30 mars 1852 – 29 juillet 1890 (37 ans)</vt:lpstr>
      <vt:lpstr>En haut: son père Theodorus van Gogh,                    sa mère Anna Cornelia van Gogh En dessous: Vincent Willem(à gauche),                       Théo (à droite)</vt:lpstr>
      <vt:lpstr>1853-1869</vt:lpstr>
      <vt:lpstr>1869-1878</vt:lpstr>
      <vt:lpstr>1869-1878</vt:lpstr>
      <vt:lpstr>1869-1878</vt:lpstr>
      <vt:lpstr>1879-1880 vivre comme les mineurs</vt:lpstr>
      <vt:lpstr>1879-1880 la mission suspendue, grave conflit entre Vincent et son père</vt:lpstr>
      <vt:lpstr>1879-1880 </vt:lpstr>
      <vt:lpstr>Nature morte à la Bible ouverte et au candelabre (Van Gogh, 1885)</vt:lpstr>
      <vt:lpstr>« Je sens tellement bien ce tableau que je peux littéralement le voir en rêve. » — Bruce Bernard, Vincent Van Gogh, la passion de voir</vt:lpstr>
      <vt:lpstr>PowerPoint Presentation</vt:lpstr>
      <vt:lpstr>La Maison Jaune 1888 à Arles, huile sur toile, Yale University Art Gallery, New Haven</vt:lpstr>
      <vt:lpstr>Le Pont de Longlois à Arles 1888 à Arles</vt:lpstr>
      <vt:lpstr>Tournesols dans un vase 1888 à Arles, huile sur toile, National Gallery, Londres</vt:lpstr>
      <vt:lpstr>Tableaux nocturnes</vt:lpstr>
      <vt:lpstr>Paul Gauguin en 1891</vt:lpstr>
      <vt:lpstr>La Vision après le sermon ou La Lutte de Jacob avec l'ange (1888), Galerie nationale d'Écosse, Édimbourg.</vt:lpstr>
      <vt:lpstr>Le Peintre de tournesols  Paul Gauguin 1888 à Arles, huile sur toile,  Musée Van Gogh</vt:lpstr>
      <vt:lpstr>Les Alyscamps  Paul Gauguin 1888 à Arles, huile sur toile,  Musée Van Gogh</vt:lpstr>
      <vt:lpstr>Autoportrait à l‘oreille bandée  janvier 1889, huile sur toile,  collection privée</vt:lpstr>
      <vt:lpstr>Repos dans l‘asile d‘aliénés à Saint-Remy-de-Provence</vt:lpstr>
      <vt:lpstr>Moissons en Provence 1888 à Arles, huile sur toile, Musée d‘Israel, Jérusalem</vt:lpstr>
      <vt:lpstr>Iris 1889 à Arles, huile sur toile, J Paul Getty Museum, LA, USA </vt:lpstr>
      <vt:lpstr>La Nuit étoilée 1889 à Arles, huile sur toile, Museum of Modern Art, New York</vt:lpstr>
      <vt:lpstr>Le Docteur Gachet 1890 à Auvers-sur-Oise, huile sur toile, collection privée</vt:lpstr>
      <vt:lpstr>Le champ de blé aux corbeaux 1890 à Auvers-sur-Oise, huile sur toile, collection privée</vt:lpstr>
      <vt:lpstr>37 fois en tout. Autoportrait au visage glabre  en haut est vendue à US$71,5 millions en 1998 à NY,  une des plus chères au monde.</vt:lpstr>
      <vt:lpstr>Tombes de Vincent et Théo Van Gogh à Auvers-sur-Oise Vincent (mort à 37 ans, 1853-1890, Théo mort à 33 ans, 1857-1891) </vt:lpstr>
      <vt:lpstr>Johanna, Emile Berard et d‘autres amis et puis Vincent Willem van Gogh Musée Van Gogh à Amsterdam </vt:lpstr>
      <vt:lpstr>PowerPoint Presentation</vt:lpstr>
      <vt:lpstr>Nature morte à la Bible ouverte et au candelabre (Van Gogh, 1885)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Salute à Vincent Van Gogh</dc:title>
  <dc:creator>USER</dc:creator>
  <cp:lastModifiedBy>HOPKINS, Mark</cp:lastModifiedBy>
  <cp:revision>76</cp:revision>
  <dcterms:created xsi:type="dcterms:W3CDTF">2015-09-27T02:45:03Z</dcterms:created>
  <dcterms:modified xsi:type="dcterms:W3CDTF">2015-09-30T09:38:15Z</dcterms:modified>
</cp:coreProperties>
</file>