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7" r:id="rId3"/>
    <p:sldId id="271" r:id="rId4"/>
    <p:sldId id="291" r:id="rId5"/>
    <p:sldId id="279" r:id="rId6"/>
    <p:sldId id="283" r:id="rId7"/>
    <p:sldId id="284" r:id="rId8"/>
    <p:sldId id="278" r:id="rId9"/>
    <p:sldId id="286" r:id="rId10"/>
    <p:sldId id="277" r:id="rId11"/>
    <p:sldId id="292" r:id="rId12"/>
    <p:sldId id="282" r:id="rId13"/>
    <p:sldId id="285" r:id="rId14"/>
    <p:sldId id="280" r:id="rId15"/>
    <p:sldId id="288" r:id="rId16"/>
    <p:sldId id="289" r:id="rId17"/>
    <p:sldId id="293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923" autoAdjust="0"/>
  </p:normalViewPr>
  <p:slideViewPr>
    <p:cSldViewPr>
      <p:cViewPr varScale="1">
        <p:scale>
          <a:sx n="61" d="100"/>
          <a:sy n="61" d="100"/>
        </p:scale>
        <p:origin x="252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3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24" y="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11/20/2017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11/20/2017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8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aussi</a:t>
            </a:r>
            <a:r>
              <a:rPr lang="en-GB" baseline="0" dirty="0" smtClean="0"/>
              <a:t> </a:t>
            </a:r>
            <a:r>
              <a:rPr lang="fr-FR" dirty="0" smtClean="0"/>
              <a:t>L</a:t>
            </a:r>
            <a:r>
              <a:rPr lang="fr-FR" dirty="0" smtClean="0">
                <a:cs typeface="Calibri" panose="020F0502020204030204" pitchFamily="34" charset="0"/>
              </a:rPr>
              <a:t>éo Ferré, </a:t>
            </a:r>
            <a:r>
              <a:rPr lang="fr-FR" noProof="0" dirty="0" smtClean="0"/>
              <a:t>Barbara, Guy Béart…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Et </a:t>
            </a:r>
            <a:r>
              <a:rPr lang="en-GB" dirty="0" err="1" smtClean="0"/>
              <a:t>aussi</a:t>
            </a:r>
            <a:r>
              <a:rPr lang="en-GB" dirty="0" smtClean="0"/>
              <a:t> </a:t>
            </a:r>
            <a:r>
              <a:rPr lang="fr-FR" noProof="0" dirty="0" smtClean="0"/>
              <a:t>Anaïs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9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Bossa </a:t>
            </a:r>
            <a:r>
              <a:rPr lang="fr-FR" b="1" noProof="0" dirty="0" smtClean="0"/>
              <a:t>Nova et Samba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7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ce n'est pas seulement la France et les pays francophones qui ont de la musique française.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Pink Martini, un groupe américain de Portland, Oregon, joue du jazz et de la musique du monde.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ont quelques chansons françaises, par exemple, « Sympathique », une chanson qui était très populaire en France et qui est un peu dans le style d’Édith Piaf.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paroles de la chanson utilisaient trois lignes d'un poème de Guillaume Apollinaire (1880–1918).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«Hôtel» par Guillaume Apollinaire (1880—1918)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chambre a la forme d’une cage,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soleil passe son bras par la fenêtre.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moi qui veux fumer pour faire des mirages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J’allume au feu du jour ma cigarette.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ne veux pas travailler — je veux fumer.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6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11/20/2017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/>
              <a:pPr/>
              <a:t>11/20/2017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EP_0p2096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EP_0p2096E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noProof="0" dirty="0" smtClean="0"/>
              <a:t>La musique populaire française</a:t>
            </a:r>
            <a:endParaRPr lang="fr-FR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 smtClean="0"/>
              <a:t>Andromeda Wong</a:t>
            </a:r>
            <a:endParaRPr lang="fr-FR" noProof="0" dirty="0"/>
          </a:p>
        </p:txBody>
      </p:sp>
      <p:pic>
        <p:nvPicPr>
          <p:cNvPr id="10" name="Picture Placeholder 9" descr="Piano key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Nouvelle chanson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0" dirty="0" smtClean="0"/>
              <a:t>La chanson française moderne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indent="0">
              <a:buNone/>
            </a:pPr>
            <a:r>
              <a:rPr lang="fr-FR" b="1" noProof="0" dirty="0" smtClean="0"/>
              <a:t>Les artistes influencés </a:t>
            </a:r>
            <a:r>
              <a:rPr lang="fr-FR" b="1" noProof="0" dirty="0" smtClean="0"/>
              <a:t>par le rock et la m</a:t>
            </a:r>
            <a:r>
              <a:rPr lang="fr-FR" b="1" dirty="0" err="1" smtClean="0"/>
              <a:t>usique</a:t>
            </a:r>
            <a:r>
              <a:rPr lang="fr-FR" b="1" dirty="0" smtClean="0"/>
              <a:t> latine</a:t>
            </a:r>
            <a:r>
              <a:rPr lang="fr-FR" b="1" noProof="0" dirty="0" smtClean="0"/>
              <a:t>:</a:t>
            </a:r>
            <a:endParaRPr lang="fr-FR" b="1" noProof="0" dirty="0" smtClean="0"/>
          </a:p>
          <a:p>
            <a:r>
              <a:rPr lang="fr-FR" noProof="0" dirty="0" smtClean="0"/>
              <a:t>Benjamin Biolay</a:t>
            </a:r>
          </a:p>
          <a:p>
            <a:r>
              <a:rPr lang="fr-FR" noProof="0" dirty="0" smtClean="0"/>
              <a:t>Coralie Clément</a:t>
            </a:r>
          </a:p>
          <a:p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3068960"/>
            <a:ext cx="2358008" cy="3537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/>
          <a:stretch/>
        </p:blipFill>
        <p:spPr>
          <a:xfrm>
            <a:off x="5086300" y="3722921"/>
            <a:ext cx="4048068" cy="28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La musique électronique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noProof="0" dirty="0" smtClean="0"/>
              <a:t>Émilie Simon – Nouvelle Chanson / Trip-Hop</a:t>
            </a:r>
          </a:p>
          <a:p>
            <a:r>
              <a:rPr lang="fr-FR" noProof="0" dirty="0" smtClean="0"/>
              <a:t>Dimitri from Paris</a:t>
            </a:r>
          </a:p>
          <a:p>
            <a:r>
              <a:rPr lang="fr-FR" noProof="0" dirty="0" smtClean="0"/>
              <a:t>Daft Punk</a:t>
            </a:r>
          </a:p>
          <a:p>
            <a:r>
              <a:rPr lang="fr-FR" noProof="0" dirty="0" smtClean="0"/>
              <a:t>David Guetta</a:t>
            </a:r>
          </a:p>
          <a:p>
            <a:r>
              <a:rPr lang="fr-FR" noProof="0" dirty="0" smtClean="0"/>
              <a:t>Air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indent="0">
              <a:buNone/>
            </a:pPr>
            <a:r>
              <a:rPr lang="fr-FR" b="1" noProof="0" dirty="0" smtClean="0"/>
              <a:t>Chansons:</a:t>
            </a:r>
          </a:p>
          <a:p>
            <a:r>
              <a:rPr lang="fr-FR" noProof="0" dirty="0" smtClean="0"/>
              <a:t>Émilie Simon – Désert (2003)</a:t>
            </a:r>
          </a:p>
          <a:p>
            <a:r>
              <a:rPr lang="fr-FR" noProof="0" dirty="0" smtClean="0"/>
              <a:t>Dimitri from Paris – Sacré Français (1996) </a:t>
            </a:r>
          </a:p>
          <a:p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/>
          <a:stretch/>
        </p:blipFill>
        <p:spPr>
          <a:xfrm>
            <a:off x="7678588" y="2392680"/>
            <a:ext cx="390794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jazz français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/>
              <a:t>Beaucoup de </a:t>
            </a:r>
            <a:r>
              <a:rPr lang="fr-FR" noProof="0" dirty="0" smtClean="0"/>
              <a:t>standards </a:t>
            </a:r>
            <a:r>
              <a:rPr lang="fr-FR" noProof="0" dirty="0"/>
              <a:t>de </a:t>
            </a:r>
            <a:r>
              <a:rPr lang="fr-FR" noProof="0" dirty="0" smtClean="0"/>
              <a:t>jazz en </a:t>
            </a:r>
            <a:r>
              <a:rPr lang="fr-FR" noProof="0" dirty="0"/>
              <a:t>anglais étaient à l'origine des chansons </a:t>
            </a:r>
            <a:r>
              <a:rPr lang="fr-FR" noProof="0" dirty="0" smtClean="0"/>
              <a:t>françaises</a:t>
            </a:r>
          </a:p>
          <a:p>
            <a:r>
              <a:rPr lang="fr-FR" noProof="0" dirty="0" smtClean="0"/>
              <a:t>Charles Trenet – La mer </a:t>
            </a:r>
            <a:r>
              <a:rPr lang="fr-FR" noProof="0" dirty="0" smtClean="0">
                <a:sym typeface="Wingdings" panose="05000000000000000000" pitchFamily="2" charset="2"/>
              </a:rPr>
              <a:t></a:t>
            </a:r>
            <a:r>
              <a:rPr lang="fr-FR" noProof="0" dirty="0" smtClean="0"/>
              <a:t> Beyond the Sea</a:t>
            </a:r>
          </a:p>
          <a:p>
            <a:r>
              <a:rPr lang="fr-FR" noProof="0" dirty="0" smtClean="0"/>
              <a:t>Yves Montand – Les feuilles mortes </a:t>
            </a:r>
            <a:r>
              <a:rPr lang="fr-FR" noProof="0" dirty="0" smtClean="0">
                <a:sym typeface="Wingdings" panose="05000000000000000000" pitchFamily="2" charset="2"/>
              </a:rPr>
              <a:t> Autumn Leaves</a:t>
            </a:r>
          </a:p>
          <a:p>
            <a:r>
              <a:rPr lang="fr-FR" noProof="0" dirty="0" smtClean="0">
                <a:sym typeface="Wingdings" panose="05000000000000000000" pitchFamily="2" charset="2"/>
              </a:rPr>
              <a:t>Michel Legrand – Les moulins de mon cœur </a:t>
            </a:r>
            <a:r>
              <a:rPr lang="fr-FR" noProof="0" dirty="0">
                <a:sym typeface="Wingdings" panose="05000000000000000000" pitchFamily="2" charset="2"/>
              </a:rPr>
              <a:t> </a:t>
            </a:r>
            <a:r>
              <a:rPr lang="fr-FR" noProof="0" dirty="0" smtClean="0">
                <a:sym typeface="Wingdings" panose="05000000000000000000" pitchFamily="2" charset="2"/>
              </a:rPr>
              <a:t>The Windmills of Your Mind</a:t>
            </a:r>
            <a:endParaRPr lang="fr-FR" noProof="0" dirty="0" smtClean="0"/>
          </a:p>
          <a:p>
            <a:r>
              <a:rPr lang="fr-FR" noProof="0" dirty="0">
                <a:sym typeface="Wingdings" panose="05000000000000000000" pitchFamily="2" charset="2"/>
              </a:rPr>
              <a:t>Claude François – Comme d’habitude</a:t>
            </a:r>
            <a:r>
              <a:rPr lang="fr-FR" noProof="0" dirty="0"/>
              <a:t> </a:t>
            </a:r>
            <a:r>
              <a:rPr lang="fr-FR" noProof="0" dirty="0">
                <a:sym typeface="Wingdings" panose="05000000000000000000" pitchFamily="2" charset="2"/>
              </a:rPr>
              <a:t> My Way</a:t>
            </a:r>
          </a:p>
          <a:p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83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jazz manouche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0" dirty="0" smtClean="0"/>
              <a:t>Un </a:t>
            </a:r>
            <a:r>
              <a:rPr lang="fr-FR" noProof="0" dirty="0"/>
              <a:t>style de </a:t>
            </a:r>
            <a:r>
              <a:rPr lang="fr-FR" noProof="0" dirty="0" smtClean="0"/>
              <a:t>jazz, né </a:t>
            </a:r>
            <a:r>
              <a:rPr lang="fr-FR" noProof="0" dirty="0"/>
              <a:t>en France, dans les années </a:t>
            </a:r>
            <a:r>
              <a:rPr lang="fr-FR" noProof="0" dirty="0" smtClean="0"/>
              <a:t>1930</a:t>
            </a:r>
          </a:p>
          <a:p>
            <a:r>
              <a:rPr lang="fr-FR" noProof="0" dirty="0"/>
              <a:t>I</a:t>
            </a:r>
            <a:r>
              <a:rPr lang="fr-FR" noProof="0" dirty="0" smtClean="0"/>
              <a:t>nfluencé </a:t>
            </a:r>
            <a:r>
              <a:rPr lang="fr-FR" noProof="0" dirty="0"/>
              <a:t>par la musique gitane et d'Europe centrale (anglais: 'Gypsy Jazz</a:t>
            </a:r>
            <a:r>
              <a:rPr lang="fr-FR" noProof="0" dirty="0" smtClean="0"/>
              <a:t>')</a:t>
            </a:r>
          </a:p>
          <a:p>
            <a:r>
              <a:rPr lang="fr-FR" noProof="0" dirty="0" smtClean="0"/>
              <a:t>Les </a:t>
            </a:r>
            <a:r>
              <a:rPr lang="fr-FR" noProof="0" dirty="0"/>
              <a:t>initiateurs de ce </a:t>
            </a:r>
            <a:r>
              <a:rPr lang="fr-FR" noProof="0" dirty="0" smtClean="0"/>
              <a:t>style sont </a:t>
            </a:r>
            <a:r>
              <a:rPr lang="fr-FR" noProof="0" dirty="0"/>
              <a:t>Django </a:t>
            </a:r>
            <a:r>
              <a:rPr lang="fr-FR" noProof="0" dirty="0" smtClean="0"/>
              <a:t>Reinhardt (guitariste) </a:t>
            </a:r>
            <a:r>
              <a:rPr lang="fr-FR" noProof="0" dirty="0"/>
              <a:t>et Stéphane </a:t>
            </a:r>
            <a:r>
              <a:rPr lang="fr-FR" noProof="0" dirty="0" smtClean="0"/>
              <a:t>Grappelli (</a:t>
            </a:r>
            <a:r>
              <a:rPr lang="fr-FR" noProof="0" dirty="0"/>
              <a:t>violoniste</a:t>
            </a:r>
            <a:r>
              <a:rPr lang="fr-FR" noProof="0" dirty="0" smtClean="0"/>
              <a:t>)</a:t>
            </a:r>
          </a:p>
          <a:p>
            <a:r>
              <a:rPr lang="fr-FR" noProof="0" dirty="0" smtClean="0"/>
              <a:t>En </a:t>
            </a:r>
            <a:r>
              <a:rPr lang="fr-FR" noProof="0" dirty="0"/>
              <a:t>1934 i</a:t>
            </a:r>
            <a:r>
              <a:rPr lang="fr-FR" noProof="0" dirty="0" smtClean="0"/>
              <a:t>ls fondent un groupe, Le Quintette </a:t>
            </a:r>
            <a:r>
              <a:rPr lang="fr-FR" noProof="0" dirty="0"/>
              <a:t>du Hot Club de France, avec seulement les instruments à </a:t>
            </a:r>
            <a:r>
              <a:rPr lang="fr-FR" noProof="0" dirty="0" smtClean="0"/>
              <a:t>cordes: </a:t>
            </a:r>
            <a:r>
              <a:rPr lang="fr-FR" noProof="0" dirty="0"/>
              <a:t>trois guitares, un </a:t>
            </a:r>
            <a:r>
              <a:rPr lang="fr-FR" noProof="0" dirty="0" smtClean="0"/>
              <a:t>violon, </a:t>
            </a:r>
            <a:r>
              <a:rPr lang="fr-FR" noProof="0" dirty="0"/>
              <a:t>et une contrebasse</a:t>
            </a:r>
          </a:p>
          <a:p>
            <a:pPr marL="0" indent="0">
              <a:buNone/>
            </a:pPr>
            <a:r>
              <a:rPr lang="fr-FR" b="1" noProof="0" dirty="0" smtClean="0"/>
              <a:t>Chanson:</a:t>
            </a:r>
            <a:r>
              <a:rPr lang="fr-FR" noProof="0" dirty="0" smtClean="0"/>
              <a:t> Le Quintette du Hot Club de France – Minor Swing (1937)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306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musique française d'autres pays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5220070" cy="4267200"/>
          </a:xfrm>
        </p:spPr>
        <p:txBody>
          <a:bodyPr>
            <a:normAutofit/>
          </a:bodyPr>
          <a:lstStyle/>
          <a:p>
            <a:r>
              <a:rPr lang="fr-FR" dirty="0" err="1" smtClean="0"/>
              <a:t>Anggun</a:t>
            </a:r>
            <a:r>
              <a:rPr lang="fr-FR" dirty="0" smtClean="0"/>
              <a:t> – une chanteuse </a:t>
            </a:r>
            <a:r>
              <a:rPr lang="fr-FR" dirty="0"/>
              <a:t>indonésienne qui a émigré en </a:t>
            </a:r>
            <a:r>
              <a:rPr lang="fr-FR" dirty="0" smtClean="0"/>
              <a:t>France</a:t>
            </a:r>
          </a:p>
          <a:p>
            <a:pPr lvl="1"/>
            <a:r>
              <a:rPr lang="fr-FR" dirty="0"/>
              <a:t>« </a:t>
            </a:r>
            <a:r>
              <a:rPr lang="fr-FR" dirty="0" smtClean="0"/>
              <a:t>La neige au Sahara </a:t>
            </a:r>
            <a:r>
              <a:rPr lang="fr-FR" dirty="0"/>
              <a:t>» (1997)</a:t>
            </a:r>
            <a:endParaRPr lang="en-GB" dirty="0" smtClean="0"/>
          </a:p>
          <a:p>
            <a:r>
              <a:rPr lang="en-GB" dirty="0" smtClean="0"/>
              <a:t>Pink </a:t>
            </a:r>
            <a:r>
              <a:rPr lang="en-GB" dirty="0"/>
              <a:t>Martini – </a:t>
            </a:r>
            <a:r>
              <a:rPr lang="fr-FR" dirty="0"/>
              <a:t>un groupe américain qui joue du jazz et de la musique du </a:t>
            </a:r>
            <a:r>
              <a:rPr lang="fr-FR" dirty="0" smtClean="0"/>
              <a:t>monde</a:t>
            </a:r>
          </a:p>
          <a:p>
            <a:pPr lvl="1"/>
            <a:r>
              <a:rPr lang="fr-FR" dirty="0" smtClean="0"/>
              <a:t>« Sympathique » (1997) </a:t>
            </a:r>
            <a:r>
              <a:rPr lang="en-GB" dirty="0" smtClean="0"/>
              <a:t>–</a:t>
            </a:r>
            <a:r>
              <a:rPr lang="fr-FR" dirty="0" smtClean="0"/>
              <a:t> très </a:t>
            </a:r>
            <a:r>
              <a:rPr lang="fr-FR" dirty="0"/>
              <a:t>populaire en </a:t>
            </a:r>
            <a:r>
              <a:rPr lang="fr-FR" dirty="0" smtClean="0"/>
              <a:t>France</a:t>
            </a:r>
          </a:p>
          <a:p>
            <a:pPr lvl="1"/>
            <a:r>
              <a:rPr lang="fr-FR" dirty="0"/>
              <a:t>Les paroles </a:t>
            </a:r>
            <a:r>
              <a:rPr lang="fr-FR" dirty="0" smtClean="0"/>
              <a:t>utilisaient </a:t>
            </a:r>
            <a:r>
              <a:rPr lang="fr-FR" dirty="0"/>
              <a:t>trois lignes </a:t>
            </a:r>
            <a:r>
              <a:rPr lang="fr-FR" dirty="0" smtClean="0"/>
              <a:t>d'un </a:t>
            </a:r>
            <a:r>
              <a:rPr lang="fr-FR" dirty="0"/>
              <a:t>poème de Guillaume </a:t>
            </a:r>
            <a:r>
              <a:rPr lang="fr-FR" dirty="0" smtClean="0"/>
              <a:t>Apollinaire, </a:t>
            </a:r>
            <a:r>
              <a:rPr lang="fr-FR" dirty="0"/>
              <a:t>« </a:t>
            </a:r>
            <a:r>
              <a:rPr lang="fr-FR" dirty="0" smtClean="0"/>
              <a:t>Hôtel</a:t>
            </a:r>
            <a:r>
              <a:rPr lang="fr-FR" dirty="0"/>
              <a:t> </a:t>
            </a:r>
            <a:r>
              <a:rPr lang="fr-FR" dirty="0" smtClean="0"/>
              <a:t>»:</a:t>
            </a:r>
          </a:p>
          <a:p>
            <a:pPr marL="536575" lvl="1" indent="0">
              <a:buNone/>
              <a:tabLst>
                <a:tab pos="536575" algn="l"/>
              </a:tabLst>
            </a:pPr>
            <a:r>
              <a:rPr lang="fr-FR" sz="1500" dirty="0"/>
              <a:t>Ma chambre a la forme d’une cage,</a:t>
            </a:r>
            <a:endParaRPr lang="en-GB" sz="1500" dirty="0"/>
          </a:p>
          <a:p>
            <a:pPr marL="536575" lvl="1" indent="0">
              <a:buNone/>
              <a:tabLst>
                <a:tab pos="536575" algn="l"/>
              </a:tabLst>
            </a:pPr>
            <a:r>
              <a:rPr lang="fr-FR" sz="1500" dirty="0"/>
              <a:t>Le soleil passe son bras par la </a:t>
            </a:r>
            <a:r>
              <a:rPr lang="fr-FR" sz="1500" dirty="0" smtClean="0"/>
              <a:t>fenêtre…</a:t>
            </a:r>
            <a:endParaRPr lang="en-GB" sz="1500" dirty="0"/>
          </a:p>
          <a:p>
            <a:pPr marL="536575" lvl="1" indent="0">
              <a:buNone/>
              <a:tabLst>
                <a:tab pos="536575" algn="l"/>
              </a:tabLst>
            </a:pPr>
            <a:r>
              <a:rPr lang="fr-FR" sz="1500" dirty="0" smtClean="0"/>
              <a:t>…Je </a:t>
            </a:r>
            <a:r>
              <a:rPr lang="fr-FR" sz="1500" dirty="0"/>
              <a:t>ne veux pas travailler — je veux fumer</a:t>
            </a:r>
            <a:r>
              <a:rPr lang="fr-FR" sz="1500" dirty="0" smtClean="0"/>
              <a:t>.</a:t>
            </a:r>
            <a:endParaRPr lang="en-GB" sz="1500" dirty="0"/>
          </a:p>
          <a:p>
            <a:pPr lvl="1"/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3697699"/>
            <a:ext cx="5282952" cy="2971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13" y="186830"/>
            <a:ext cx="2222623" cy="33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 Sympathique (</a:t>
            </a:r>
            <a:r>
              <a:rPr lang="fr-FR" dirty="0"/>
              <a:t>Je ne veux pas travailler</a:t>
            </a:r>
            <a:r>
              <a:rPr lang="fr-FR" dirty="0" smtClean="0"/>
              <a:t>) 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fr-FR" dirty="0" smtClean="0"/>
              <a:t>Voici </a:t>
            </a:r>
            <a:r>
              <a:rPr lang="fr-FR" dirty="0"/>
              <a:t>une reprise de </a:t>
            </a:r>
            <a:r>
              <a:rPr lang="fr-FR" dirty="0" smtClean="0"/>
              <a:t>« Sympathique » </a:t>
            </a:r>
            <a:r>
              <a:rPr lang="fr-FR" dirty="0"/>
              <a:t>par mon groupe, </a:t>
            </a:r>
            <a:r>
              <a:rPr lang="fr-FR" dirty="0" err="1"/>
              <a:t>Farley's</a:t>
            </a:r>
            <a:r>
              <a:rPr lang="fr-FR" dirty="0"/>
              <a:t> </a:t>
            </a:r>
            <a:r>
              <a:rPr lang="fr-FR" dirty="0" err="1"/>
              <a:t>Angels</a:t>
            </a:r>
            <a:r>
              <a:rPr lang="fr-FR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  <a:hlinkClick r:id="rId3"/>
              </a:rPr>
              <a:t>https://www.youtube.com/watch?v=8EP_0p2096E</a:t>
            </a:r>
            <a:endParaRPr lang="en-GB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8EP_0p2096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33829" y="2924944"/>
            <a:ext cx="6721167" cy="37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i="1" noProof="0" dirty="0" smtClean="0"/>
              <a:t>Fin</a:t>
            </a:r>
            <a:endParaRPr lang="fr-FR" sz="4800" i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Merci beaucoup!</a:t>
            </a:r>
            <a:endParaRPr lang="fr-FR" sz="4800" noProof="0" dirty="0"/>
          </a:p>
        </p:txBody>
      </p:sp>
      <p:pic>
        <p:nvPicPr>
          <p:cNvPr id="10" name="Picture Placeholder 9" descr="Piano key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55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La table des matières</a:t>
            </a:r>
            <a:endParaRPr lang="fr-FR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0" dirty="0" smtClean="0"/>
              <a:t>La musette</a:t>
            </a:r>
            <a:endParaRPr lang="fr-FR" noProof="0" dirty="0" smtClean="0"/>
          </a:p>
          <a:p>
            <a:r>
              <a:rPr lang="fr-FR" noProof="0" dirty="0" smtClean="0"/>
              <a:t>La chanson </a:t>
            </a:r>
            <a:r>
              <a:rPr lang="fr-FR" noProof="0" dirty="0" smtClean="0"/>
              <a:t>française</a:t>
            </a:r>
          </a:p>
          <a:p>
            <a:r>
              <a:rPr lang="fr-FR" noProof="0" dirty="0" smtClean="0"/>
              <a:t>Pop </a:t>
            </a:r>
            <a:r>
              <a:rPr lang="fr-FR" noProof="0" dirty="0"/>
              <a:t>f</a:t>
            </a:r>
            <a:r>
              <a:rPr lang="fr-FR" noProof="0" dirty="0" smtClean="0"/>
              <a:t>rançais</a:t>
            </a:r>
          </a:p>
          <a:p>
            <a:r>
              <a:rPr lang="fr-FR" noProof="0" dirty="0" smtClean="0"/>
              <a:t>Rock </a:t>
            </a:r>
            <a:r>
              <a:rPr lang="fr-FR" noProof="0" dirty="0"/>
              <a:t>f</a:t>
            </a:r>
            <a:r>
              <a:rPr lang="fr-FR" noProof="0" dirty="0" smtClean="0"/>
              <a:t>rançais</a:t>
            </a:r>
          </a:p>
          <a:p>
            <a:r>
              <a:rPr lang="fr-FR" noProof="0" dirty="0" smtClean="0"/>
              <a:t>Nouvelle chanson</a:t>
            </a:r>
          </a:p>
          <a:p>
            <a:r>
              <a:rPr lang="fr-FR" noProof="0" dirty="0" smtClean="0"/>
              <a:t>La musique électronique</a:t>
            </a:r>
          </a:p>
          <a:p>
            <a:r>
              <a:rPr lang="fr-FR" noProof="0" dirty="0" smtClean="0"/>
              <a:t>Le jazz </a:t>
            </a:r>
            <a:r>
              <a:rPr lang="fr-FR" noProof="0" dirty="0"/>
              <a:t>f</a:t>
            </a:r>
            <a:r>
              <a:rPr lang="fr-FR" noProof="0" dirty="0" smtClean="0"/>
              <a:t>rançais</a:t>
            </a:r>
          </a:p>
          <a:p>
            <a:r>
              <a:rPr lang="fr-FR" noProof="0" dirty="0" smtClean="0"/>
              <a:t>Le </a:t>
            </a:r>
            <a:r>
              <a:rPr lang="fr-FR" noProof="0" dirty="0"/>
              <a:t>j</a:t>
            </a:r>
            <a:r>
              <a:rPr lang="fr-FR" noProof="0" dirty="0" smtClean="0"/>
              <a:t>azz </a:t>
            </a:r>
            <a:r>
              <a:rPr lang="fr-FR" noProof="0" dirty="0"/>
              <a:t>m</a:t>
            </a:r>
            <a:r>
              <a:rPr lang="fr-FR" noProof="0" dirty="0" smtClean="0"/>
              <a:t>anouche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2206026" y="1583981"/>
            <a:ext cx="7776771" cy="4608512"/>
          </a:xfrm>
          <a:custGeom>
            <a:avLst/>
            <a:gdLst>
              <a:gd name="connsiteX0" fmla="*/ 0 w 7776771"/>
              <a:gd name="connsiteY0" fmla="*/ 2304256 h 4608512"/>
              <a:gd name="connsiteX1" fmla="*/ 3888386 w 7776771"/>
              <a:gd name="connsiteY1" fmla="*/ 0 h 4608512"/>
              <a:gd name="connsiteX2" fmla="*/ 7776772 w 7776771"/>
              <a:gd name="connsiteY2" fmla="*/ 2304256 h 4608512"/>
              <a:gd name="connsiteX3" fmla="*/ 3888386 w 7776771"/>
              <a:gd name="connsiteY3" fmla="*/ 4608512 h 4608512"/>
              <a:gd name="connsiteX4" fmla="*/ 0 w 7776771"/>
              <a:gd name="connsiteY4" fmla="*/ 2304256 h 46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771" h="4608512">
                <a:moveTo>
                  <a:pt x="0" y="2304256"/>
                </a:moveTo>
                <a:cubicBezTo>
                  <a:pt x="0" y="1031651"/>
                  <a:pt x="1740890" y="0"/>
                  <a:pt x="3888386" y="0"/>
                </a:cubicBezTo>
                <a:cubicBezTo>
                  <a:pt x="6035882" y="0"/>
                  <a:pt x="7776772" y="1031651"/>
                  <a:pt x="7776772" y="2304256"/>
                </a:cubicBezTo>
                <a:cubicBezTo>
                  <a:pt x="7776772" y="3576861"/>
                  <a:pt x="6035882" y="4608512"/>
                  <a:pt x="3888386" y="4608512"/>
                </a:cubicBezTo>
                <a:cubicBezTo>
                  <a:pt x="1740890" y="4608512"/>
                  <a:pt x="0" y="3576861"/>
                  <a:pt x="0" y="230425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635" tIns="372665" rIns="2671635" bIns="3829051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L'histoire de la musique française</a:t>
            </a:r>
            <a:endParaRPr lang="en-GB" sz="2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178122" y="2420886"/>
            <a:ext cx="5832578" cy="3775408"/>
          </a:xfrm>
          <a:custGeom>
            <a:avLst/>
            <a:gdLst>
              <a:gd name="connsiteX0" fmla="*/ 0 w 5832578"/>
              <a:gd name="connsiteY0" fmla="*/ 1887704 h 3775408"/>
              <a:gd name="connsiteX1" fmla="*/ 2916289 w 5832578"/>
              <a:gd name="connsiteY1" fmla="*/ 0 h 3775408"/>
              <a:gd name="connsiteX2" fmla="*/ 5832578 w 5832578"/>
              <a:gd name="connsiteY2" fmla="*/ 1887704 h 3775408"/>
              <a:gd name="connsiteX3" fmla="*/ 2916289 w 5832578"/>
              <a:gd name="connsiteY3" fmla="*/ 3775408 h 3775408"/>
              <a:gd name="connsiteX4" fmla="*/ 0 w 5832578"/>
              <a:gd name="connsiteY4" fmla="*/ 1887704 h 377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578" h="3775408">
                <a:moveTo>
                  <a:pt x="0" y="1887704"/>
                </a:moveTo>
                <a:cubicBezTo>
                  <a:pt x="0" y="845154"/>
                  <a:pt x="1305667" y="0"/>
                  <a:pt x="2916289" y="0"/>
                </a:cubicBezTo>
                <a:cubicBezTo>
                  <a:pt x="4526911" y="0"/>
                  <a:pt x="5832578" y="845154"/>
                  <a:pt x="5832578" y="1887704"/>
                </a:cubicBezTo>
                <a:cubicBezTo>
                  <a:pt x="5832578" y="2930254"/>
                  <a:pt x="4526911" y="3775408"/>
                  <a:pt x="2916289" y="3775408"/>
                </a:cubicBezTo>
                <a:cubicBezTo>
                  <a:pt x="1305667" y="3775408"/>
                  <a:pt x="0" y="2930254"/>
                  <a:pt x="0" y="188770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924009"/>
              <a:satOff val="-14286"/>
              <a:lumOff val="7353"/>
              <a:alphaOff val="0"/>
            </a:schemeClr>
          </a:fillRef>
          <a:effectRef idx="2">
            <a:schemeClr val="accent5">
              <a:hueOff val="1924009"/>
              <a:satOff val="-14286"/>
              <a:lumOff val="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9539" tIns="378203" rIns="1699538" bIns="2973796" numCol="1" spcCol="1270" anchor="t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L’histoire de la musique populaire française dans le vingtième siècle</a:t>
            </a:r>
            <a:endParaRPr lang="en-GB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150219" y="3888236"/>
            <a:ext cx="3888385" cy="2304256"/>
          </a:xfrm>
          <a:custGeom>
            <a:avLst/>
            <a:gdLst>
              <a:gd name="connsiteX0" fmla="*/ 0 w 3888385"/>
              <a:gd name="connsiteY0" fmla="*/ 1152128 h 2304256"/>
              <a:gd name="connsiteX1" fmla="*/ 1944193 w 3888385"/>
              <a:gd name="connsiteY1" fmla="*/ 0 h 2304256"/>
              <a:gd name="connsiteX2" fmla="*/ 3888386 w 3888385"/>
              <a:gd name="connsiteY2" fmla="*/ 1152128 h 2304256"/>
              <a:gd name="connsiteX3" fmla="*/ 1944193 w 3888385"/>
              <a:gd name="connsiteY3" fmla="*/ 2304256 h 2304256"/>
              <a:gd name="connsiteX4" fmla="*/ 0 w 3888385"/>
              <a:gd name="connsiteY4" fmla="*/ 1152128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385" h="2304256">
                <a:moveTo>
                  <a:pt x="0" y="1152128"/>
                </a:moveTo>
                <a:cubicBezTo>
                  <a:pt x="0" y="515825"/>
                  <a:pt x="870445" y="0"/>
                  <a:pt x="1944193" y="0"/>
                </a:cubicBezTo>
                <a:cubicBezTo>
                  <a:pt x="3017941" y="0"/>
                  <a:pt x="3888386" y="515825"/>
                  <a:pt x="3888386" y="1152128"/>
                </a:cubicBezTo>
                <a:cubicBezTo>
                  <a:pt x="3888386" y="1788431"/>
                  <a:pt x="3017941" y="2304256"/>
                  <a:pt x="1944193" y="2304256"/>
                </a:cubicBezTo>
                <a:cubicBezTo>
                  <a:pt x="870445" y="2304256"/>
                  <a:pt x="0" y="1788431"/>
                  <a:pt x="0" y="115212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848017"/>
              <a:satOff val="-28572"/>
              <a:lumOff val="14705"/>
              <a:alphaOff val="0"/>
            </a:schemeClr>
          </a:fillRef>
          <a:effectRef idx="2">
            <a:schemeClr val="accent5">
              <a:hueOff val="3848017"/>
              <a:satOff val="-28572"/>
              <a:lumOff val="1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680" tIns="718304" rIns="711681" bIns="718304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Les faits saillants de la musique populaire française</a:t>
            </a:r>
            <a:endParaRPr lang="en-GB" sz="20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</a:t>
            </a:r>
            <a:r>
              <a:rPr lang="fr-FR" noProof="0" dirty="0" smtClean="0"/>
              <a:t> </a:t>
            </a:r>
            <a:r>
              <a:rPr lang="fr-FR" noProof="0" dirty="0" smtClean="0"/>
              <a:t>musette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noProof="0" dirty="0" smtClean="0"/>
              <a:t>Musique </a:t>
            </a:r>
            <a:r>
              <a:rPr lang="fr-FR" dirty="0" smtClean="0"/>
              <a:t>folklorique et </a:t>
            </a:r>
            <a:r>
              <a:rPr lang="fr-FR" noProof="0" dirty="0" smtClean="0"/>
              <a:t>danse </a:t>
            </a:r>
            <a:r>
              <a:rPr lang="fr-FR" noProof="0" dirty="0" smtClean="0"/>
              <a:t>populaire entre les années 1880 et 1950</a:t>
            </a:r>
          </a:p>
          <a:p>
            <a:r>
              <a:rPr lang="fr-FR" noProof="0" dirty="0" smtClean="0"/>
              <a:t>La musique est souvent </a:t>
            </a:r>
            <a:r>
              <a:rPr lang="fr-FR" noProof="0" dirty="0" smtClean="0"/>
              <a:t>jouée </a:t>
            </a:r>
            <a:r>
              <a:rPr lang="fr-FR" noProof="0" dirty="0" smtClean="0"/>
              <a:t>avec </a:t>
            </a:r>
            <a:r>
              <a:rPr lang="fr-FR" dirty="0"/>
              <a:t>l'accordéon, la cabrette, </a:t>
            </a:r>
            <a:r>
              <a:rPr lang="fr-FR" noProof="0" dirty="0" smtClean="0"/>
              <a:t>et la vielle à roue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indent="0">
              <a:buNone/>
            </a:pPr>
            <a:r>
              <a:rPr lang="fr-FR" b="1" noProof="0" dirty="0" smtClean="0"/>
              <a:t>Les artistes:</a:t>
            </a:r>
          </a:p>
          <a:p>
            <a:r>
              <a:rPr lang="fr-FR" noProof="0" dirty="0" smtClean="0"/>
              <a:t>Émile Vacher</a:t>
            </a:r>
          </a:p>
          <a:p>
            <a:r>
              <a:rPr lang="fr-FR" noProof="0" dirty="0" smtClean="0"/>
              <a:t>Marcel Azzola</a:t>
            </a:r>
          </a:p>
          <a:p>
            <a:endParaRPr lang="fr-FR" noProof="0" dirty="0" smtClean="0"/>
          </a:p>
          <a:p>
            <a:r>
              <a:rPr lang="fr-FR" noProof="0" dirty="0" smtClean="0"/>
              <a:t>Le style était utilisé par </a:t>
            </a:r>
            <a:r>
              <a:rPr lang="fr-FR" dirty="0"/>
              <a:t>Yann </a:t>
            </a:r>
            <a:r>
              <a:rPr lang="fr-FR" dirty="0" err="1" smtClean="0"/>
              <a:t>Tiersen</a:t>
            </a:r>
            <a:r>
              <a:rPr lang="fr-FR" dirty="0" smtClean="0"/>
              <a:t>, un auteur-compositeur-interprète breton, </a:t>
            </a:r>
            <a:r>
              <a:rPr lang="fr-FR" noProof="0" dirty="0" smtClean="0"/>
              <a:t>dans </a:t>
            </a:r>
            <a:r>
              <a:rPr lang="fr-FR" noProof="0" dirty="0" smtClean="0"/>
              <a:t>sa bande originale du film </a:t>
            </a:r>
            <a:r>
              <a:rPr lang="fr-FR" dirty="0" smtClean="0"/>
              <a:t>« Le </a:t>
            </a:r>
            <a:r>
              <a:rPr lang="fr-FR" dirty="0"/>
              <a:t>Fabuleux Destin d'Amélie </a:t>
            </a:r>
            <a:r>
              <a:rPr lang="fr-FR" dirty="0" smtClean="0"/>
              <a:t>Poulain » </a:t>
            </a:r>
          </a:p>
          <a:p>
            <a:pPr marL="0" indent="0">
              <a:buNone/>
            </a:pPr>
            <a:r>
              <a:rPr lang="fr-FR" b="1" noProof="0" dirty="0" smtClean="0"/>
              <a:t>Chanson</a:t>
            </a:r>
            <a:r>
              <a:rPr lang="fr-FR" b="1" noProof="0" dirty="0" smtClean="0"/>
              <a:t>: </a:t>
            </a:r>
            <a:r>
              <a:rPr lang="fr-FR" noProof="0" dirty="0" smtClean="0"/>
              <a:t>Yann Tiersen – La valse d’Amélie (2001)</a:t>
            </a:r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000" y1="64991" x2="24333" y2="63258"/>
                        <a14:foregroundMark x1="29333" y1="63258" x2="30000" y2="67938"/>
                        <a14:foregroundMark x1="67667" y1="24610" x2="78833" y2="12998"/>
                        <a14:foregroundMark x1="78833" y1="14038" x2="86167" y2="24610"/>
                        <a14:foregroundMark x1="81167" y1="21664" x2="75000" y2="27036"/>
                        <a14:foregroundMark x1="75000" y1="25823" x2="69333" y2="19411"/>
                        <a14:foregroundMark x1="50167" y1="45754" x2="55833" y2="41075"/>
                        <a14:foregroundMark x1="55833" y1="41075" x2="48000" y2="43847"/>
                        <a14:foregroundMark x1="6833" y1="68458" x2="6833" y2="68458"/>
                        <a14:foregroundMark x1="85667" y1="10572" x2="84500" y2="17678"/>
                        <a14:foregroundMark x1="84500" y1="8839" x2="91167" y2="13518"/>
                        <a14:foregroundMark x1="86667" y1="7106" x2="89000" y2="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889077"/>
            <a:ext cx="2047775" cy="196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916908"/>
            <a:ext cx="2828133" cy="1913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708920"/>
            <a:ext cx="3538619" cy="23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La chanson française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noProof="0" dirty="0" smtClean="0"/>
              <a:t>Un genre lyrique où les paroles sont importantes</a:t>
            </a:r>
          </a:p>
          <a:p>
            <a:pPr marL="0" indent="0">
              <a:buNone/>
            </a:pPr>
            <a:r>
              <a:rPr lang="fr-FR" b="1" noProof="0" dirty="0" smtClean="0"/>
              <a:t>Les artistes:</a:t>
            </a:r>
            <a:endParaRPr lang="fr-FR" noProof="0" dirty="0" smtClean="0"/>
          </a:p>
          <a:p>
            <a:r>
              <a:rPr lang="fr-FR" noProof="0" dirty="0" smtClean="0"/>
              <a:t>Édith </a:t>
            </a:r>
            <a:r>
              <a:rPr lang="fr-FR" dirty="0"/>
              <a:t>Piaf (</a:t>
            </a:r>
            <a:r>
              <a:rPr lang="fr-FR" dirty="0" smtClean="0"/>
              <a:t>1915–1963</a:t>
            </a:r>
            <a:r>
              <a:rPr lang="fr-FR" dirty="0"/>
              <a:t>) </a:t>
            </a:r>
            <a:r>
              <a:rPr lang="fr-FR" noProof="0" dirty="0" smtClean="0"/>
              <a:t>– </a:t>
            </a:r>
            <a:r>
              <a:rPr lang="fr-FR" noProof="0" dirty="0" smtClean="0"/>
              <a:t>Chanteuse, </a:t>
            </a:r>
            <a:r>
              <a:rPr lang="fr-FR" dirty="0" smtClean="0"/>
              <a:t>parolière, actrice, et mentor d’artistes</a:t>
            </a:r>
            <a:endParaRPr lang="fr-FR" noProof="0" dirty="0" smtClean="0"/>
          </a:p>
          <a:p>
            <a:r>
              <a:rPr lang="fr-FR" noProof="0" dirty="0" smtClean="0"/>
              <a:t>Yves </a:t>
            </a:r>
            <a:r>
              <a:rPr lang="fr-FR" noProof="0" dirty="0" smtClean="0"/>
              <a:t>Montand </a:t>
            </a:r>
            <a:r>
              <a:rPr lang="fr-FR" dirty="0"/>
              <a:t>(</a:t>
            </a:r>
            <a:r>
              <a:rPr lang="fr-FR" dirty="0" smtClean="0"/>
              <a:t>1921–1991)</a:t>
            </a:r>
            <a:r>
              <a:rPr lang="fr-FR" dirty="0"/>
              <a:t> – </a:t>
            </a:r>
            <a:r>
              <a:rPr lang="fr-FR" dirty="0" smtClean="0"/>
              <a:t>Chanteur et acteur</a:t>
            </a:r>
            <a:endParaRPr lang="fr-FR" noProof="0" dirty="0" smtClean="0"/>
          </a:p>
          <a:p>
            <a:r>
              <a:rPr lang="fr-FR" noProof="0" dirty="0" smtClean="0"/>
              <a:t>Charles </a:t>
            </a:r>
            <a:r>
              <a:rPr lang="fr-FR" dirty="0"/>
              <a:t>Aznavour </a:t>
            </a:r>
            <a:r>
              <a:rPr lang="fr-FR" dirty="0" smtClean="0"/>
              <a:t>(né </a:t>
            </a:r>
            <a:r>
              <a:rPr lang="fr-FR" dirty="0"/>
              <a:t>1924) </a:t>
            </a:r>
            <a:r>
              <a:rPr lang="fr-FR" dirty="0" smtClean="0"/>
              <a:t>– Auteur-compositeur-interprète</a:t>
            </a:r>
            <a:r>
              <a:rPr lang="fr-FR" dirty="0"/>
              <a:t>, acteur, </a:t>
            </a:r>
            <a:r>
              <a:rPr lang="fr-FR" dirty="0" smtClean="0"/>
              <a:t>écrivain</a:t>
            </a:r>
          </a:p>
          <a:p>
            <a:r>
              <a:rPr lang="fr-FR" dirty="0"/>
              <a:t>Jacques Brel (1929–1978) – Auteur-compositeur-interprète, poète, </a:t>
            </a:r>
            <a:r>
              <a:rPr lang="fr-FR" dirty="0" smtClean="0"/>
              <a:t>acteur</a:t>
            </a:r>
          </a:p>
          <a:p>
            <a:pPr marL="0" indent="0">
              <a:buNone/>
            </a:pPr>
            <a:r>
              <a:rPr lang="fr-FR" b="1" noProof="0" dirty="0" smtClean="0"/>
              <a:t>Chansons</a:t>
            </a:r>
            <a:r>
              <a:rPr lang="fr-FR" b="1" noProof="0" dirty="0" smtClean="0"/>
              <a:t>:</a:t>
            </a:r>
          </a:p>
          <a:p>
            <a:r>
              <a:rPr lang="fr-FR" noProof="0" dirty="0" smtClean="0"/>
              <a:t>Édith Piaf </a:t>
            </a:r>
            <a:r>
              <a:rPr lang="fr-FR" noProof="0" dirty="0" smtClean="0"/>
              <a:t>– La </a:t>
            </a:r>
            <a:r>
              <a:rPr lang="fr-FR" noProof="0" dirty="0" smtClean="0"/>
              <a:t>vie en </a:t>
            </a:r>
            <a:r>
              <a:rPr lang="fr-FR" noProof="0" dirty="0" smtClean="0"/>
              <a:t>rose (1945)</a:t>
            </a:r>
          </a:p>
          <a:p>
            <a:r>
              <a:rPr lang="fr-FR" dirty="0"/>
              <a:t>Jacques Brel – </a:t>
            </a:r>
            <a:r>
              <a:rPr lang="fr-FR" dirty="0" smtClean="0"/>
              <a:t>Ne </a:t>
            </a:r>
            <a:r>
              <a:rPr lang="fr-FR" dirty="0"/>
              <a:t>me quitte pas (1959)</a:t>
            </a:r>
            <a:endParaRPr lang="fr-FR" noProof="0" dirty="0" smtClean="0"/>
          </a:p>
          <a:p>
            <a:r>
              <a:rPr lang="fr-FR" noProof="0" dirty="0" smtClean="0"/>
              <a:t>Charles </a:t>
            </a:r>
            <a:r>
              <a:rPr lang="fr-FR" noProof="0" dirty="0" smtClean="0"/>
              <a:t>Aznavour – Tous les visages de l'amour </a:t>
            </a:r>
            <a:r>
              <a:rPr lang="fr-FR" noProof="0" dirty="0" smtClean="0"/>
              <a:t>(‘</a:t>
            </a:r>
            <a:r>
              <a:rPr lang="fr-FR" noProof="0" dirty="0" err="1" smtClean="0"/>
              <a:t>She</a:t>
            </a:r>
            <a:r>
              <a:rPr lang="fr-FR" noProof="0" dirty="0" smtClean="0"/>
              <a:t>’) </a:t>
            </a:r>
            <a:r>
              <a:rPr lang="fr-FR" noProof="0" dirty="0" smtClean="0"/>
              <a:t>(1974)</a:t>
            </a:r>
          </a:p>
          <a:p>
            <a:pPr marL="0" indent="0">
              <a:buNone/>
            </a:pPr>
            <a:endParaRPr lang="fr-FR" noProof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7"/>
          <a:stretch/>
        </p:blipFill>
        <p:spPr>
          <a:xfrm>
            <a:off x="9335470" y="225569"/>
            <a:ext cx="2661887" cy="2483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37" y="4330025"/>
            <a:ext cx="2483351" cy="24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rock français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cs typeface="Calibri" panose="020F0502020204030204" pitchFamily="34" charset="0"/>
              </a:rPr>
              <a:t>Dans les </a:t>
            </a:r>
            <a:r>
              <a:rPr lang="fr-FR" dirty="0">
                <a:cs typeface="Calibri" panose="020F0502020204030204" pitchFamily="34" charset="0"/>
              </a:rPr>
              <a:t>années 1960, le rock 'n' roll est devenu populaire en </a:t>
            </a:r>
            <a:r>
              <a:rPr lang="fr-FR" dirty="0" smtClean="0">
                <a:cs typeface="Calibri" panose="020F0502020204030204" pitchFamily="34" charset="0"/>
              </a:rPr>
              <a:t>France</a:t>
            </a:r>
          </a:p>
          <a:p>
            <a:r>
              <a:rPr lang="fr-FR" dirty="0"/>
              <a:t>Les premiers musiciens de rock français </a:t>
            </a:r>
            <a:r>
              <a:rPr lang="fr-FR" dirty="0" smtClean="0"/>
              <a:t>ont été influencés </a:t>
            </a:r>
            <a:r>
              <a:rPr lang="fr-FR" dirty="0"/>
              <a:t>par des artistes américains, comme Elvis Presley et Chuck </a:t>
            </a:r>
            <a:r>
              <a:rPr lang="fr-FR" dirty="0" smtClean="0"/>
              <a:t>Berry</a:t>
            </a:r>
            <a:endParaRPr lang="fr-FR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noProof="0" dirty="0" smtClean="0">
                <a:cs typeface="Calibri" panose="020F0502020204030204" pitchFamily="34" charset="0"/>
              </a:rPr>
              <a:t>Les artistes – Les chansons:</a:t>
            </a:r>
            <a:endParaRPr lang="fr-FR" noProof="0" dirty="0" smtClean="0">
              <a:cs typeface="Calibri" panose="020F0502020204030204" pitchFamily="34" charset="0"/>
            </a:endParaRPr>
          </a:p>
          <a:p>
            <a:r>
              <a:rPr lang="fr-FR" noProof="0" dirty="0" smtClean="0">
                <a:cs typeface="Calibri" panose="020F0502020204030204" pitchFamily="34" charset="0"/>
              </a:rPr>
              <a:t>Johnny </a:t>
            </a:r>
            <a:r>
              <a:rPr lang="fr-FR" noProof="0" dirty="0" smtClean="0">
                <a:cs typeface="Calibri" panose="020F0502020204030204" pitchFamily="34" charset="0"/>
              </a:rPr>
              <a:t>Hallyday – Danse le twist avec moi</a:t>
            </a:r>
          </a:p>
          <a:p>
            <a:r>
              <a:rPr lang="fr-FR" dirty="0"/>
              <a:t>Les Chaussettes </a:t>
            </a:r>
            <a:r>
              <a:rPr lang="fr-FR" dirty="0" smtClean="0"/>
              <a:t>Noires (1959)</a:t>
            </a:r>
            <a:endParaRPr lang="en-GB" dirty="0"/>
          </a:p>
          <a:p>
            <a:r>
              <a:rPr lang="fr-FR" dirty="0"/>
              <a:t>Les Chats </a:t>
            </a:r>
            <a:r>
              <a:rPr lang="fr-FR" dirty="0" smtClean="0"/>
              <a:t>Sauvages (1961)</a:t>
            </a:r>
            <a:endParaRPr lang="fr-FR" noProof="0" dirty="0" smtClean="0"/>
          </a:p>
          <a:p>
            <a:r>
              <a:rPr lang="fr-FR" noProof="0" dirty="0" smtClean="0"/>
              <a:t>Renaud</a:t>
            </a:r>
          </a:p>
          <a:p>
            <a:r>
              <a:rPr lang="fr-FR" noProof="0" dirty="0" smtClean="0"/>
              <a:t>Pascal </a:t>
            </a:r>
            <a:r>
              <a:rPr lang="fr-FR" noProof="0" dirty="0" smtClean="0"/>
              <a:t>Obispo – Personne</a:t>
            </a:r>
          </a:p>
          <a:p>
            <a:endParaRPr lang="fr-FR" noProof="0" dirty="0" smtClean="0"/>
          </a:p>
          <a:p>
            <a:endParaRPr lang="fr-FR" noProof="0" dirty="0"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65" y="3512136"/>
            <a:ext cx="2952328" cy="330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3512027"/>
            <a:ext cx="2425481" cy="33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La pop français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noProof="0" dirty="0" smtClean="0"/>
              <a:t>La musique ‘pop’ est la musique </a:t>
            </a:r>
            <a:r>
              <a:rPr lang="fr-FR" noProof="0" dirty="0"/>
              <a:t>populaire </a:t>
            </a:r>
            <a:endParaRPr lang="fr-FR" noProof="0" dirty="0" smtClean="0"/>
          </a:p>
          <a:p>
            <a:endParaRPr lang="fr-FR" noProof="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noProof="0" dirty="0" smtClean="0">
                <a:cs typeface="Calibri" panose="020F0502020204030204" pitchFamily="34" charset="0"/>
              </a:rPr>
              <a:t>Les artistes:</a:t>
            </a:r>
          </a:p>
          <a:p>
            <a:r>
              <a:rPr lang="fr-FR" noProof="0" dirty="0" smtClean="0">
                <a:cs typeface="Calibri" panose="020F0502020204030204" pitchFamily="34" charset="0"/>
              </a:rPr>
              <a:t>Claude François</a:t>
            </a:r>
          </a:p>
          <a:p>
            <a:r>
              <a:rPr lang="fr-FR" noProof="0" dirty="0" smtClean="0">
                <a:cs typeface="Calibri" panose="020F0502020204030204" pitchFamily="34" charset="0"/>
              </a:rPr>
              <a:t>Michel Sardou</a:t>
            </a:r>
            <a:endParaRPr lang="fr-FR" noProof="0" dirty="0">
              <a:cs typeface="Calibri" panose="020F0502020204030204" pitchFamily="34" charset="0"/>
            </a:endParaRPr>
          </a:p>
          <a:p>
            <a:r>
              <a:rPr lang="fr-FR" noProof="0" dirty="0" smtClean="0"/>
              <a:t>Serge </a:t>
            </a:r>
            <a:r>
              <a:rPr lang="fr-FR" noProof="0" dirty="0" smtClean="0"/>
              <a:t>Gainsbourg</a:t>
            </a:r>
          </a:p>
          <a:p>
            <a:endParaRPr lang="fr-FR" noProof="0" dirty="0" smtClean="0"/>
          </a:p>
          <a:p>
            <a:pPr marL="0" indent="0">
              <a:buNone/>
            </a:pPr>
            <a:r>
              <a:rPr lang="fr-FR" b="1" noProof="0" dirty="0" smtClean="0"/>
              <a:t>Chansons:</a:t>
            </a:r>
          </a:p>
          <a:p>
            <a:r>
              <a:rPr lang="fr-FR" dirty="0"/>
              <a:t>Michel Sardou et Garou - La </a:t>
            </a:r>
            <a:r>
              <a:rPr lang="fr-FR" dirty="0" smtClean="0"/>
              <a:t>rivière </a:t>
            </a:r>
            <a:r>
              <a:rPr lang="fr-FR" dirty="0"/>
              <a:t>de notre enfance</a:t>
            </a:r>
          </a:p>
          <a:p>
            <a:r>
              <a:rPr lang="fr-FR" dirty="0"/>
              <a:t>Serge Gainsbourg - Je suis venu te dire que je m'en vais</a:t>
            </a:r>
          </a:p>
          <a:p>
            <a:pPr marL="0" indent="0">
              <a:buNone/>
            </a:pPr>
            <a:endParaRPr lang="fr-FR" noProof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060848"/>
            <a:ext cx="3188560" cy="45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Yéyé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Un style de la musique pop pour les </a:t>
            </a:r>
            <a:r>
              <a:rPr lang="fr-FR" noProof="0" dirty="0" smtClean="0"/>
              <a:t>jeunes</a:t>
            </a:r>
          </a:p>
          <a:p>
            <a:r>
              <a:rPr lang="fr-FR" noProof="0" dirty="0" smtClean="0"/>
              <a:t>Le </a:t>
            </a:r>
            <a:r>
              <a:rPr lang="fr-FR" noProof="0" dirty="0"/>
              <a:t>nom est une transcription française de «yeah! yeah!», une phrase qui ponctue les chansons de rock 'n' roll dans les années </a:t>
            </a:r>
            <a:r>
              <a:rPr lang="fr-FR" noProof="0" dirty="0" smtClean="0"/>
              <a:t>1960</a:t>
            </a:r>
          </a:p>
          <a:p>
            <a:endParaRPr lang="fr-FR" noProof="0" dirty="0" smtClean="0"/>
          </a:p>
          <a:p>
            <a:pPr marL="0" indent="0">
              <a:buNone/>
            </a:pPr>
            <a:r>
              <a:rPr lang="fr-FR" b="1" noProof="0" dirty="0">
                <a:cs typeface="Calibri" panose="020F0502020204030204" pitchFamily="34" charset="0"/>
              </a:rPr>
              <a:t>Les artistes:</a:t>
            </a:r>
          </a:p>
          <a:p>
            <a:r>
              <a:rPr lang="fr-FR" noProof="0" dirty="0" smtClean="0"/>
              <a:t>Fran</a:t>
            </a:r>
            <a:r>
              <a:rPr lang="fr-FR" noProof="0" dirty="0" smtClean="0">
                <a:cs typeface="Calibri" panose="020F0502020204030204" pitchFamily="34" charset="0"/>
              </a:rPr>
              <a:t>çoise Hardy</a:t>
            </a:r>
          </a:p>
          <a:p>
            <a:r>
              <a:rPr lang="fr-FR" noProof="0" dirty="0" smtClean="0">
                <a:cs typeface="Calibri" panose="020F0502020204030204" pitchFamily="34" charset="0"/>
              </a:rPr>
              <a:t>France </a:t>
            </a:r>
            <a:r>
              <a:rPr lang="fr-FR" noProof="0" dirty="0" smtClean="0">
                <a:cs typeface="Calibri" panose="020F0502020204030204" pitchFamily="34" charset="0"/>
              </a:rPr>
              <a:t>Gall</a:t>
            </a:r>
          </a:p>
          <a:p>
            <a:pPr marL="0" indent="0">
              <a:buNone/>
            </a:pPr>
            <a:r>
              <a:rPr lang="fr-FR" b="1" dirty="0" smtClean="0">
                <a:cs typeface="Calibri" panose="020F0502020204030204" pitchFamily="34" charset="0"/>
              </a:rPr>
              <a:t>Chanson:</a:t>
            </a:r>
          </a:p>
          <a:p>
            <a:r>
              <a:rPr lang="fr-FR" dirty="0"/>
              <a:t>Fran</a:t>
            </a:r>
            <a:r>
              <a:rPr lang="fr-FR" dirty="0">
                <a:cs typeface="Calibri" panose="020F0502020204030204" pitchFamily="34" charset="0"/>
              </a:rPr>
              <a:t>çoise Hardy </a:t>
            </a:r>
            <a:r>
              <a:rPr lang="fr-FR" dirty="0" smtClean="0">
                <a:cs typeface="Calibri" panose="020F0502020204030204" pitchFamily="34" charset="0"/>
              </a:rPr>
              <a:t>– Le temps de l’amour</a:t>
            </a:r>
            <a:endParaRPr lang="fr-FR" noProof="0" dirty="0" smtClean="0"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9"/>
          <a:stretch/>
        </p:blipFill>
        <p:spPr>
          <a:xfrm>
            <a:off x="8254652" y="3143763"/>
            <a:ext cx="3725143" cy="35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Nouvelle chanson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0" dirty="0" smtClean="0"/>
              <a:t>La chanson française moderne</a:t>
            </a:r>
          </a:p>
          <a:p>
            <a:pPr marL="0" indent="0">
              <a:buNone/>
            </a:pPr>
            <a:endParaRPr lang="fr-FR" noProof="0" dirty="0" smtClean="0"/>
          </a:p>
          <a:p>
            <a:pPr marL="0" indent="0">
              <a:buNone/>
            </a:pPr>
            <a:r>
              <a:rPr lang="fr-FR" b="1" noProof="0" dirty="0" smtClean="0"/>
              <a:t>Les artistes influencés par pop et rock (‘Nouvelle Vague’):</a:t>
            </a:r>
          </a:p>
          <a:p>
            <a:r>
              <a:rPr lang="fr-FR" noProof="0" dirty="0" smtClean="0"/>
              <a:t>Vanessa </a:t>
            </a:r>
            <a:r>
              <a:rPr lang="fr-FR" noProof="0" dirty="0" smtClean="0"/>
              <a:t>Paradis – Pourtant</a:t>
            </a:r>
            <a:endParaRPr lang="fr-FR" noProof="0" dirty="0" smtClean="0"/>
          </a:p>
          <a:p>
            <a:r>
              <a:rPr lang="fr-FR" noProof="0" dirty="0" smtClean="0"/>
              <a:t>Keren </a:t>
            </a:r>
            <a:r>
              <a:rPr lang="fr-FR" noProof="0" dirty="0" smtClean="0"/>
              <a:t>Ann – Jardin d’hiver</a:t>
            </a:r>
            <a:endParaRPr lang="fr-FR" noProof="0" dirty="0" smtClean="0"/>
          </a:p>
          <a:p>
            <a:r>
              <a:rPr lang="fr-FR" noProof="0" dirty="0" smtClean="0"/>
              <a:t>Camille – Le Festine</a:t>
            </a:r>
            <a:endParaRPr lang="fr-FR" noProof="0" dirty="0" smtClean="0"/>
          </a:p>
          <a:p>
            <a:endParaRPr lang="fr-FR" noProof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18" y="3129076"/>
            <a:ext cx="2213992" cy="332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4774019"/>
            <a:ext cx="2972831" cy="1672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00" y="3937910"/>
            <a:ext cx="2550365" cy="25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31E73-3400-43EB-B8BB-CAAED8867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0</TotalTime>
  <Words>825</Words>
  <Application>Microsoft Office PowerPoint</Application>
  <PresentationFormat>Custom</PresentationFormat>
  <Paragraphs>135</Paragraphs>
  <Slides>16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Euphemia</vt:lpstr>
      <vt:lpstr>Wingdings</vt:lpstr>
      <vt:lpstr>Curves 16x9</vt:lpstr>
      <vt:lpstr>La musique populaire française</vt:lpstr>
      <vt:lpstr>La table des matières</vt:lpstr>
      <vt:lpstr>Introduction</vt:lpstr>
      <vt:lpstr>La musette</vt:lpstr>
      <vt:lpstr>La chanson française</vt:lpstr>
      <vt:lpstr>Le rock français</vt:lpstr>
      <vt:lpstr>La pop français</vt:lpstr>
      <vt:lpstr>Yéyé</vt:lpstr>
      <vt:lpstr>Nouvelle chanson</vt:lpstr>
      <vt:lpstr>Nouvelle chanson</vt:lpstr>
      <vt:lpstr>La musique électronique</vt:lpstr>
      <vt:lpstr>Le jazz français</vt:lpstr>
      <vt:lpstr>Le jazz manouche</vt:lpstr>
      <vt:lpstr>La musique française d'autres pays</vt:lpstr>
      <vt:lpstr>« Sympathique (Je ne veux pas travailler) »</vt:lpstr>
      <vt:lpstr>Fin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2017-11-15T09:31:17Z</dcterms:created>
  <dcterms:modified xsi:type="dcterms:W3CDTF">2017-11-21T04:22:42Z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