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79" r:id="rId5"/>
    <p:sldId id="264" r:id="rId6"/>
    <p:sldId id="265" r:id="rId7"/>
    <p:sldId id="266" r:id="rId8"/>
    <p:sldId id="267" r:id="rId9"/>
    <p:sldId id="260" r:id="rId10"/>
    <p:sldId id="268" r:id="rId11"/>
    <p:sldId id="261" r:id="rId12"/>
    <p:sldId id="280" r:id="rId13"/>
    <p:sldId id="281" r:id="rId14"/>
    <p:sldId id="282" r:id="rId15"/>
    <p:sldId id="283" r:id="rId16"/>
    <p:sldId id="284" r:id="rId17"/>
    <p:sldId id="285" r:id="rId18"/>
    <p:sldId id="286" r:id="rId19"/>
    <p:sldId id="287" r:id="rId20"/>
    <p:sldId id="278" r:id="rId21"/>
    <p:sldId id="269" r:id="rId22"/>
    <p:sldId id="270" r:id="rId23"/>
    <p:sldId id="275" r:id="rId24"/>
    <p:sldId id="272" r:id="rId25"/>
    <p:sldId id="276" r:id="rId26"/>
    <p:sldId id="274" r:id="rId27"/>
    <p:sldId id="27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0"/>
    <p:restoredTop sz="94634"/>
  </p:normalViewPr>
  <p:slideViewPr>
    <p:cSldViewPr snapToGrid="0" snapToObjects="1">
      <p:cViewPr varScale="1">
        <p:scale>
          <a:sx n="95" d="100"/>
          <a:sy n="95" d="100"/>
        </p:scale>
        <p:origin x="20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7F0B1-A336-1C4F-83D6-0ED7ABA0383F}" type="datetimeFigureOut">
              <a:rPr lang="en-US" smtClean="0"/>
              <a:t>10/30/2018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78147-3D3E-9B48-8962-BA12AE1CE9B3}" type="slidenum">
              <a:rPr lang="en-US" smtClean="0"/>
              <a:t>‹#›</a:t>
            </a:fld>
            <a:endParaRPr lang="en-US"/>
          </a:p>
        </p:txBody>
      </p:sp>
    </p:spTree>
    <p:extLst>
      <p:ext uri="{BB962C8B-B14F-4D97-AF65-F5344CB8AC3E}">
        <p14:creationId xmlns:p14="http://schemas.microsoft.com/office/powerpoint/2010/main" val="169423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10/30/2018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10/30/2018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hyperlink" Target="https://www.amazon.com/Before-Sunrise-Ethan-Hawke/dp/B001NA6096"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www.mediaasia.com/loveinapuff/en_main.html"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9173585" cy="2541431"/>
          </a:xfrm>
        </p:spPr>
        <p:txBody>
          <a:bodyPr/>
          <a:lstStyle/>
          <a:p>
            <a:r>
              <a:rPr lang="en-US" dirty="0" smtClean="0"/>
              <a:t>LES </a:t>
            </a:r>
            <a:r>
              <a:rPr lang="en-US" smtClean="0"/>
              <a:t>FILMS </a:t>
            </a:r>
            <a:br>
              <a:rPr lang="en-US" smtClean="0"/>
            </a:br>
            <a:r>
              <a:rPr lang="en-US" smtClean="0"/>
              <a:t>D’ÉRIC </a:t>
            </a:r>
            <a:r>
              <a:rPr lang="en-US" dirty="0" err="1" smtClean="0"/>
              <a:t>ROhMER</a:t>
            </a:r>
            <a:endParaRPr lang="en-US" dirty="0"/>
          </a:p>
        </p:txBody>
      </p:sp>
      <p:sp>
        <p:nvSpPr>
          <p:cNvPr id="3" name="Subtitle 2"/>
          <p:cNvSpPr>
            <a:spLocks noGrp="1"/>
          </p:cNvSpPr>
          <p:nvPr>
            <p:ph type="subTitle" idx="1"/>
          </p:nvPr>
        </p:nvSpPr>
        <p:spPr/>
        <p:txBody>
          <a:bodyPr/>
          <a:lstStyle/>
          <a:p>
            <a:r>
              <a:rPr lang="en-US" dirty="0" err="1" smtClean="0"/>
              <a:t>kathy</a:t>
            </a:r>
            <a:r>
              <a:rPr lang="en-US" dirty="0" smtClean="0"/>
              <a:t> tang</a:t>
            </a:r>
          </a:p>
          <a:p>
            <a:r>
              <a:rPr lang="fr-FR" dirty="0" smtClean="0"/>
              <a:t>LE 29 O</a:t>
            </a:r>
            <a:r>
              <a:rPr lang="fr-FR" dirty="0" smtClean="0"/>
              <a:t>ctobre</a:t>
            </a:r>
            <a:endParaRPr lang="en-US" dirty="0"/>
          </a:p>
        </p:txBody>
      </p:sp>
    </p:spTree>
    <p:extLst>
      <p:ext uri="{BB962C8B-B14F-4D97-AF65-F5344CB8AC3E}">
        <p14:creationId xmlns:p14="http://schemas.microsoft.com/office/powerpoint/2010/main" val="255638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Contes</a:t>
            </a:r>
            <a:r>
              <a:rPr lang="en-US" dirty="0"/>
              <a:t> des </a:t>
            </a:r>
            <a:r>
              <a:rPr lang="en-US" dirty="0" err="1"/>
              <a:t>quatre</a:t>
            </a:r>
            <a:r>
              <a:rPr lang="en-US" dirty="0"/>
              <a:t> </a:t>
            </a:r>
            <a:r>
              <a:rPr lang="en-US" dirty="0" err="1"/>
              <a:t>saisons</a:t>
            </a:r>
            <a:r>
              <a:rPr lang="en-US" dirty="0"/>
              <a:t> (1990-2000</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9497" y="1861860"/>
            <a:ext cx="2586659" cy="368414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160" y="1853754"/>
            <a:ext cx="2556948" cy="3700360"/>
          </a:xfrm>
          <a:prstGeom prst="rect">
            <a:avLst/>
          </a:prstGeom>
        </p:spPr>
      </p:pic>
      <p:sp>
        <p:nvSpPr>
          <p:cNvPr id="6" name="TextBox 5"/>
          <p:cNvSpPr txBox="1"/>
          <p:nvPr/>
        </p:nvSpPr>
        <p:spPr>
          <a:xfrm>
            <a:off x="1451579" y="5680920"/>
            <a:ext cx="3133869" cy="376518"/>
          </a:xfrm>
          <a:prstGeom prst="rect">
            <a:avLst/>
          </a:prstGeom>
          <a:noFill/>
        </p:spPr>
        <p:txBody>
          <a:bodyPr wrap="square" rtlCol="0">
            <a:spAutoFit/>
          </a:bodyPr>
          <a:lstStyle/>
          <a:p>
            <a:r>
              <a:rPr lang="en-US" b="1" dirty="0"/>
              <a:t>Conte </a:t>
            </a:r>
            <a:r>
              <a:rPr lang="is-IS" b="1" dirty="0"/>
              <a:t>d'automne (1998)</a:t>
            </a:r>
          </a:p>
        </p:txBody>
      </p:sp>
      <p:sp>
        <p:nvSpPr>
          <p:cNvPr id="7" name="TextBox 6"/>
          <p:cNvSpPr txBox="1"/>
          <p:nvPr/>
        </p:nvSpPr>
        <p:spPr>
          <a:xfrm>
            <a:off x="6468369" y="5688106"/>
            <a:ext cx="2863890" cy="369332"/>
          </a:xfrm>
          <a:prstGeom prst="rect">
            <a:avLst/>
          </a:prstGeom>
          <a:noFill/>
        </p:spPr>
        <p:txBody>
          <a:bodyPr wrap="square" rtlCol="0">
            <a:spAutoFit/>
          </a:bodyPr>
          <a:lstStyle/>
          <a:p>
            <a:r>
              <a:rPr lang="fr-FR" b="1" dirty="0"/>
              <a:t>Conte </a:t>
            </a:r>
            <a:r>
              <a:rPr lang="is-IS" b="1" dirty="0"/>
              <a:t>d'hiver (1992)</a:t>
            </a:r>
          </a:p>
        </p:txBody>
      </p:sp>
    </p:spTree>
    <p:extLst>
      <p:ext uri="{BB962C8B-B14F-4D97-AF65-F5344CB8AC3E}">
        <p14:creationId xmlns:p14="http://schemas.microsoft.com/office/powerpoint/2010/main" val="1145033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Appréciation</a:t>
            </a:r>
            <a:r>
              <a:rPr lang="en-US" dirty="0" smtClean="0"/>
              <a:t>:</a:t>
            </a:r>
            <a:r>
              <a:rPr lang="en-US" dirty="0"/>
              <a:t> </a:t>
            </a:r>
            <a:r>
              <a:rPr lang="en-US" dirty="0" err="1" smtClean="0"/>
              <a:t>Personnages</a:t>
            </a:r>
            <a:endParaRPr lang="en-US" dirty="0"/>
          </a:p>
        </p:txBody>
      </p:sp>
      <p:sp>
        <p:nvSpPr>
          <p:cNvPr id="3" name="Content Placeholder 2"/>
          <p:cNvSpPr>
            <a:spLocks noGrp="1"/>
          </p:cNvSpPr>
          <p:nvPr>
            <p:ph idx="1"/>
          </p:nvPr>
        </p:nvSpPr>
        <p:spPr>
          <a:xfrm>
            <a:off x="1451579" y="1853754"/>
            <a:ext cx="9603275" cy="3612591"/>
          </a:xfrm>
        </p:spPr>
        <p:txBody>
          <a:bodyPr/>
          <a:lstStyle/>
          <a:p>
            <a:pPr marL="0" indent="0">
              <a:spcBef>
                <a:spcPts val="0"/>
              </a:spcBef>
              <a:buNone/>
            </a:pPr>
            <a:endParaRPr lang="en-US" dirty="0"/>
          </a:p>
          <a:p>
            <a:pPr marL="0" indent="0">
              <a:spcBef>
                <a:spcPts val="0"/>
              </a:spcBef>
              <a:buNone/>
            </a:pPr>
            <a:r>
              <a:rPr lang="en-US" dirty="0" smtClean="0"/>
              <a:t>Rohmer's </a:t>
            </a:r>
            <a:r>
              <a:rPr lang="en-US" dirty="0"/>
              <a:t>films concentrate on intelligent, articulate protagonists who frequently fail to own up to their desires. The contrast between what they say and what they do fuels much of the drama in his </a:t>
            </a:r>
            <a:r>
              <a:rPr lang="en-US" dirty="0" smtClean="0"/>
              <a:t>films.</a:t>
            </a:r>
          </a:p>
          <a:p>
            <a:pPr>
              <a:spcBef>
                <a:spcPts val="0"/>
              </a:spcBef>
            </a:pPr>
            <a:endParaRPr lang="en-US" dirty="0"/>
          </a:p>
          <a:p>
            <a:pPr lvl="1">
              <a:spcBef>
                <a:spcPts val="0"/>
              </a:spcBef>
            </a:pPr>
            <a:endParaRPr lang="en-US" dirty="0"/>
          </a:p>
          <a:p>
            <a:pPr lvl="1">
              <a:spcBef>
                <a:spcPts val="0"/>
              </a:spcBef>
            </a:pPr>
            <a:endParaRPr lang="en-US" dirty="0"/>
          </a:p>
          <a:p>
            <a:endParaRPr lang="en-US" dirty="0"/>
          </a:p>
        </p:txBody>
      </p:sp>
    </p:spTree>
    <p:extLst>
      <p:ext uri="{BB962C8B-B14F-4D97-AF65-F5344CB8AC3E}">
        <p14:creationId xmlns:p14="http://schemas.microsoft.com/office/powerpoint/2010/main" val="1632591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sz="3200" dirty="0" smtClean="0">
                <a:latin typeface="+mj-lt"/>
              </a:rPr>
              <a:t>APPRÉCIATION: ESTHÉTIQUE DE LA COULEUR</a:t>
            </a:r>
            <a:r>
              <a:rPr lang="en-US" dirty="0" smtClean="0"/>
              <a:t/>
            </a:r>
            <a:br>
              <a:rPr lang="en-US" dirty="0" smtClean="0"/>
            </a:b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046" y="2037353"/>
            <a:ext cx="6696635" cy="3763757"/>
          </a:xfrm>
          <a:prstGeom prst="rect">
            <a:avLst/>
          </a:prstGeom>
        </p:spPr>
      </p:pic>
    </p:spTree>
    <p:extLst>
      <p:ext uri="{BB962C8B-B14F-4D97-AF65-F5344CB8AC3E}">
        <p14:creationId xmlns:p14="http://schemas.microsoft.com/office/powerpoint/2010/main" val="1990861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sz="3200" dirty="0" smtClean="0">
                <a:latin typeface="+mj-lt"/>
              </a:rPr>
              <a:t>APPRÉCIATION: ESTHÉTIQUE DE LA COULEUR</a:t>
            </a:r>
            <a:r>
              <a:rPr lang="en-US" dirty="0" smtClean="0"/>
              <a:t/>
            </a:r>
            <a:br>
              <a:rPr lang="en-US" dirty="0" smtClean="0"/>
            </a:b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7569" y="2037353"/>
            <a:ext cx="5757588" cy="3763757"/>
          </a:xfrm>
          <a:prstGeom prst="rect">
            <a:avLst/>
          </a:prstGeom>
        </p:spPr>
      </p:pic>
    </p:spTree>
    <p:extLst>
      <p:ext uri="{BB962C8B-B14F-4D97-AF65-F5344CB8AC3E}">
        <p14:creationId xmlns:p14="http://schemas.microsoft.com/office/powerpoint/2010/main" val="380652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sz="3200" dirty="0" smtClean="0">
                <a:latin typeface="+mj-lt"/>
              </a:rPr>
              <a:t>APPRÉCIATION: ESTHÉTIQUE DE LA COULEUR</a:t>
            </a:r>
            <a:r>
              <a:rPr lang="en-US" dirty="0" smtClean="0"/>
              <a:t/>
            </a:r>
            <a:br>
              <a:rPr lang="en-US" dirty="0" smtClean="0"/>
            </a:b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2445" y="2037353"/>
            <a:ext cx="6247836" cy="3763757"/>
          </a:xfrm>
          <a:prstGeom prst="rect">
            <a:avLst/>
          </a:prstGeom>
        </p:spPr>
      </p:pic>
    </p:spTree>
    <p:extLst>
      <p:ext uri="{BB962C8B-B14F-4D97-AF65-F5344CB8AC3E}">
        <p14:creationId xmlns:p14="http://schemas.microsoft.com/office/powerpoint/2010/main" val="279270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sz="3200" dirty="0" smtClean="0">
                <a:latin typeface="+mj-lt"/>
              </a:rPr>
              <a:t>APPRÉCIATION: ESTHÉTIQUE DE LA COULEUR</a:t>
            </a:r>
            <a:r>
              <a:rPr lang="en-US" dirty="0" smtClean="0"/>
              <a:t/>
            </a:r>
            <a:br>
              <a:rPr lang="en-US" dirty="0" smtClean="0"/>
            </a:b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046" y="2037353"/>
            <a:ext cx="6696635" cy="3763756"/>
          </a:xfrm>
          <a:prstGeom prst="rect">
            <a:avLst/>
          </a:prstGeom>
        </p:spPr>
      </p:pic>
    </p:spTree>
    <p:extLst>
      <p:ext uri="{BB962C8B-B14F-4D97-AF65-F5344CB8AC3E}">
        <p14:creationId xmlns:p14="http://schemas.microsoft.com/office/powerpoint/2010/main" val="1449020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sz="3200" dirty="0" smtClean="0">
                <a:latin typeface="+mj-lt"/>
              </a:rPr>
              <a:t>APPRÉCIATION: ESTHÉTIQUE DE LA COULEUR</a:t>
            </a:r>
            <a:r>
              <a:rPr lang="en-US" dirty="0" smtClean="0"/>
              <a:t/>
            </a:r>
            <a:br>
              <a:rPr lang="en-US" dirty="0" smtClean="0"/>
            </a:b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046" y="2037353"/>
            <a:ext cx="6696635" cy="3763756"/>
          </a:xfrm>
          <a:prstGeom prst="rect">
            <a:avLst/>
          </a:prstGeom>
        </p:spPr>
      </p:pic>
    </p:spTree>
    <p:extLst>
      <p:ext uri="{BB962C8B-B14F-4D97-AF65-F5344CB8AC3E}">
        <p14:creationId xmlns:p14="http://schemas.microsoft.com/office/powerpoint/2010/main" val="1225137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sz="3200" dirty="0" smtClean="0">
                <a:latin typeface="+mj-lt"/>
              </a:rPr>
              <a:t>APPRÉCIATION: ESTHÉTIQUE DE LA COULEUR</a:t>
            </a:r>
            <a:r>
              <a:rPr lang="en-US" dirty="0" smtClean="0"/>
              <a:t/>
            </a:r>
            <a:br>
              <a:rPr lang="en-US" dirty="0" smtClean="0"/>
            </a:b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008" y="2037353"/>
            <a:ext cx="5312110" cy="3871174"/>
          </a:xfrm>
          <a:prstGeom prst="rect">
            <a:avLst/>
          </a:prstGeom>
        </p:spPr>
      </p:pic>
    </p:spTree>
    <p:extLst>
      <p:ext uri="{BB962C8B-B14F-4D97-AF65-F5344CB8AC3E}">
        <p14:creationId xmlns:p14="http://schemas.microsoft.com/office/powerpoint/2010/main" val="818066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sz="3200" dirty="0" smtClean="0">
                <a:latin typeface="+mj-lt"/>
              </a:rPr>
              <a:t>APPRÉCIATION: ESTHÉTIQUE DE LA COULEUR</a:t>
            </a:r>
            <a:r>
              <a:rPr lang="en-US" dirty="0" smtClean="0"/>
              <a:t/>
            </a:r>
            <a:br>
              <a:rPr lang="en-US" dirty="0" smtClean="0"/>
            </a:b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008" y="2037353"/>
            <a:ext cx="5360238" cy="3906247"/>
          </a:xfrm>
          <a:prstGeom prst="rect">
            <a:avLst/>
          </a:prstGeom>
        </p:spPr>
      </p:pic>
    </p:spTree>
    <p:extLst>
      <p:ext uri="{BB962C8B-B14F-4D97-AF65-F5344CB8AC3E}">
        <p14:creationId xmlns:p14="http://schemas.microsoft.com/office/powerpoint/2010/main" val="1046231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sz="3200" dirty="0" smtClean="0">
                <a:latin typeface="+mj-lt"/>
              </a:rPr>
              <a:t>APPRÉCIATION: ESTHÉTIQUE DE LA COULEUR</a:t>
            </a:r>
            <a:r>
              <a:rPr lang="en-US" dirty="0" smtClean="0"/>
              <a:t/>
            </a:r>
            <a:br>
              <a:rPr lang="en-US" dirty="0" smtClean="0"/>
            </a:b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1420" y="2037353"/>
            <a:ext cx="5234356" cy="3870586"/>
          </a:xfrm>
          <a:prstGeom prst="rect">
            <a:avLst/>
          </a:prstGeom>
        </p:spPr>
      </p:pic>
    </p:spTree>
    <p:extLst>
      <p:ext uri="{BB962C8B-B14F-4D97-AF65-F5344CB8AC3E}">
        <p14:creationId xmlns:p14="http://schemas.microsoft.com/office/powerpoint/2010/main" val="41231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764178"/>
            <a:ext cx="9603275" cy="1049235"/>
          </a:xfrm>
        </p:spPr>
        <p:txBody>
          <a:bodyPr/>
          <a:lstStyle/>
          <a:p>
            <a:r>
              <a:rPr lang="en-US" dirty="0" smtClean="0"/>
              <a:t>LE PROGRAMME</a:t>
            </a:r>
            <a:endParaRPr lang="en-US" dirty="0"/>
          </a:p>
        </p:txBody>
      </p:sp>
      <p:sp>
        <p:nvSpPr>
          <p:cNvPr id="3" name="Content Placeholder 2"/>
          <p:cNvSpPr>
            <a:spLocks noGrp="1"/>
          </p:cNvSpPr>
          <p:nvPr>
            <p:ph idx="1"/>
          </p:nvPr>
        </p:nvSpPr>
        <p:spPr>
          <a:xfrm>
            <a:off x="1451579" y="1813413"/>
            <a:ext cx="9603275" cy="4264657"/>
          </a:xfrm>
        </p:spPr>
        <p:txBody>
          <a:bodyPr>
            <a:normAutofit lnSpcReduction="10000"/>
          </a:bodyPr>
          <a:lstStyle/>
          <a:p>
            <a:r>
              <a:rPr lang="fr-FR" dirty="0" smtClean="0"/>
              <a:t>Introduction d’Éric </a:t>
            </a:r>
            <a:r>
              <a:rPr lang="fr-FR" dirty="0" smtClean="0"/>
              <a:t>Rohmer</a:t>
            </a:r>
          </a:p>
          <a:p>
            <a:r>
              <a:rPr lang="fr-FR" dirty="0" smtClean="0"/>
              <a:t>Contes moraux (1963-1972)</a:t>
            </a:r>
          </a:p>
          <a:p>
            <a:r>
              <a:rPr lang="en-US" dirty="0" err="1"/>
              <a:t>Contes</a:t>
            </a:r>
            <a:r>
              <a:rPr lang="en-US" dirty="0"/>
              <a:t> des </a:t>
            </a:r>
            <a:r>
              <a:rPr lang="en-US" dirty="0" err="1"/>
              <a:t>quatre</a:t>
            </a:r>
            <a:r>
              <a:rPr lang="en-US" dirty="0"/>
              <a:t> </a:t>
            </a:r>
            <a:r>
              <a:rPr lang="en-US" dirty="0" err="1"/>
              <a:t>saisons</a:t>
            </a:r>
            <a:r>
              <a:rPr lang="en-US" dirty="0"/>
              <a:t> (1990-2000)</a:t>
            </a:r>
          </a:p>
          <a:p>
            <a:r>
              <a:rPr lang="en-US" dirty="0" err="1" smtClean="0"/>
              <a:t>Appréciation</a:t>
            </a:r>
            <a:endParaRPr lang="en-US" dirty="0"/>
          </a:p>
          <a:p>
            <a:pPr lvl="1">
              <a:spcBef>
                <a:spcPts val="0"/>
              </a:spcBef>
            </a:pPr>
            <a:r>
              <a:rPr lang="en-US" dirty="0" err="1"/>
              <a:t>P</a:t>
            </a:r>
            <a:r>
              <a:rPr lang="en-US" dirty="0" err="1" smtClean="0"/>
              <a:t>ersonnages</a:t>
            </a:r>
            <a:r>
              <a:rPr lang="en-US" dirty="0" smtClean="0"/>
              <a:t> </a:t>
            </a:r>
          </a:p>
          <a:p>
            <a:pPr lvl="1">
              <a:spcBef>
                <a:spcPts val="0"/>
              </a:spcBef>
            </a:pPr>
            <a:r>
              <a:rPr lang="en-US" dirty="0" err="1"/>
              <a:t>Esthétique</a:t>
            </a:r>
            <a:r>
              <a:rPr lang="en-US" dirty="0"/>
              <a:t> de la </a:t>
            </a:r>
            <a:r>
              <a:rPr lang="en-US" dirty="0" err="1" smtClean="0"/>
              <a:t>couleur</a:t>
            </a:r>
            <a:endParaRPr lang="en-US" dirty="0" smtClean="0"/>
          </a:p>
          <a:p>
            <a:pPr lvl="1">
              <a:spcBef>
                <a:spcPts val="0"/>
              </a:spcBef>
            </a:pPr>
            <a:r>
              <a:rPr lang="en-US" dirty="0"/>
              <a:t>Les </a:t>
            </a:r>
            <a:r>
              <a:rPr lang="en-US" dirty="0" err="1"/>
              <a:t>références</a:t>
            </a:r>
            <a:r>
              <a:rPr lang="en-US" dirty="0"/>
              <a:t> </a:t>
            </a:r>
            <a:r>
              <a:rPr lang="en-US" dirty="0" err="1" smtClean="0"/>
              <a:t>philosophiques</a:t>
            </a:r>
            <a:endParaRPr lang="en-US" dirty="0"/>
          </a:p>
          <a:p>
            <a:r>
              <a:rPr lang="en-US" dirty="0" err="1" smtClean="0"/>
              <a:t>L’amour</a:t>
            </a:r>
            <a:r>
              <a:rPr lang="en-US" dirty="0" smtClean="0"/>
              <a:t> </a:t>
            </a:r>
            <a:r>
              <a:rPr lang="en-US" dirty="0" err="1" smtClean="0"/>
              <a:t>dans</a:t>
            </a:r>
            <a:r>
              <a:rPr lang="en-US" dirty="0" smtClean="0"/>
              <a:t> les films de Rohmer </a:t>
            </a:r>
            <a:r>
              <a:rPr lang="en-US" dirty="0"/>
              <a:t>vs </a:t>
            </a:r>
            <a:r>
              <a:rPr lang="en-US" dirty="0" err="1" smtClean="0"/>
              <a:t>d’autres</a:t>
            </a:r>
            <a:r>
              <a:rPr lang="en-US" dirty="0" smtClean="0"/>
              <a:t> </a:t>
            </a:r>
            <a:r>
              <a:rPr lang="en-US" dirty="0" err="1"/>
              <a:t>réalisateurs</a:t>
            </a:r>
            <a:endParaRPr lang="en-US" dirty="0" smtClean="0"/>
          </a:p>
          <a:p>
            <a:pPr lvl="1">
              <a:spcBef>
                <a:spcPts val="0"/>
              </a:spcBef>
            </a:pPr>
            <a:r>
              <a:rPr lang="en-US" dirty="0" err="1" smtClean="0"/>
              <a:t>Séries</a:t>
            </a:r>
            <a:r>
              <a:rPr lang="en-US" dirty="0" smtClean="0"/>
              <a:t> de </a:t>
            </a:r>
            <a:r>
              <a:rPr lang="en-US" dirty="0"/>
              <a:t>Michelangelo </a:t>
            </a:r>
            <a:r>
              <a:rPr lang="en-US" dirty="0" smtClean="0"/>
              <a:t>Antonioni</a:t>
            </a:r>
            <a:r>
              <a:rPr lang="zh-CN" altLang="en-US" dirty="0" smtClean="0"/>
              <a:t> 🇮🇹</a:t>
            </a:r>
            <a:endParaRPr lang="en-US" dirty="0"/>
          </a:p>
          <a:p>
            <a:pPr lvl="1">
              <a:spcBef>
                <a:spcPts val="0"/>
              </a:spcBef>
            </a:pPr>
            <a:r>
              <a:rPr lang="en-US" dirty="0" err="1" smtClean="0"/>
              <a:t>Séries</a:t>
            </a:r>
            <a:r>
              <a:rPr lang="en-US" dirty="0" smtClean="0"/>
              <a:t> de Richard Linklater</a:t>
            </a:r>
            <a:r>
              <a:rPr lang="zh-CN" altLang="en-US" dirty="0" smtClean="0"/>
              <a:t> 🇺🇸</a:t>
            </a:r>
            <a:endParaRPr lang="en-US" dirty="0" smtClean="0"/>
          </a:p>
          <a:p>
            <a:pPr lvl="1">
              <a:spcBef>
                <a:spcPts val="0"/>
              </a:spcBef>
            </a:pPr>
            <a:r>
              <a:rPr lang="en-US" dirty="0" err="1" smtClean="0"/>
              <a:t>Séries</a:t>
            </a:r>
            <a:r>
              <a:rPr lang="en-US" dirty="0" smtClean="0"/>
              <a:t> de PANG Ho-Cheung</a:t>
            </a:r>
            <a:r>
              <a:rPr lang="zh-CN" altLang="en-US" dirty="0" smtClean="0"/>
              <a:t> </a:t>
            </a:r>
            <a:r>
              <a:rPr lang="en-US" altLang="zh-CN" sz="1400" dirty="0" smtClean="0"/>
              <a:t>HK</a:t>
            </a:r>
            <a:endParaRPr lang="en-US" sz="1400" dirty="0"/>
          </a:p>
          <a:p>
            <a:endParaRPr lang="fr-FR" dirty="0" smtClean="0"/>
          </a:p>
          <a:p>
            <a:endParaRPr lang="fr-FR" dirty="0"/>
          </a:p>
        </p:txBody>
      </p:sp>
    </p:spTree>
    <p:extLst>
      <p:ext uri="{BB962C8B-B14F-4D97-AF65-F5344CB8AC3E}">
        <p14:creationId xmlns:p14="http://schemas.microsoft.com/office/powerpoint/2010/main" val="1553412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Appréciation</a:t>
            </a:r>
            <a:r>
              <a:rPr lang="en-US" dirty="0" smtClean="0"/>
              <a:t>: </a:t>
            </a:r>
            <a:r>
              <a:rPr lang="en-US" dirty="0" err="1"/>
              <a:t>Thème</a:t>
            </a:r>
            <a:r>
              <a:rPr lang="en-US" dirty="0"/>
              <a:t/>
            </a:r>
            <a:br>
              <a:rPr lang="en-US" dirty="0"/>
            </a:br>
            <a:r>
              <a:rPr lang="en-US" dirty="0" smtClean="0"/>
              <a:t> </a:t>
            </a:r>
            <a:endParaRPr lang="en-US" dirty="0"/>
          </a:p>
        </p:txBody>
      </p:sp>
      <p:sp>
        <p:nvSpPr>
          <p:cNvPr id="3" name="Content Placeholder 2"/>
          <p:cNvSpPr>
            <a:spLocks noGrp="1"/>
          </p:cNvSpPr>
          <p:nvPr>
            <p:ph idx="1"/>
          </p:nvPr>
        </p:nvSpPr>
        <p:spPr>
          <a:xfrm>
            <a:off x="1451579" y="1853754"/>
            <a:ext cx="9603275" cy="4103293"/>
          </a:xfrm>
        </p:spPr>
        <p:txBody>
          <a:bodyPr>
            <a:noAutofit/>
          </a:bodyPr>
          <a:lstStyle/>
          <a:p>
            <a:pPr algn="just"/>
            <a:r>
              <a:rPr lang="fr-FR" dirty="0" smtClean="0"/>
              <a:t>Les références philosophiques</a:t>
            </a:r>
          </a:p>
          <a:p>
            <a:pPr marL="457200" lvl="1" indent="0" algn="just">
              <a:buNone/>
            </a:pPr>
            <a:r>
              <a:rPr lang="fr-FR" sz="2000" dirty="0" smtClean="0"/>
              <a:t>Conte de printemps </a:t>
            </a:r>
            <a:r>
              <a:rPr lang="fr-FR" sz="2000" dirty="0" smtClean="0">
                <a:sym typeface="Wingdings"/>
              </a:rPr>
              <a:t> La Critique de la raison pure de </a:t>
            </a:r>
            <a:r>
              <a:rPr lang="fr-FR" sz="2000" b="1" i="1" dirty="0" smtClean="0">
                <a:sym typeface="Wingdings"/>
              </a:rPr>
              <a:t>Kant</a:t>
            </a:r>
            <a:r>
              <a:rPr lang="fr-FR" sz="2000" dirty="0" smtClean="0">
                <a:sym typeface="Wingdings"/>
              </a:rPr>
              <a:t>;</a:t>
            </a:r>
          </a:p>
          <a:p>
            <a:pPr marL="457200" lvl="1" indent="0" algn="just">
              <a:buNone/>
            </a:pPr>
            <a:r>
              <a:rPr lang="fr-FR" sz="2000" dirty="0" smtClean="0"/>
              <a:t>Conte d'hiver; Ma nuit chez Maud </a:t>
            </a:r>
            <a:r>
              <a:rPr lang="fr-FR" sz="2000" dirty="0" smtClean="0">
                <a:sym typeface="Wingdings"/>
              </a:rPr>
              <a:t> le pari de </a:t>
            </a:r>
            <a:r>
              <a:rPr lang="fr-FR" sz="2000" b="1" i="1" dirty="0" smtClean="0">
                <a:sym typeface="Wingdings"/>
              </a:rPr>
              <a:t>Pascal</a:t>
            </a:r>
            <a:r>
              <a:rPr lang="fr-FR" sz="2000" dirty="0" smtClean="0">
                <a:sym typeface="Wingdings"/>
              </a:rPr>
              <a:t>;</a:t>
            </a:r>
          </a:p>
          <a:p>
            <a:pPr lvl="6" algn="just"/>
            <a:r>
              <a:rPr lang="fr-FR" sz="2000" dirty="0" smtClean="0"/>
              <a:t>Il y a une éthique </a:t>
            </a:r>
            <a:r>
              <a:rPr lang="fr-FR" sz="2000" b="1" dirty="0" smtClean="0"/>
              <a:t>sartrienne</a:t>
            </a:r>
            <a:r>
              <a:rPr lang="fr-FR" sz="2000" dirty="0" smtClean="0"/>
              <a:t> chez Rohmer: on n'a pas le droit de décider à la place des autres, de vouloir ce qui leur nuit. L'homme est libre, responsable, il n'a pas d'excuses. On ne naît pas lâche ou héros, on choisit de l'être. Il s'agit d'être fidèle à des valeurs, auxquelles on croit sincèrement et qui donnent sens à notre vie. </a:t>
            </a:r>
            <a:endParaRPr lang="fr-FR"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579" y="3296143"/>
            <a:ext cx="2660904" cy="2660904"/>
          </a:xfrm>
          <a:prstGeom prst="rect">
            <a:avLst/>
          </a:prstGeom>
        </p:spPr>
      </p:pic>
    </p:spTree>
    <p:extLst>
      <p:ext uri="{BB962C8B-B14F-4D97-AF65-F5344CB8AC3E}">
        <p14:creationId xmlns:p14="http://schemas.microsoft.com/office/powerpoint/2010/main" val="1358423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L’amour</a:t>
            </a:r>
            <a:r>
              <a:rPr lang="en-US" dirty="0"/>
              <a:t> </a:t>
            </a:r>
            <a:r>
              <a:rPr lang="en-US" dirty="0" err="1"/>
              <a:t>dans</a:t>
            </a:r>
            <a:r>
              <a:rPr lang="en-US" dirty="0"/>
              <a:t> les films de Rohmer  vs </a:t>
            </a:r>
            <a:r>
              <a:rPr lang="en-US" dirty="0" err="1" smtClean="0"/>
              <a:t>d’autres</a:t>
            </a:r>
            <a:r>
              <a:rPr lang="en-US" dirty="0" smtClean="0"/>
              <a:t> </a:t>
            </a:r>
            <a:r>
              <a:rPr lang="en-US" dirty="0" err="1"/>
              <a:t>réalisateurs</a:t>
            </a:r>
            <a:endParaRPr lang="en-US" dirty="0"/>
          </a:p>
        </p:txBody>
      </p:sp>
      <p:sp>
        <p:nvSpPr>
          <p:cNvPr id="3" name="Content Placeholder 2"/>
          <p:cNvSpPr>
            <a:spLocks noGrp="1"/>
          </p:cNvSpPr>
          <p:nvPr>
            <p:ph idx="1"/>
          </p:nvPr>
        </p:nvSpPr>
        <p:spPr>
          <a:xfrm>
            <a:off x="1451579" y="1853754"/>
            <a:ext cx="9603275" cy="3450613"/>
          </a:xfrm>
        </p:spPr>
        <p:txBody>
          <a:bodyPr/>
          <a:lstStyle/>
          <a:p>
            <a:pPr marL="0" indent="0">
              <a:buNone/>
            </a:pPr>
            <a:r>
              <a:rPr lang="en-US" sz="2200" b="1" dirty="0" err="1"/>
              <a:t>Séries</a:t>
            </a:r>
            <a:r>
              <a:rPr lang="en-US" sz="2200" b="1" dirty="0"/>
              <a:t> de Michelangelo Antonioni</a:t>
            </a:r>
            <a:r>
              <a:rPr lang="zh-CN" altLang="en-US" sz="2200" b="1" dirty="0"/>
              <a:t> </a:t>
            </a:r>
            <a:r>
              <a:rPr lang="zh-CN" altLang="en-US" sz="2200" b="1" dirty="0" smtClean="0"/>
              <a:t>🇮🇹</a:t>
            </a:r>
            <a:endParaRPr lang="en-US" altLang="zh-CN" dirty="0" smtClean="0"/>
          </a:p>
          <a:p>
            <a:pPr marL="0" indent="0">
              <a:buNone/>
            </a:pPr>
            <a:endParaRPr lang="en-US" altLang="zh-CN" sz="22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579" y="2385024"/>
            <a:ext cx="2489697" cy="3531682"/>
          </a:xfrm>
          <a:prstGeom prst="rect">
            <a:avLst/>
          </a:prstGeom>
        </p:spPr>
      </p:pic>
      <p:sp>
        <p:nvSpPr>
          <p:cNvPr id="5" name="TextBox 4"/>
          <p:cNvSpPr txBox="1"/>
          <p:nvPr/>
        </p:nvSpPr>
        <p:spPr>
          <a:xfrm>
            <a:off x="4168588" y="2385024"/>
            <a:ext cx="6886266" cy="3416320"/>
          </a:xfrm>
          <a:prstGeom prst="rect">
            <a:avLst/>
          </a:prstGeom>
          <a:noFill/>
        </p:spPr>
        <p:txBody>
          <a:bodyPr wrap="square" rtlCol="0">
            <a:spAutoFit/>
          </a:bodyPr>
          <a:lstStyle/>
          <a:p>
            <a:pPr algn="just"/>
            <a:r>
              <a:rPr lang="en-US" dirty="0" err="1" smtClean="0"/>
              <a:t>Trilogie</a:t>
            </a:r>
            <a:r>
              <a:rPr lang="en-US" dirty="0" smtClean="0"/>
              <a:t> </a:t>
            </a:r>
            <a:r>
              <a:rPr lang="en-US" dirty="0"/>
              <a:t>sur la </a:t>
            </a:r>
            <a:r>
              <a:rPr lang="en-US" dirty="0" err="1"/>
              <a:t>modernité</a:t>
            </a:r>
            <a:r>
              <a:rPr lang="en-US" dirty="0"/>
              <a:t> et </a:t>
            </a:r>
            <a:r>
              <a:rPr lang="en-US" dirty="0" err="1"/>
              <a:t>ses</a:t>
            </a:r>
            <a:r>
              <a:rPr lang="en-US" dirty="0"/>
              <a:t> </a:t>
            </a:r>
            <a:r>
              <a:rPr lang="en-US" dirty="0" err="1" smtClean="0"/>
              <a:t>mécontents</a:t>
            </a:r>
            <a:endParaRPr lang="en-US" dirty="0"/>
          </a:p>
          <a:p>
            <a:pPr algn="just"/>
            <a:endParaRPr lang="en-US" dirty="0" smtClean="0"/>
          </a:p>
          <a:p>
            <a:pPr marL="285750" indent="-285750" algn="just">
              <a:buFont typeface="Arial" charset="0"/>
              <a:buChar char="•"/>
            </a:pPr>
            <a:r>
              <a:rPr lang="en-US" dirty="0" err="1"/>
              <a:t>l'impossibilité</a:t>
            </a:r>
            <a:r>
              <a:rPr lang="en-US" dirty="0"/>
              <a:t> </a:t>
            </a:r>
            <a:r>
              <a:rPr lang="en-US" dirty="0" err="1"/>
              <a:t>d'aimer</a:t>
            </a:r>
            <a:r>
              <a:rPr lang="en-US" dirty="0"/>
              <a:t> </a:t>
            </a:r>
            <a:r>
              <a:rPr lang="en-US" dirty="0" err="1"/>
              <a:t>dans</a:t>
            </a:r>
            <a:r>
              <a:rPr lang="en-US" dirty="0"/>
              <a:t> </a:t>
            </a:r>
            <a:r>
              <a:rPr lang="en-US" dirty="0" err="1"/>
              <a:t>l'ère</a:t>
            </a:r>
            <a:r>
              <a:rPr lang="en-US" dirty="0"/>
              <a:t> </a:t>
            </a:r>
            <a:r>
              <a:rPr lang="en-US" dirty="0" smtClean="0"/>
              <a:t>post-</a:t>
            </a:r>
            <a:r>
              <a:rPr lang="en-US" dirty="0" err="1" smtClean="0"/>
              <a:t>industrielle</a:t>
            </a:r>
            <a:endParaRPr lang="en-US" dirty="0" smtClean="0"/>
          </a:p>
          <a:p>
            <a:pPr marL="285750" indent="-285750" algn="just">
              <a:buFont typeface="Arial" charset="0"/>
              <a:buChar char="•"/>
            </a:pPr>
            <a:r>
              <a:rPr lang="en-US" dirty="0" smtClean="0"/>
              <a:t>Les </a:t>
            </a:r>
            <a:r>
              <a:rPr lang="en-US" dirty="0"/>
              <a:t>hommes et les femmes </a:t>
            </a:r>
            <a:r>
              <a:rPr lang="en-US" dirty="0" err="1"/>
              <a:t>tombent</a:t>
            </a:r>
            <a:r>
              <a:rPr lang="en-US" dirty="0"/>
              <a:t> </a:t>
            </a:r>
            <a:r>
              <a:rPr lang="en-US" dirty="0" err="1"/>
              <a:t>amoureux</a:t>
            </a:r>
            <a:r>
              <a:rPr lang="en-US" dirty="0"/>
              <a:t> </a:t>
            </a:r>
            <a:r>
              <a:rPr lang="en-US" dirty="0" err="1" smtClean="0"/>
              <a:t>rapidement</a:t>
            </a:r>
            <a:r>
              <a:rPr lang="en-US" dirty="0" smtClean="0"/>
              <a:t>, </a:t>
            </a:r>
            <a:r>
              <a:rPr lang="en-US" dirty="0" err="1" smtClean="0"/>
              <a:t>mais</a:t>
            </a:r>
            <a:r>
              <a:rPr lang="en-US" dirty="0"/>
              <a:t> </a:t>
            </a:r>
            <a:r>
              <a:rPr lang="en-US" dirty="0" err="1"/>
              <a:t>l'amour</a:t>
            </a:r>
            <a:r>
              <a:rPr lang="en-US" dirty="0"/>
              <a:t> </a:t>
            </a:r>
            <a:r>
              <a:rPr lang="en-US" dirty="0" err="1"/>
              <a:t>disparait</a:t>
            </a:r>
            <a:r>
              <a:rPr lang="en-US" dirty="0"/>
              <a:t> </a:t>
            </a:r>
            <a:r>
              <a:rPr lang="en-US" dirty="0" err="1"/>
              <a:t>rapidement</a:t>
            </a:r>
            <a:r>
              <a:rPr lang="en-US" dirty="0" smtClean="0"/>
              <a:t> </a:t>
            </a:r>
            <a:r>
              <a:rPr lang="en-US" dirty="0" err="1" smtClean="0"/>
              <a:t>aussi</a:t>
            </a:r>
            <a:r>
              <a:rPr lang="en-US" dirty="0" smtClean="0"/>
              <a:t>.</a:t>
            </a:r>
          </a:p>
          <a:p>
            <a:pPr marL="285750" indent="-285750" algn="just">
              <a:buFont typeface="Arial" charset="0"/>
              <a:buChar char="•"/>
            </a:pPr>
            <a:r>
              <a:rPr lang="en-US" dirty="0" err="1" smtClean="0"/>
              <a:t>Personne</a:t>
            </a:r>
            <a:r>
              <a:rPr lang="en-US" dirty="0" smtClean="0"/>
              <a:t> </a:t>
            </a:r>
            <a:r>
              <a:rPr lang="en-US" dirty="0" err="1"/>
              <a:t>n'est</a:t>
            </a:r>
            <a:r>
              <a:rPr lang="en-US" dirty="0"/>
              <a:t> </a:t>
            </a:r>
            <a:r>
              <a:rPr lang="en-US" dirty="0" err="1"/>
              <a:t>à</a:t>
            </a:r>
            <a:r>
              <a:rPr lang="en-US" dirty="0"/>
              <a:t> </a:t>
            </a:r>
            <a:r>
              <a:rPr lang="en-US" dirty="0" err="1"/>
              <a:t>blâmer</a:t>
            </a:r>
            <a:r>
              <a:rPr lang="en-US" dirty="0"/>
              <a:t> pour </a:t>
            </a:r>
            <a:r>
              <a:rPr lang="en-US" dirty="0" err="1"/>
              <a:t>avoir</a:t>
            </a:r>
            <a:r>
              <a:rPr lang="en-US" dirty="0"/>
              <a:t> </a:t>
            </a:r>
            <a:r>
              <a:rPr lang="en-US" dirty="0" err="1"/>
              <a:t>cessé</a:t>
            </a:r>
            <a:r>
              <a:rPr lang="en-US" dirty="0"/>
              <a:t> </a:t>
            </a:r>
            <a:r>
              <a:rPr lang="en-US" dirty="0" err="1" smtClean="0"/>
              <a:t>d'aimer</a:t>
            </a:r>
            <a:r>
              <a:rPr lang="en-US" dirty="0"/>
              <a:t>. </a:t>
            </a:r>
            <a:r>
              <a:rPr lang="en-US" dirty="0" smtClean="0"/>
              <a:t>Nous </a:t>
            </a:r>
            <a:r>
              <a:rPr lang="en-US" dirty="0"/>
              <a:t>nous </a:t>
            </a:r>
            <a:r>
              <a:rPr lang="en-US" dirty="0" err="1"/>
              <a:t>sentons</a:t>
            </a:r>
            <a:r>
              <a:rPr lang="en-US" dirty="0"/>
              <a:t> </a:t>
            </a:r>
            <a:r>
              <a:rPr lang="en-US" dirty="0" err="1" smtClean="0"/>
              <a:t>impuissants</a:t>
            </a:r>
            <a:r>
              <a:rPr lang="en-US" dirty="0" smtClean="0"/>
              <a:t>.</a:t>
            </a:r>
          </a:p>
          <a:p>
            <a:pPr marL="285750" indent="-285750" algn="just">
              <a:buFont typeface="Arial" charset="0"/>
              <a:buChar char="•"/>
            </a:pPr>
            <a:endParaRPr lang="en-US" dirty="0"/>
          </a:p>
          <a:p>
            <a:pPr marL="285750" indent="-285750" algn="just">
              <a:buFont typeface="Arial" charset="0"/>
              <a:buChar char="•"/>
            </a:pPr>
            <a:r>
              <a:rPr lang="en-US" dirty="0" smtClean="0"/>
              <a:t>Citations (</a:t>
            </a:r>
            <a:r>
              <a:rPr lang="en-US" dirty="0" err="1" smtClean="0"/>
              <a:t>Dans</a:t>
            </a:r>
            <a:r>
              <a:rPr lang="en-US" dirty="0" smtClean="0"/>
              <a:t> le </a:t>
            </a:r>
            <a:r>
              <a:rPr lang="en-US" dirty="0" smtClean="0"/>
              <a:t>film “</a:t>
            </a:r>
            <a:r>
              <a:rPr lang="en-US" dirty="0" err="1" smtClean="0"/>
              <a:t>L’eclisse</a:t>
            </a:r>
            <a:r>
              <a:rPr lang="en-US" dirty="0" smtClean="0"/>
              <a:t>”):  </a:t>
            </a:r>
          </a:p>
          <a:p>
            <a:pPr lvl="1" algn="just"/>
            <a:r>
              <a:rPr lang="en-US" i="1" dirty="0"/>
              <a:t>Vittoria </a:t>
            </a:r>
            <a:r>
              <a:rPr lang="en-US" i="1" dirty="0" smtClean="0"/>
              <a:t> “Why </a:t>
            </a:r>
            <a:r>
              <a:rPr lang="en-US" i="1" dirty="0"/>
              <a:t>do we ask so many questions? Two people shouldn't know each other too well if they want to fall in love. But, then, maybe they shouldn't fall in love at all</a:t>
            </a:r>
            <a:r>
              <a:rPr lang="en-US" i="1" dirty="0" smtClean="0"/>
              <a:t>.”</a:t>
            </a:r>
            <a:endParaRPr lang="en-US" i="1" dirty="0"/>
          </a:p>
        </p:txBody>
      </p:sp>
    </p:spTree>
    <p:extLst>
      <p:ext uri="{BB962C8B-B14F-4D97-AF65-F5344CB8AC3E}">
        <p14:creationId xmlns:p14="http://schemas.microsoft.com/office/powerpoint/2010/main" val="98501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L’amour</a:t>
            </a:r>
            <a:r>
              <a:rPr lang="en-US" dirty="0"/>
              <a:t> </a:t>
            </a:r>
            <a:r>
              <a:rPr lang="en-US" dirty="0" err="1"/>
              <a:t>dans</a:t>
            </a:r>
            <a:r>
              <a:rPr lang="en-US" dirty="0"/>
              <a:t> les films de Rohmer  vs </a:t>
            </a:r>
            <a:r>
              <a:rPr lang="en-US" dirty="0" err="1" smtClean="0"/>
              <a:t>d’autres</a:t>
            </a:r>
            <a:r>
              <a:rPr lang="en-US" dirty="0" smtClean="0"/>
              <a:t> </a:t>
            </a:r>
            <a:r>
              <a:rPr lang="en-US" dirty="0" err="1"/>
              <a:t>réalisateurs</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1579" y="1853754"/>
            <a:ext cx="2688951" cy="3794410"/>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160" y="1853754"/>
            <a:ext cx="2688971" cy="379441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645" y="1853754"/>
            <a:ext cx="2845808" cy="3794410"/>
          </a:xfrm>
          <a:prstGeom prst="rect">
            <a:avLst/>
          </a:prstGeom>
        </p:spPr>
      </p:pic>
      <p:sp>
        <p:nvSpPr>
          <p:cNvPr id="13" name="TextBox 12"/>
          <p:cNvSpPr txBox="1"/>
          <p:nvPr/>
        </p:nvSpPr>
        <p:spPr>
          <a:xfrm>
            <a:off x="1700118" y="5720250"/>
            <a:ext cx="2191871" cy="369332"/>
          </a:xfrm>
          <a:prstGeom prst="rect">
            <a:avLst/>
          </a:prstGeom>
          <a:noFill/>
        </p:spPr>
        <p:txBody>
          <a:bodyPr wrap="square" rtlCol="0">
            <a:spAutoFit/>
          </a:bodyPr>
          <a:lstStyle/>
          <a:p>
            <a:r>
              <a:rPr lang="en-US" b="1" dirty="0" err="1"/>
              <a:t>L'avventura</a:t>
            </a:r>
            <a:r>
              <a:rPr lang="en-US" b="1" dirty="0"/>
              <a:t> (1960)</a:t>
            </a:r>
          </a:p>
        </p:txBody>
      </p:sp>
      <p:sp>
        <p:nvSpPr>
          <p:cNvPr id="14" name="TextBox 13"/>
          <p:cNvSpPr txBox="1"/>
          <p:nvPr/>
        </p:nvSpPr>
        <p:spPr>
          <a:xfrm>
            <a:off x="5293682" y="5725500"/>
            <a:ext cx="1919068" cy="369332"/>
          </a:xfrm>
          <a:prstGeom prst="rect">
            <a:avLst/>
          </a:prstGeom>
          <a:noFill/>
        </p:spPr>
        <p:txBody>
          <a:bodyPr wrap="square" rtlCol="0">
            <a:spAutoFit/>
          </a:bodyPr>
          <a:lstStyle/>
          <a:p>
            <a:r>
              <a:rPr lang="is-IS" b="1" dirty="0"/>
              <a:t>La Notte (1961)</a:t>
            </a:r>
          </a:p>
        </p:txBody>
      </p:sp>
      <p:sp>
        <p:nvSpPr>
          <p:cNvPr id="15" name="TextBox 14"/>
          <p:cNvSpPr txBox="1"/>
          <p:nvPr/>
        </p:nvSpPr>
        <p:spPr>
          <a:xfrm>
            <a:off x="8701422" y="5720250"/>
            <a:ext cx="1899653" cy="369332"/>
          </a:xfrm>
          <a:prstGeom prst="rect">
            <a:avLst/>
          </a:prstGeom>
          <a:noFill/>
        </p:spPr>
        <p:txBody>
          <a:bodyPr wrap="square" rtlCol="0">
            <a:spAutoFit/>
          </a:bodyPr>
          <a:lstStyle/>
          <a:p>
            <a:r>
              <a:rPr lang="is-IS" b="1" dirty="0"/>
              <a:t>L'eclisse (1962)</a:t>
            </a:r>
          </a:p>
        </p:txBody>
      </p:sp>
    </p:spTree>
    <p:extLst>
      <p:ext uri="{BB962C8B-B14F-4D97-AF65-F5344CB8AC3E}">
        <p14:creationId xmlns:p14="http://schemas.microsoft.com/office/powerpoint/2010/main" val="1223739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L’amour</a:t>
            </a:r>
            <a:r>
              <a:rPr lang="en-US" dirty="0"/>
              <a:t> </a:t>
            </a:r>
            <a:r>
              <a:rPr lang="en-US" dirty="0" err="1"/>
              <a:t>dans</a:t>
            </a:r>
            <a:r>
              <a:rPr lang="en-US" dirty="0"/>
              <a:t> les films de Rohmer  vs </a:t>
            </a:r>
            <a:r>
              <a:rPr lang="en-US" dirty="0" err="1" smtClean="0"/>
              <a:t>d’autres</a:t>
            </a:r>
            <a:r>
              <a:rPr lang="en-US" dirty="0" smtClean="0"/>
              <a:t> </a:t>
            </a:r>
            <a:r>
              <a:rPr lang="en-US" dirty="0" err="1"/>
              <a:t>réalisateurs</a:t>
            </a:r>
            <a:endParaRPr lang="en-US" dirty="0"/>
          </a:p>
        </p:txBody>
      </p:sp>
      <p:sp>
        <p:nvSpPr>
          <p:cNvPr id="3" name="Content Placeholder 2"/>
          <p:cNvSpPr>
            <a:spLocks noGrp="1"/>
          </p:cNvSpPr>
          <p:nvPr>
            <p:ph idx="1"/>
          </p:nvPr>
        </p:nvSpPr>
        <p:spPr>
          <a:xfrm>
            <a:off x="1451579" y="1853754"/>
            <a:ext cx="9603275" cy="3450613"/>
          </a:xfrm>
        </p:spPr>
        <p:txBody>
          <a:bodyPr/>
          <a:lstStyle/>
          <a:p>
            <a:pPr marL="0" indent="0">
              <a:buNone/>
            </a:pPr>
            <a:r>
              <a:rPr lang="en-US" sz="2200" b="1" dirty="0" err="1"/>
              <a:t>Séries</a:t>
            </a:r>
            <a:r>
              <a:rPr lang="en-US" sz="2200" b="1" dirty="0"/>
              <a:t> de Richard Linklater 🇺🇸</a:t>
            </a:r>
          </a:p>
          <a:p>
            <a:pPr marL="0" indent="0">
              <a:buNone/>
            </a:pPr>
            <a:endParaRPr lang="en-US" altLang="zh-CN" sz="22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579" y="2385024"/>
            <a:ext cx="2489697" cy="3531681"/>
          </a:xfrm>
          <a:prstGeom prst="rect">
            <a:avLst/>
          </a:prstGeom>
        </p:spPr>
      </p:pic>
      <p:sp>
        <p:nvSpPr>
          <p:cNvPr id="5" name="TextBox 4"/>
          <p:cNvSpPr txBox="1"/>
          <p:nvPr/>
        </p:nvSpPr>
        <p:spPr>
          <a:xfrm>
            <a:off x="4155141" y="2383284"/>
            <a:ext cx="7355541" cy="3970318"/>
          </a:xfrm>
          <a:prstGeom prst="rect">
            <a:avLst/>
          </a:prstGeom>
          <a:noFill/>
        </p:spPr>
        <p:txBody>
          <a:bodyPr wrap="square" rtlCol="0">
            <a:spAutoFit/>
          </a:bodyPr>
          <a:lstStyle/>
          <a:p>
            <a:pPr marL="285750" indent="-285750" algn="just">
              <a:buFont typeface="Arial" charset="0"/>
              <a:buChar char="•"/>
            </a:pPr>
            <a:r>
              <a:rPr lang="en-US" dirty="0"/>
              <a:t>des dialogues, pas des </a:t>
            </a:r>
            <a:r>
              <a:rPr lang="en-US" dirty="0" err="1"/>
              <a:t>scènes</a:t>
            </a:r>
            <a:r>
              <a:rPr lang="en-US" dirty="0"/>
              <a:t>, tout </a:t>
            </a:r>
            <a:r>
              <a:rPr lang="en-US" dirty="0" smtClean="0"/>
              <a:t>le </a:t>
            </a:r>
            <a:r>
              <a:rPr lang="en-US" dirty="0"/>
              <a:t>long du </a:t>
            </a:r>
            <a:r>
              <a:rPr lang="en-US" dirty="0" smtClean="0"/>
              <a:t>film</a:t>
            </a:r>
          </a:p>
          <a:p>
            <a:pPr marL="285750" indent="-285750" algn="just">
              <a:buFont typeface="Arial" charset="0"/>
              <a:buChar char="•"/>
            </a:pPr>
            <a:endParaRPr lang="en-US" dirty="0" smtClean="0"/>
          </a:p>
          <a:p>
            <a:pPr marL="285750" indent="-285750" algn="just">
              <a:buFont typeface="Arial" charset="0"/>
              <a:buChar char="•"/>
            </a:pPr>
            <a:r>
              <a:rPr lang="en-US" dirty="0">
                <a:hlinkClick r:id="rId3"/>
              </a:rPr>
              <a:t>https://</a:t>
            </a:r>
            <a:r>
              <a:rPr lang="en-US" dirty="0" smtClean="0">
                <a:hlinkClick r:id="rId3"/>
              </a:rPr>
              <a:t>www.amazon.com/Before-Sunrise-Ethan-Hawke/dp/B001NA6096</a:t>
            </a:r>
            <a:endParaRPr lang="en-US" dirty="0"/>
          </a:p>
          <a:p>
            <a:pPr marL="285750" indent="-285750" algn="just">
              <a:buFont typeface="Arial" charset="0"/>
              <a:buChar char="•"/>
            </a:pPr>
            <a:endParaRPr lang="en-US" dirty="0" smtClean="0"/>
          </a:p>
          <a:p>
            <a:pPr marL="285750" indent="-285750" algn="just">
              <a:buFont typeface="Arial" charset="0"/>
              <a:buChar char="•"/>
            </a:pPr>
            <a:r>
              <a:rPr lang="en-US" dirty="0"/>
              <a:t>Citations (</a:t>
            </a:r>
            <a:r>
              <a:rPr lang="en-US" dirty="0" err="1" smtClean="0"/>
              <a:t>Dans</a:t>
            </a:r>
            <a:r>
              <a:rPr lang="en-US" dirty="0" smtClean="0"/>
              <a:t> le </a:t>
            </a:r>
            <a:r>
              <a:rPr lang="en-US" dirty="0"/>
              <a:t>film </a:t>
            </a:r>
            <a:r>
              <a:rPr lang="en-US" dirty="0" smtClean="0"/>
              <a:t>“Before Sunrise”):  </a:t>
            </a:r>
            <a:endParaRPr lang="en-US" altLang="zh-CN" dirty="0" smtClean="0"/>
          </a:p>
          <a:p>
            <a:pPr lvl="1" algn="just"/>
            <a:r>
              <a:rPr lang="en-US" altLang="zh-CN" i="1" dirty="0" smtClean="0"/>
              <a:t>Celine:</a:t>
            </a:r>
            <a:r>
              <a:rPr lang="zh-CN" altLang="en-US" i="1" dirty="0" smtClean="0"/>
              <a:t> </a:t>
            </a:r>
            <a:r>
              <a:rPr lang="en-US" altLang="zh-CN" i="1" dirty="0" smtClean="0"/>
              <a:t>“</a:t>
            </a:r>
            <a:r>
              <a:rPr lang="en-US" i="1" dirty="0" smtClean="0"/>
              <a:t>I </a:t>
            </a:r>
            <a:r>
              <a:rPr lang="en-US" i="1" dirty="0"/>
              <a:t>believe if there's any kind of God it wouldn't be in any of us, not you or me but just this little space in between. If there's any kind of magic in this world it must be in the attempt of understanding someone sharing something. I know, it's almost impossible to succeed but who cares really? The answer must be in the attempt</a:t>
            </a:r>
            <a:r>
              <a:rPr lang="en-US" i="1" dirty="0" smtClean="0"/>
              <a:t>.”</a:t>
            </a:r>
          </a:p>
          <a:p>
            <a:pPr marL="285750" indent="-285750" algn="just">
              <a:buFont typeface="Arial" charset="0"/>
              <a:buChar char="•"/>
            </a:pPr>
            <a:r>
              <a:rPr lang="en-US" dirty="0"/>
              <a:t>Citations (</a:t>
            </a:r>
            <a:r>
              <a:rPr lang="en-US" dirty="0" err="1" smtClean="0"/>
              <a:t>Dans</a:t>
            </a:r>
            <a:r>
              <a:rPr lang="en-US" dirty="0" smtClean="0"/>
              <a:t> le </a:t>
            </a:r>
            <a:r>
              <a:rPr lang="en-US" dirty="0"/>
              <a:t>film “Before </a:t>
            </a:r>
            <a:r>
              <a:rPr lang="en-US" dirty="0" smtClean="0"/>
              <a:t>Midnight”):  </a:t>
            </a:r>
            <a:endParaRPr lang="en-US" i="1" dirty="0"/>
          </a:p>
          <a:p>
            <a:pPr lvl="1" algn="just"/>
            <a:r>
              <a:rPr lang="en-US" i="1" dirty="0" smtClean="0"/>
              <a:t>Natalia: “Like </a:t>
            </a:r>
            <a:r>
              <a:rPr lang="en-US" i="1" dirty="0"/>
              <a:t>sunlight, sunset, we appear, we disappear. We are so important to some, but we are just passing through</a:t>
            </a:r>
            <a:r>
              <a:rPr lang="en-US" i="1" dirty="0"/>
              <a:t>. </a:t>
            </a:r>
            <a:r>
              <a:rPr lang="en-US" i="1" dirty="0" smtClean="0"/>
              <a:t>”</a:t>
            </a:r>
            <a:endParaRPr lang="en-US" i="1" dirty="0"/>
          </a:p>
          <a:p>
            <a:pPr lvl="1" algn="just"/>
            <a:endParaRPr lang="en-US" i="1" dirty="0"/>
          </a:p>
        </p:txBody>
      </p:sp>
    </p:spTree>
    <p:extLst>
      <p:ext uri="{BB962C8B-B14F-4D97-AF65-F5344CB8AC3E}">
        <p14:creationId xmlns:p14="http://schemas.microsoft.com/office/powerpoint/2010/main" val="1370994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L’amour</a:t>
            </a:r>
            <a:r>
              <a:rPr lang="en-US" dirty="0"/>
              <a:t> </a:t>
            </a:r>
            <a:r>
              <a:rPr lang="en-US" dirty="0" err="1"/>
              <a:t>dans</a:t>
            </a:r>
            <a:r>
              <a:rPr lang="en-US" dirty="0"/>
              <a:t> les films de Rohmer  vs </a:t>
            </a:r>
            <a:r>
              <a:rPr lang="en-US" dirty="0" err="1" smtClean="0"/>
              <a:t>d’autres</a:t>
            </a:r>
            <a:r>
              <a:rPr lang="en-US" dirty="0" smtClean="0"/>
              <a:t> </a:t>
            </a:r>
            <a:r>
              <a:rPr lang="en-US" dirty="0" err="1"/>
              <a:t>réalisateurs</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0828" y="1853754"/>
            <a:ext cx="2558424" cy="3794410"/>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626" y="1853754"/>
            <a:ext cx="2568039" cy="379441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2026" y="1853754"/>
            <a:ext cx="2562828" cy="3794410"/>
          </a:xfrm>
          <a:prstGeom prst="rect">
            <a:avLst/>
          </a:prstGeom>
        </p:spPr>
      </p:pic>
      <p:sp>
        <p:nvSpPr>
          <p:cNvPr id="13" name="TextBox 12"/>
          <p:cNvSpPr txBox="1"/>
          <p:nvPr/>
        </p:nvSpPr>
        <p:spPr>
          <a:xfrm>
            <a:off x="1451579" y="5726911"/>
            <a:ext cx="2576922" cy="369332"/>
          </a:xfrm>
          <a:prstGeom prst="rect">
            <a:avLst/>
          </a:prstGeom>
          <a:noFill/>
        </p:spPr>
        <p:txBody>
          <a:bodyPr wrap="square" rtlCol="0">
            <a:spAutoFit/>
          </a:bodyPr>
          <a:lstStyle/>
          <a:p>
            <a:r>
              <a:rPr lang="en-US" b="1"/>
              <a:t>Before Sunrise (1995)</a:t>
            </a:r>
          </a:p>
        </p:txBody>
      </p:sp>
      <p:sp>
        <p:nvSpPr>
          <p:cNvPr id="14" name="TextBox 13"/>
          <p:cNvSpPr txBox="1"/>
          <p:nvPr/>
        </p:nvSpPr>
        <p:spPr>
          <a:xfrm>
            <a:off x="4907683" y="5726911"/>
            <a:ext cx="2691065" cy="369332"/>
          </a:xfrm>
          <a:prstGeom prst="rect">
            <a:avLst/>
          </a:prstGeom>
          <a:noFill/>
        </p:spPr>
        <p:txBody>
          <a:bodyPr wrap="square" rtlCol="0">
            <a:spAutoFit/>
          </a:bodyPr>
          <a:lstStyle/>
          <a:p>
            <a:r>
              <a:rPr lang="en-US" b="1"/>
              <a:t>Before Sunset (2004)</a:t>
            </a:r>
          </a:p>
        </p:txBody>
      </p:sp>
      <p:sp>
        <p:nvSpPr>
          <p:cNvPr id="15" name="TextBox 14"/>
          <p:cNvSpPr txBox="1"/>
          <p:nvPr/>
        </p:nvSpPr>
        <p:spPr>
          <a:xfrm>
            <a:off x="8381588" y="5726911"/>
            <a:ext cx="2783703" cy="369332"/>
          </a:xfrm>
          <a:prstGeom prst="rect">
            <a:avLst/>
          </a:prstGeom>
          <a:noFill/>
        </p:spPr>
        <p:txBody>
          <a:bodyPr wrap="square" rtlCol="0">
            <a:spAutoFit/>
          </a:bodyPr>
          <a:lstStyle/>
          <a:p>
            <a:r>
              <a:rPr lang="en-US" b="1"/>
              <a:t>Before Midnight (2013)</a:t>
            </a:r>
          </a:p>
        </p:txBody>
      </p:sp>
    </p:spTree>
    <p:extLst>
      <p:ext uri="{BB962C8B-B14F-4D97-AF65-F5344CB8AC3E}">
        <p14:creationId xmlns:p14="http://schemas.microsoft.com/office/powerpoint/2010/main" val="19210980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L’amour</a:t>
            </a:r>
            <a:r>
              <a:rPr lang="en-US" dirty="0"/>
              <a:t> </a:t>
            </a:r>
            <a:r>
              <a:rPr lang="en-US" dirty="0" err="1"/>
              <a:t>dans</a:t>
            </a:r>
            <a:r>
              <a:rPr lang="en-US" dirty="0"/>
              <a:t> les films de Rohmer  vs </a:t>
            </a:r>
            <a:r>
              <a:rPr lang="en-US" dirty="0" err="1" smtClean="0"/>
              <a:t>d’autres</a:t>
            </a:r>
            <a:r>
              <a:rPr lang="en-US" dirty="0" smtClean="0"/>
              <a:t> </a:t>
            </a:r>
            <a:r>
              <a:rPr lang="en-US" dirty="0" err="1"/>
              <a:t>réalisateurs</a:t>
            </a:r>
            <a:endParaRPr lang="en-US" dirty="0"/>
          </a:p>
        </p:txBody>
      </p:sp>
      <p:sp>
        <p:nvSpPr>
          <p:cNvPr id="3" name="Content Placeholder 2"/>
          <p:cNvSpPr>
            <a:spLocks noGrp="1"/>
          </p:cNvSpPr>
          <p:nvPr>
            <p:ph idx="1"/>
          </p:nvPr>
        </p:nvSpPr>
        <p:spPr>
          <a:xfrm>
            <a:off x="1451579" y="1853754"/>
            <a:ext cx="9603275" cy="3450613"/>
          </a:xfrm>
        </p:spPr>
        <p:txBody>
          <a:bodyPr/>
          <a:lstStyle/>
          <a:p>
            <a:pPr marL="0" indent="0">
              <a:buNone/>
            </a:pPr>
            <a:r>
              <a:rPr lang="en-US" sz="2200" b="1" dirty="0" err="1"/>
              <a:t>Séries</a:t>
            </a:r>
            <a:r>
              <a:rPr lang="en-US" sz="2200" b="1" dirty="0"/>
              <a:t> de PANG </a:t>
            </a:r>
            <a:r>
              <a:rPr lang="en-US" sz="2200" b="1" dirty="0" smtClean="0"/>
              <a:t>Ho-Cheung </a:t>
            </a:r>
            <a:r>
              <a:rPr lang="en-US" sz="1600" b="1" dirty="0" smtClean="0"/>
              <a:t>HK</a:t>
            </a:r>
            <a:endParaRPr lang="en-US" sz="1600" b="1" dirty="0"/>
          </a:p>
          <a:p>
            <a:pPr marL="0" indent="0">
              <a:buNone/>
            </a:pPr>
            <a:endParaRPr lang="en-US" altLang="zh-CN" sz="22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6205" y="2385024"/>
            <a:ext cx="2480445" cy="3531682"/>
          </a:xfrm>
          <a:prstGeom prst="rect">
            <a:avLst/>
          </a:prstGeom>
        </p:spPr>
      </p:pic>
      <p:sp>
        <p:nvSpPr>
          <p:cNvPr id="5" name="TextBox 4"/>
          <p:cNvSpPr txBox="1"/>
          <p:nvPr/>
        </p:nvSpPr>
        <p:spPr>
          <a:xfrm>
            <a:off x="4518212" y="2385024"/>
            <a:ext cx="6536642" cy="1754326"/>
          </a:xfrm>
          <a:prstGeom prst="rect">
            <a:avLst/>
          </a:prstGeom>
          <a:noFill/>
        </p:spPr>
        <p:txBody>
          <a:bodyPr wrap="square" rtlCol="0">
            <a:spAutoFit/>
          </a:bodyPr>
          <a:lstStyle/>
          <a:p>
            <a:r>
              <a:rPr lang="en-US" dirty="0">
                <a:hlinkClick r:id="rId3"/>
              </a:rPr>
              <a:t>http://</a:t>
            </a:r>
            <a:r>
              <a:rPr lang="en-US" dirty="0" smtClean="0">
                <a:hlinkClick r:id="rId3"/>
              </a:rPr>
              <a:t>www.mediaasia.com/loveinapuff/en_main.html</a:t>
            </a:r>
            <a:endParaRPr lang="en-US" dirty="0" smtClean="0"/>
          </a:p>
          <a:p>
            <a:endParaRPr lang="en-US" dirty="0" smtClean="0"/>
          </a:p>
          <a:p>
            <a:pPr marL="285750" indent="-285750">
              <a:buFont typeface="Arial" charset="0"/>
              <a:buChar char="•"/>
            </a:pPr>
            <a:r>
              <a:rPr lang="en-US" dirty="0" smtClean="0"/>
              <a:t>Tout </a:t>
            </a:r>
            <a:r>
              <a:rPr lang="en-US" dirty="0"/>
              <a:t>le monde </a:t>
            </a:r>
            <a:r>
              <a:rPr lang="en-US" dirty="0" err="1"/>
              <a:t>est</a:t>
            </a:r>
            <a:r>
              <a:rPr lang="en-US" dirty="0"/>
              <a:t> </a:t>
            </a:r>
            <a:r>
              <a:rPr lang="en-US" dirty="0" err="1"/>
              <a:t>occupé</a:t>
            </a:r>
            <a:r>
              <a:rPr lang="en-US" dirty="0"/>
              <a:t> par le travail </a:t>
            </a:r>
            <a:r>
              <a:rPr lang="en-US" dirty="0" err="1"/>
              <a:t>dans</a:t>
            </a:r>
            <a:r>
              <a:rPr lang="en-US" dirty="0"/>
              <a:t> les </a:t>
            </a:r>
            <a:r>
              <a:rPr lang="en-US" dirty="0" err="1"/>
              <a:t>grandes</a:t>
            </a:r>
            <a:r>
              <a:rPr lang="en-US" dirty="0"/>
              <a:t> </a:t>
            </a:r>
            <a:r>
              <a:rPr lang="en-US" dirty="0" err="1"/>
              <a:t>villes</a:t>
            </a:r>
            <a:r>
              <a:rPr lang="en-US" dirty="0"/>
              <a:t> </a:t>
            </a:r>
            <a:r>
              <a:rPr lang="en-US" dirty="0" err="1"/>
              <a:t>comme</a:t>
            </a:r>
            <a:r>
              <a:rPr lang="en-US" dirty="0"/>
              <a:t> Hong </a:t>
            </a:r>
            <a:r>
              <a:rPr lang="en-US" dirty="0" smtClean="0"/>
              <a:t>Kong</a:t>
            </a:r>
            <a:r>
              <a:rPr lang="en-US" dirty="0"/>
              <a:t>. </a:t>
            </a:r>
            <a:r>
              <a:rPr lang="en-US" dirty="0" err="1"/>
              <a:t>Donc</a:t>
            </a:r>
            <a:r>
              <a:rPr lang="en-US" dirty="0"/>
              <a:t>, </a:t>
            </a:r>
            <a:r>
              <a:rPr lang="en-US" dirty="0" err="1"/>
              <a:t>tomber</a:t>
            </a:r>
            <a:r>
              <a:rPr lang="en-US" dirty="0"/>
              <a:t> </a:t>
            </a:r>
            <a:r>
              <a:rPr lang="en-US" dirty="0" err="1" smtClean="0"/>
              <a:t>amoureux</a:t>
            </a:r>
            <a:r>
              <a:rPr lang="en-US" dirty="0" smtClean="0"/>
              <a:t> </a:t>
            </a:r>
            <a:r>
              <a:rPr lang="en-US" dirty="0" err="1" smtClean="0"/>
              <a:t>d’une</a:t>
            </a:r>
            <a:r>
              <a:rPr lang="en-US" dirty="0" smtClean="0"/>
              <a:t> </a:t>
            </a:r>
            <a:r>
              <a:rPr lang="en-US" dirty="0" err="1"/>
              <a:t>personne</a:t>
            </a:r>
            <a:r>
              <a:rPr lang="en-US" dirty="0"/>
              <a:t> </a:t>
            </a:r>
            <a:r>
              <a:rPr lang="en-US" dirty="0" err="1"/>
              <a:t>aléatoire</a:t>
            </a:r>
            <a:r>
              <a:rPr lang="en-US" dirty="0"/>
              <a:t> </a:t>
            </a:r>
            <a:r>
              <a:rPr lang="en-US" dirty="0" err="1"/>
              <a:t>est</a:t>
            </a:r>
            <a:r>
              <a:rPr lang="en-US" dirty="0"/>
              <a:t> </a:t>
            </a:r>
            <a:r>
              <a:rPr lang="en-US" dirty="0" err="1" smtClean="0"/>
              <a:t>commun</a:t>
            </a:r>
            <a:r>
              <a:rPr lang="en-US" dirty="0" smtClean="0"/>
              <a:t>.</a:t>
            </a:r>
          </a:p>
          <a:p>
            <a:pPr marL="285750" indent="-285750">
              <a:buFont typeface="Arial" charset="0"/>
              <a:buChar char="•"/>
            </a:pPr>
            <a:endParaRPr lang="en-US" dirty="0" smtClean="0"/>
          </a:p>
        </p:txBody>
      </p:sp>
    </p:spTree>
    <p:extLst>
      <p:ext uri="{BB962C8B-B14F-4D97-AF65-F5344CB8AC3E}">
        <p14:creationId xmlns:p14="http://schemas.microsoft.com/office/powerpoint/2010/main" val="675220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L’amour</a:t>
            </a:r>
            <a:r>
              <a:rPr lang="en-US" dirty="0"/>
              <a:t> </a:t>
            </a:r>
            <a:r>
              <a:rPr lang="en-US" dirty="0" err="1"/>
              <a:t>dans</a:t>
            </a:r>
            <a:r>
              <a:rPr lang="en-US" dirty="0"/>
              <a:t> les films de Rohmer  vs </a:t>
            </a:r>
            <a:r>
              <a:rPr lang="en-US" dirty="0" err="1" smtClean="0"/>
              <a:t>d’autres</a:t>
            </a:r>
            <a:r>
              <a:rPr lang="en-US" dirty="0" smtClean="0"/>
              <a:t> </a:t>
            </a:r>
            <a:r>
              <a:rPr lang="en-US" dirty="0" err="1"/>
              <a:t>réalisateurs</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1579" y="1853754"/>
            <a:ext cx="2666068" cy="3749774"/>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054" y="1853754"/>
            <a:ext cx="2529606" cy="379441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6371" y="1853754"/>
            <a:ext cx="2673265" cy="3760695"/>
          </a:xfrm>
          <a:prstGeom prst="rect">
            <a:avLst/>
          </a:prstGeom>
        </p:spPr>
      </p:pic>
      <p:sp>
        <p:nvSpPr>
          <p:cNvPr id="13" name="TextBox 12"/>
          <p:cNvSpPr txBox="1"/>
          <p:nvPr/>
        </p:nvSpPr>
        <p:spPr>
          <a:xfrm>
            <a:off x="1451579" y="5726911"/>
            <a:ext cx="2576922" cy="369332"/>
          </a:xfrm>
          <a:prstGeom prst="rect">
            <a:avLst/>
          </a:prstGeom>
          <a:noFill/>
        </p:spPr>
        <p:txBody>
          <a:bodyPr wrap="square" rtlCol="0">
            <a:spAutoFit/>
          </a:bodyPr>
          <a:lstStyle/>
          <a:p>
            <a:r>
              <a:rPr lang="en-US" b="1" dirty="0" smtClean="0"/>
              <a:t>Love in a Puff (2010)</a:t>
            </a:r>
            <a:endParaRPr lang="en-US" b="1" dirty="0"/>
          </a:p>
        </p:txBody>
      </p:sp>
      <p:sp>
        <p:nvSpPr>
          <p:cNvPr id="14" name="TextBox 13"/>
          <p:cNvSpPr txBox="1"/>
          <p:nvPr/>
        </p:nvSpPr>
        <p:spPr>
          <a:xfrm>
            <a:off x="4808324" y="5726911"/>
            <a:ext cx="2691065" cy="369332"/>
          </a:xfrm>
          <a:prstGeom prst="rect">
            <a:avLst/>
          </a:prstGeom>
          <a:noFill/>
        </p:spPr>
        <p:txBody>
          <a:bodyPr wrap="square" rtlCol="0">
            <a:spAutoFit/>
          </a:bodyPr>
          <a:lstStyle/>
          <a:p>
            <a:r>
              <a:rPr lang="en-US" b="1" dirty="0" smtClean="0"/>
              <a:t>Love in the Buff (2012)</a:t>
            </a:r>
            <a:endParaRPr lang="en-US" b="1" dirty="0"/>
          </a:p>
        </p:txBody>
      </p:sp>
      <p:sp>
        <p:nvSpPr>
          <p:cNvPr id="15" name="TextBox 14"/>
          <p:cNvSpPr txBox="1"/>
          <p:nvPr/>
        </p:nvSpPr>
        <p:spPr>
          <a:xfrm>
            <a:off x="8271151" y="5737832"/>
            <a:ext cx="2783703" cy="369332"/>
          </a:xfrm>
          <a:prstGeom prst="rect">
            <a:avLst/>
          </a:prstGeom>
          <a:noFill/>
        </p:spPr>
        <p:txBody>
          <a:bodyPr wrap="square" rtlCol="0">
            <a:spAutoFit/>
          </a:bodyPr>
          <a:lstStyle/>
          <a:p>
            <a:r>
              <a:rPr lang="en-US" b="1" dirty="0" smtClean="0"/>
              <a:t>Love off </a:t>
            </a:r>
            <a:r>
              <a:rPr lang="en-US" b="1" smtClean="0"/>
              <a:t>the Cuff (2017)</a:t>
            </a:r>
            <a:endParaRPr lang="en-US" b="1" dirty="0"/>
          </a:p>
        </p:txBody>
      </p:sp>
    </p:spTree>
    <p:extLst>
      <p:ext uri="{BB962C8B-B14F-4D97-AF65-F5344CB8AC3E}">
        <p14:creationId xmlns:p14="http://schemas.microsoft.com/office/powerpoint/2010/main" val="1610753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Merci!</a:t>
            </a:r>
            <a:endParaRPr lang="en-US" sz="4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1579" y="1853754"/>
            <a:ext cx="4458154" cy="4291697"/>
          </a:xfrm>
        </p:spPr>
      </p:pic>
    </p:spTree>
    <p:extLst>
      <p:ext uri="{BB962C8B-B14F-4D97-AF65-F5344CB8AC3E}">
        <p14:creationId xmlns:p14="http://schemas.microsoft.com/office/powerpoint/2010/main" val="1124125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Introduction  d’Éric Rohmer</a:t>
            </a:r>
            <a:br>
              <a:rPr lang="fr-FR"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1579" y="2056698"/>
            <a:ext cx="3718469" cy="3886901"/>
          </a:xfrm>
        </p:spPr>
      </p:pic>
      <p:sp>
        <p:nvSpPr>
          <p:cNvPr id="5" name="TextBox 4"/>
          <p:cNvSpPr txBox="1"/>
          <p:nvPr/>
        </p:nvSpPr>
        <p:spPr>
          <a:xfrm>
            <a:off x="5365377" y="2056698"/>
            <a:ext cx="5689478" cy="4247317"/>
          </a:xfrm>
          <a:prstGeom prst="rect">
            <a:avLst/>
          </a:prstGeom>
          <a:noFill/>
        </p:spPr>
        <p:txBody>
          <a:bodyPr wrap="square" rtlCol="0">
            <a:spAutoFit/>
          </a:bodyPr>
          <a:lstStyle/>
          <a:p>
            <a:pPr algn="just"/>
            <a:r>
              <a:rPr lang="fr-FR" b="1" dirty="0" smtClean="0"/>
              <a:t>Éric Rohmer (1920-2010) </a:t>
            </a:r>
            <a:r>
              <a:rPr lang="fr-FR" dirty="0" smtClean="0"/>
              <a:t>est un réalisateur français. </a:t>
            </a:r>
            <a:r>
              <a:rPr lang="fr-FR" dirty="0" err="1"/>
              <a:t>ll</a:t>
            </a:r>
            <a:r>
              <a:rPr lang="fr-FR" dirty="0"/>
              <a:t> est rédacteur en chef de la revue, </a:t>
            </a:r>
            <a:r>
              <a:rPr lang="fr-FR" b="1" i="1" dirty="0"/>
              <a:t>Cahiers du Cinéma</a:t>
            </a:r>
            <a:r>
              <a:rPr lang="fr-FR" dirty="0"/>
              <a:t>, de 1957 à 1963.</a:t>
            </a:r>
            <a:r>
              <a:rPr lang="en-US" dirty="0"/>
              <a:t> </a:t>
            </a:r>
            <a:r>
              <a:rPr lang="fr-FR" dirty="0" smtClean="0"/>
              <a:t>Considéré </a:t>
            </a:r>
            <a:r>
              <a:rPr lang="fr-FR" dirty="0"/>
              <a:t>avec Jean-Luc Godard, François Truffaut, Claude Chabrol et Jacques Rivette comme l'une des figures majeures de </a:t>
            </a:r>
            <a:r>
              <a:rPr lang="fr-FR" b="1" i="1" dirty="0"/>
              <a:t>La Nouvelle Vague</a:t>
            </a:r>
            <a:r>
              <a:rPr lang="fr-FR" dirty="0"/>
              <a:t>, il a obtenu en 2001 </a:t>
            </a:r>
            <a:r>
              <a:rPr lang="fr-FR" dirty="0" smtClean="0"/>
              <a:t>au</a:t>
            </a:r>
            <a:r>
              <a:rPr lang="fr-FR" b="1" dirty="0" smtClean="0"/>
              <a:t> festival </a:t>
            </a:r>
            <a:r>
              <a:rPr lang="fr-FR" b="1" dirty="0"/>
              <a:t>international du film de </a:t>
            </a:r>
            <a:r>
              <a:rPr lang="fr-FR" b="1" dirty="0" smtClean="0"/>
              <a:t>Venise </a:t>
            </a:r>
            <a:r>
              <a:rPr lang="fr-FR" dirty="0" smtClean="0"/>
              <a:t>un </a:t>
            </a:r>
            <a:r>
              <a:rPr lang="fr-FR" dirty="0"/>
              <a:t>Lion d'or pour l'ensemble de sa carrière.</a:t>
            </a:r>
          </a:p>
          <a:p>
            <a:pPr algn="just"/>
            <a:endParaRPr lang="fr-FR" dirty="0" smtClean="0"/>
          </a:p>
          <a:p>
            <a:pPr algn="just"/>
            <a:endParaRPr lang="fr-FR" dirty="0"/>
          </a:p>
          <a:p>
            <a:pPr algn="just"/>
            <a:r>
              <a:rPr lang="fr-FR" dirty="0"/>
              <a:t>Il a réalisé au total</a:t>
            </a:r>
            <a:r>
              <a:rPr lang="fr-FR" dirty="0" smtClean="0"/>
              <a:t> vingt-trois longs métrages qui constituent une œuvre atypique et personnelle, en grande partie </a:t>
            </a:r>
            <a:r>
              <a:rPr lang="fr-FR" dirty="0" smtClean="0"/>
              <a:t>(pour les </a:t>
            </a:r>
            <a:r>
              <a:rPr lang="fr-FR" dirty="0" smtClean="0"/>
              <a:t>deux tiers de ses longs métrages), organisé en trois cycles: </a:t>
            </a:r>
            <a:r>
              <a:rPr lang="fr-FR" i="1" dirty="0">
                <a:solidFill>
                  <a:srgbClr val="FF0000"/>
                </a:solidFill>
              </a:rPr>
              <a:t>les Contes moraux</a:t>
            </a:r>
            <a:r>
              <a:rPr lang="fr-FR" dirty="0"/>
              <a:t>, </a:t>
            </a:r>
            <a:r>
              <a:rPr lang="fr-FR" i="1" dirty="0"/>
              <a:t>les Comédies et proverbes et </a:t>
            </a:r>
            <a:r>
              <a:rPr lang="fr-FR" i="1" dirty="0">
                <a:solidFill>
                  <a:srgbClr val="FF0000"/>
                </a:solidFill>
              </a:rPr>
              <a:t>les Contes des quatre </a:t>
            </a:r>
            <a:r>
              <a:rPr lang="fr-FR" i="1" dirty="0" smtClean="0">
                <a:solidFill>
                  <a:srgbClr val="FF0000"/>
                </a:solidFill>
              </a:rPr>
              <a:t>saisons.</a:t>
            </a:r>
          </a:p>
          <a:p>
            <a:pPr algn="just"/>
            <a:endParaRPr lang="fr-FR" dirty="0"/>
          </a:p>
        </p:txBody>
      </p:sp>
    </p:spTree>
    <p:extLst>
      <p:ext uri="{BB962C8B-B14F-4D97-AF65-F5344CB8AC3E}">
        <p14:creationId xmlns:p14="http://schemas.microsoft.com/office/powerpoint/2010/main" val="802501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Introduction  d’Éric Rohmer</a:t>
            </a:r>
            <a:endParaRPr lang="en-US" dirty="0"/>
          </a:p>
        </p:txBody>
      </p:sp>
      <p:sp>
        <p:nvSpPr>
          <p:cNvPr id="3" name="Content Placeholder 2"/>
          <p:cNvSpPr>
            <a:spLocks noGrp="1"/>
          </p:cNvSpPr>
          <p:nvPr>
            <p:ph idx="1"/>
          </p:nvPr>
        </p:nvSpPr>
        <p:spPr>
          <a:xfrm>
            <a:off x="1451579" y="2015732"/>
            <a:ext cx="2717009" cy="3450613"/>
          </a:xfrm>
        </p:spPr>
        <p:txBody>
          <a:bodyPr>
            <a:normAutofit/>
          </a:bodyPr>
          <a:lstStyle/>
          <a:p>
            <a:pPr algn="just"/>
            <a:endParaRPr lang="fr-FR" i="1" dirty="0">
              <a:solidFill>
                <a:srgbClr val="FF0000"/>
              </a:solidFill>
            </a:endParaRPr>
          </a:p>
          <a:p>
            <a:pPr algn="just"/>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0624" y="1853754"/>
            <a:ext cx="2704230" cy="160450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5447" y="1853754"/>
            <a:ext cx="3103612" cy="20418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8894" y="2001671"/>
            <a:ext cx="3038124" cy="1604509"/>
          </a:xfrm>
          <a:prstGeom prst="rect">
            <a:avLst/>
          </a:prstGeom>
        </p:spPr>
      </p:pic>
      <p:sp>
        <p:nvSpPr>
          <p:cNvPr id="12" name="TextBox 11"/>
          <p:cNvSpPr txBox="1"/>
          <p:nvPr/>
        </p:nvSpPr>
        <p:spPr>
          <a:xfrm>
            <a:off x="8350624" y="3741038"/>
            <a:ext cx="2925439" cy="830997"/>
          </a:xfrm>
          <a:prstGeom prst="rect">
            <a:avLst/>
          </a:prstGeom>
          <a:noFill/>
        </p:spPr>
        <p:txBody>
          <a:bodyPr wrap="square" rtlCol="0">
            <a:spAutoFit/>
          </a:bodyPr>
          <a:lstStyle/>
          <a:p>
            <a:r>
              <a:rPr lang="en-US" sz="2400" dirty="0" smtClean="0"/>
              <a:t>4 </a:t>
            </a:r>
            <a:r>
              <a:rPr lang="en-US" altLang="zh-CN" sz="2400" dirty="0" smtClean="0"/>
              <a:t>prix</a:t>
            </a:r>
            <a:endParaRPr lang="en-US" sz="2400" dirty="0" smtClean="0"/>
          </a:p>
          <a:p>
            <a:r>
              <a:rPr lang="en-US" altLang="zh-CN" sz="2400" dirty="0" smtClean="0"/>
              <a:t>4</a:t>
            </a:r>
            <a:r>
              <a:rPr lang="zh-CN" altLang="en-US" sz="2400" dirty="0" smtClean="0"/>
              <a:t> </a:t>
            </a:r>
            <a:r>
              <a:rPr lang="en-US" sz="2400" dirty="0"/>
              <a:t>nomination</a:t>
            </a:r>
            <a:endParaRPr lang="en-US" sz="2400" dirty="0" smtClean="0"/>
          </a:p>
        </p:txBody>
      </p:sp>
      <p:sp>
        <p:nvSpPr>
          <p:cNvPr id="13" name="TextBox 12"/>
          <p:cNvSpPr txBox="1"/>
          <p:nvPr/>
        </p:nvSpPr>
        <p:spPr>
          <a:xfrm>
            <a:off x="5094402" y="3741038"/>
            <a:ext cx="2925439" cy="830997"/>
          </a:xfrm>
          <a:prstGeom prst="rect">
            <a:avLst/>
          </a:prstGeom>
          <a:noFill/>
        </p:spPr>
        <p:txBody>
          <a:bodyPr wrap="square" rtlCol="0">
            <a:spAutoFit/>
          </a:bodyPr>
          <a:lstStyle/>
          <a:p>
            <a:r>
              <a:rPr lang="en-US" sz="2400" dirty="0" smtClean="0"/>
              <a:t>4 </a:t>
            </a:r>
            <a:r>
              <a:rPr lang="en-US" altLang="zh-CN" sz="2400" dirty="0" smtClean="0"/>
              <a:t>prix</a:t>
            </a:r>
            <a:endParaRPr lang="en-US" sz="2400" dirty="0" smtClean="0"/>
          </a:p>
          <a:p>
            <a:r>
              <a:rPr lang="en-US" altLang="zh-CN" sz="2400" dirty="0" smtClean="0"/>
              <a:t>4</a:t>
            </a:r>
            <a:r>
              <a:rPr lang="zh-CN" altLang="en-US" sz="2400" dirty="0" smtClean="0"/>
              <a:t> </a:t>
            </a:r>
            <a:r>
              <a:rPr lang="en-US" sz="2400" dirty="0"/>
              <a:t>nomination</a:t>
            </a:r>
            <a:endParaRPr lang="en-US" sz="2400" dirty="0" smtClean="0"/>
          </a:p>
        </p:txBody>
      </p:sp>
      <p:sp>
        <p:nvSpPr>
          <p:cNvPr id="14" name="TextBox 13"/>
          <p:cNvSpPr txBox="1"/>
          <p:nvPr/>
        </p:nvSpPr>
        <p:spPr>
          <a:xfrm>
            <a:off x="1660008" y="3741038"/>
            <a:ext cx="2925439" cy="830997"/>
          </a:xfrm>
          <a:prstGeom prst="rect">
            <a:avLst/>
          </a:prstGeom>
          <a:noFill/>
        </p:spPr>
        <p:txBody>
          <a:bodyPr wrap="square" rtlCol="0">
            <a:spAutoFit/>
          </a:bodyPr>
          <a:lstStyle/>
          <a:p>
            <a:r>
              <a:rPr lang="en-US" altLang="zh-CN" sz="2400" dirty="0"/>
              <a:t>1</a:t>
            </a:r>
            <a:r>
              <a:rPr lang="en-US" sz="2400" dirty="0" smtClean="0"/>
              <a:t> </a:t>
            </a:r>
            <a:r>
              <a:rPr lang="en-US" altLang="zh-CN" sz="2400" dirty="0" smtClean="0"/>
              <a:t>prix</a:t>
            </a:r>
            <a:endParaRPr lang="en-US" sz="2400" dirty="0" smtClean="0"/>
          </a:p>
          <a:p>
            <a:r>
              <a:rPr lang="en-US" altLang="zh-CN" sz="2400" dirty="0"/>
              <a:t>2</a:t>
            </a:r>
            <a:r>
              <a:rPr lang="zh-CN" altLang="en-US" sz="2400" dirty="0" smtClean="0"/>
              <a:t> </a:t>
            </a:r>
            <a:r>
              <a:rPr lang="en-US" sz="2400" dirty="0"/>
              <a:t>nomination</a:t>
            </a:r>
            <a:endParaRPr lang="en-US" sz="2400" dirty="0" smtClean="0"/>
          </a:p>
        </p:txBody>
      </p:sp>
    </p:spTree>
    <p:extLst>
      <p:ext uri="{BB962C8B-B14F-4D97-AF65-F5344CB8AC3E}">
        <p14:creationId xmlns:p14="http://schemas.microsoft.com/office/powerpoint/2010/main" val="1643846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Introduction  d’Éric Rohmer</a:t>
            </a:r>
            <a:endParaRPr lang="en-US" dirty="0"/>
          </a:p>
        </p:txBody>
      </p:sp>
      <p:sp>
        <p:nvSpPr>
          <p:cNvPr id="3" name="Content Placeholder 2"/>
          <p:cNvSpPr>
            <a:spLocks noGrp="1"/>
          </p:cNvSpPr>
          <p:nvPr>
            <p:ph idx="1"/>
          </p:nvPr>
        </p:nvSpPr>
        <p:spPr/>
        <p:txBody>
          <a:bodyPr>
            <a:noAutofit/>
          </a:bodyPr>
          <a:lstStyle/>
          <a:p>
            <a:pPr algn="just"/>
            <a:r>
              <a:rPr lang="fr-FR" sz="2400" b="1" i="1" dirty="0"/>
              <a:t>La Nouvelle </a:t>
            </a:r>
            <a:r>
              <a:rPr lang="fr-FR" sz="2400" b="1" i="1" dirty="0" smtClean="0"/>
              <a:t>Vague</a:t>
            </a:r>
          </a:p>
          <a:p>
            <a:pPr marL="457200" lvl="1" indent="0" algn="just">
              <a:buNone/>
            </a:pPr>
            <a:r>
              <a:rPr lang="fr-FR" sz="2000" dirty="0"/>
              <a:t>La Nouvelle Vague est un mouvement du cinéma français né à la fin des années </a:t>
            </a:r>
            <a:r>
              <a:rPr lang="fr-FR" sz="2000" b="1" dirty="0"/>
              <a:t>1950</a:t>
            </a:r>
            <a:r>
              <a:rPr lang="fr-FR" sz="2000" dirty="0"/>
              <a:t>. </a:t>
            </a:r>
            <a:r>
              <a:rPr lang="fr-FR" sz="2000" dirty="0" smtClean="0"/>
              <a:t>Les </a:t>
            </a:r>
            <a:r>
              <a:rPr lang="fr-FR" sz="2000" dirty="0"/>
              <a:t>figures emblématiques en sont notamment Jean-Luc Godard, François Truffaut, Jacques Rivette, Claude Chabrol, </a:t>
            </a:r>
            <a:r>
              <a:rPr lang="fr-FR" sz="2000" dirty="0" smtClean="0"/>
              <a:t>Éric Rohmer et </a:t>
            </a:r>
            <a:r>
              <a:rPr lang="fr-FR" sz="2000" u="sng" dirty="0" smtClean="0"/>
              <a:t>Agnès </a:t>
            </a:r>
            <a:r>
              <a:rPr lang="fr-FR" sz="2000" u="sng" dirty="0"/>
              <a:t>Varda</a:t>
            </a:r>
            <a:r>
              <a:rPr lang="fr-FR" sz="2000" dirty="0"/>
              <a:t>. </a:t>
            </a:r>
            <a:r>
              <a:rPr lang="fr-FR" sz="2000" dirty="0" smtClean="0"/>
              <a:t>Il </a:t>
            </a:r>
            <a:r>
              <a:rPr lang="fr-FR" sz="2000" dirty="0"/>
              <a:t>a été influencé par </a:t>
            </a:r>
            <a:r>
              <a:rPr lang="fr-FR" sz="2000" dirty="0" smtClean="0"/>
              <a:t>l'existentialisme et </a:t>
            </a:r>
            <a:r>
              <a:rPr lang="fr-FR" sz="2000" dirty="0" smtClean="0"/>
              <a:t>le </a:t>
            </a:r>
            <a:r>
              <a:rPr lang="fr-FR" sz="2000" dirty="0"/>
              <a:t>n</a:t>
            </a:r>
            <a:r>
              <a:rPr lang="fr-FR" sz="2000" dirty="0" smtClean="0"/>
              <a:t>éoréalisme</a:t>
            </a:r>
            <a:r>
              <a:rPr lang="fr-FR" sz="2000" dirty="0" smtClean="0"/>
              <a:t>.</a:t>
            </a:r>
          </a:p>
          <a:p>
            <a:pPr marL="457200" lvl="1" indent="0" algn="just">
              <a:buNone/>
            </a:pPr>
            <a:endParaRPr lang="fr-FR" sz="2000" dirty="0"/>
          </a:p>
          <a:p>
            <a:pPr marL="457200" lvl="1" indent="0" algn="just">
              <a:buNone/>
            </a:pPr>
            <a:r>
              <a:rPr lang="fr-FR" sz="2000" dirty="0"/>
              <a:t>L'histoire de la Nouvelle Vague est aussi l'histoire d'un groupe de </a:t>
            </a:r>
            <a:r>
              <a:rPr lang="fr-FR" sz="2000" dirty="0" smtClean="0"/>
              <a:t>critiques. En </a:t>
            </a:r>
            <a:r>
              <a:rPr lang="fr-FR" sz="2000" dirty="0"/>
              <a:t>effet, </a:t>
            </a:r>
            <a:r>
              <a:rPr lang="fr-FR" sz="2000" dirty="0" smtClean="0"/>
              <a:t>François </a:t>
            </a:r>
            <a:r>
              <a:rPr lang="fr-FR" sz="2000" dirty="0"/>
              <a:t>Truffaut, Jean-Luc Godard et Éric </a:t>
            </a:r>
            <a:r>
              <a:rPr lang="fr-FR" sz="2000" dirty="0" smtClean="0"/>
              <a:t>Rohmer </a:t>
            </a:r>
            <a:r>
              <a:rPr lang="fr-FR" sz="2000" dirty="0"/>
              <a:t>sont issus </a:t>
            </a:r>
            <a:r>
              <a:rPr lang="fr-FR" sz="2000" dirty="0" smtClean="0"/>
              <a:t>des </a:t>
            </a:r>
            <a:r>
              <a:rPr lang="fr-FR" sz="2000" b="1" i="1" dirty="0"/>
              <a:t>Cahiers du </a:t>
            </a:r>
            <a:r>
              <a:rPr lang="fr-FR" sz="2000" b="1" i="1" dirty="0" smtClean="0"/>
              <a:t>Cinéma</a:t>
            </a:r>
            <a:r>
              <a:rPr lang="fr-FR" sz="2000" dirty="0"/>
              <a:t>.</a:t>
            </a:r>
          </a:p>
          <a:p>
            <a:pPr algn="just"/>
            <a:endParaRPr lang="fr-FR" sz="2400" i="1" dirty="0">
              <a:solidFill>
                <a:srgbClr val="FF0000"/>
              </a:solidFill>
            </a:endParaRPr>
          </a:p>
          <a:p>
            <a:pPr algn="just"/>
            <a:endParaRPr lang="en-US" sz="2400" dirty="0"/>
          </a:p>
        </p:txBody>
      </p:sp>
    </p:spTree>
    <p:extLst>
      <p:ext uri="{BB962C8B-B14F-4D97-AF65-F5344CB8AC3E}">
        <p14:creationId xmlns:p14="http://schemas.microsoft.com/office/powerpoint/2010/main" val="333376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a:t>Contes moraux (1963-1972</a:t>
            </a:r>
            <a:r>
              <a:rPr lang="fr-FR" smtClean="0"/>
              <a:t>)</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5404" y="1853754"/>
            <a:ext cx="2772046" cy="3794410"/>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4742" y="1853754"/>
            <a:ext cx="2845808" cy="379441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2717" y="1853754"/>
            <a:ext cx="2807209" cy="3794410"/>
          </a:xfrm>
          <a:prstGeom prst="rect">
            <a:avLst/>
          </a:prstGeom>
        </p:spPr>
      </p:pic>
      <p:sp>
        <p:nvSpPr>
          <p:cNvPr id="13" name="TextBox 12"/>
          <p:cNvSpPr txBox="1"/>
          <p:nvPr/>
        </p:nvSpPr>
        <p:spPr>
          <a:xfrm>
            <a:off x="484094" y="5720250"/>
            <a:ext cx="3859306" cy="369332"/>
          </a:xfrm>
          <a:prstGeom prst="rect">
            <a:avLst/>
          </a:prstGeom>
          <a:noFill/>
        </p:spPr>
        <p:txBody>
          <a:bodyPr wrap="square" rtlCol="0">
            <a:spAutoFit/>
          </a:bodyPr>
          <a:lstStyle/>
          <a:p>
            <a:r>
              <a:rPr lang="en-US" b="1" dirty="0"/>
              <a:t>La </a:t>
            </a:r>
            <a:r>
              <a:rPr lang="en-US" b="1" dirty="0" err="1"/>
              <a:t>boulangère</a:t>
            </a:r>
            <a:r>
              <a:rPr lang="en-US" b="1" dirty="0"/>
              <a:t> de </a:t>
            </a:r>
            <a:r>
              <a:rPr lang="en-US" b="1" dirty="0" err="1"/>
              <a:t>Monceau</a:t>
            </a:r>
            <a:r>
              <a:rPr lang="en-US" b="1" dirty="0"/>
              <a:t>  </a:t>
            </a:r>
            <a:r>
              <a:rPr lang="en-US" b="1" dirty="0" smtClean="0"/>
              <a:t>(</a:t>
            </a:r>
            <a:r>
              <a:rPr lang="en-US" b="1" dirty="0"/>
              <a:t>1963</a:t>
            </a:r>
            <a:r>
              <a:rPr lang="en-US" b="1" dirty="0" smtClean="0"/>
              <a:t>)</a:t>
            </a:r>
            <a:endParaRPr lang="en-US" b="1" dirty="0"/>
          </a:p>
        </p:txBody>
      </p:sp>
      <p:sp>
        <p:nvSpPr>
          <p:cNvPr id="14" name="TextBox 13"/>
          <p:cNvSpPr txBox="1"/>
          <p:nvPr/>
        </p:nvSpPr>
        <p:spPr>
          <a:xfrm>
            <a:off x="4683438" y="5720250"/>
            <a:ext cx="3516072" cy="369332"/>
          </a:xfrm>
          <a:prstGeom prst="rect">
            <a:avLst/>
          </a:prstGeom>
          <a:noFill/>
        </p:spPr>
        <p:txBody>
          <a:bodyPr wrap="square" rtlCol="0">
            <a:spAutoFit/>
          </a:bodyPr>
          <a:lstStyle/>
          <a:p>
            <a:r>
              <a:rPr lang="en-US" b="1" dirty="0"/>
              <a:t>La </a:t>
            </a:r>
            <a:r>
              <a:rPr lang="en-US" b="1" dirty="0" err="1"/>
              <a:t>carrière</a:t>
            </a:r>
            <a:r>
              <a:rPr lang="en-US" b="1" dirty="0"/>
              <a:t> de </a:t>
            </a:r>
            <a:r>
              <a:rPr lang="en-US" b="1" dirty="0" smtClean="0"/>
              <a:t>Suzanne (1963)</a:t>
            </a:r>
            <a:endParaRPr lang="en-US" b="1" dirty="0"/>
          </a:p>
        </p:txBody>
      </p:sp>
      <p:sp>
        <p:nvSpPr>
          <p:cNvPr id="15" name="TextBox 14"/>
          <p:cNvSpPr txBox="1"/>
          <p:nvPr/>
        </p:nvSpPr>
        <p:spPr>
          <a:xfrm>
            <a:off x="8454582" y="5720250"/>
            <a:ext cx="3024921" cy="369332"/>
          </a:xfrm>
          <a:prstGeom prst="rect">
            <a:avLst/>
          </a:prstGeom>
          <a:noFill/>
        </p:spPr>
        <p:txBody>
          <a:bodyPr wrap="square" rtlCol="0">
            <a:spAutoFit/>
          </a:bodyPr>
          <a:lstStyle/>
          <a:p>
            <a:r>
              <a:rPr lang="en-US" b="1" dirty="0"/>
              <a:t>Ma </a:t>
            </a:r>
            <a:r>
              <a:rPr lang="en-US" b="1" dirty="0" err="1"/>
              <a:t>nuit</a:t>
            </a:r>
            <a:r>
              <a:rPr lang="en-US" b="1" dirty="0"/>
              <a:t> chez Maud (1969</a:t>
            </a:r>
            <a:r>
              <a:rPr lang="en-US" b="1" dirty="0" smtClean="0"/>
              <a:t>)</a:t>
            </a:r>
            <a:endParaRPr lang="en-US" b="1" dirty="0"/>
          </a:p>
        </p:txBody>
      </p:sp>
    </p:spTree>
    <p:extLst>
      <p:ext uri="{BB962C8B-B14F-4D97-AF65-F5344CB8AC3E}">
        <p14:creationId xmlns:p14="http://schemas.microsoft.com/office/powerpoint/2010/main" val="716278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27848" y="5747144"/>
            <a:ext cx="3859306" cy="369332"/>
          </a:xfrm>
          <a:prstGeom prst="rect">
            <a:avLst/>
          </a:prstGeom>
          <a:noFill/>
        </p:spPr>
        <p:txBody>
          <a:bodyPr wrap="square" rtlCol="0">
            <a:spAutoFit/>
          </a:bodyPr>
          <a:lstStyle/>
          <a:p>
            <a:r>
              <a:rPr lang="en-US" b="1" dirty="0"/>
              <a:t>La </a:t>
            </a:r>
            <a:r>
              <a:rPr lang="en-US" b="1" dirty="0" err="1"/>
              <a:t>collectionneuse</a:t>
            </a:r>
            <a:r>
              <a:rPr lang="en-US" b="1" dirty="0"/>
              <a:t> (1967)</a:t>
            </a:r>
          </a:p>
        </p:txBody>
      </p:sp>
      <p:sp>
        <p:nvSpPr>
          <p:cNvPr id="14" name="TextBox 13"/>
          <p:cNvSpPr txBox="1"/>
          <p:nvPr/>
        </p:nvSpPr>
        <p:spPr>
          <a:xfrm>
            <a:off x="4616203" y="5758657"/>
            <a:ext cx="3516072" cy="369332"/>
          </a:xfrm>
          <a:prstGeom prst="rect">
            <a:avLst/>
          </a:prstGeom>
          <a:noFill/>
        </p:spPr>
        <p:txBody>
          <a:bodyPr wrap="square" rtlCol="0">
            <a:spAutoFit/>
          </a:bodyPr>
          <a:lstStyle/>
          <a:p>
            <a:r>
              <a:rPr lang="en-US" b="1" dirty="0"/>
              <a:t>Le </a:t>
            </a:r>
            <a:r>
              <a:rPr lang="en-US" b="1" dirty="0" err="1"/>
              <a:t>genou</a:t>
            </a:r>
            <a:r>
              <a:rPr lang="en-US" b="1" dirty="0"/>
              <a:t> de Claire (1970)</a:t>
            </a:r>
          </a:p>
        </p:txBody>
      </p:sp>
      <p:sp>
        <p:nvSpPr>
          <p:cNvPr id="15" name="TextBox 14"/>
          <p:cNvSpPr txBox="1"/>
          <p:nvPr/>
        </p:nvSpPr>
        <p:spPr>
          <a:xfrm>
            <a:off x="8472313" y="5747144"/>
            <a:ext cx="3190570" cy="369332"/>
          </a:xfrm>
          <a:prstGeom prst="rect">
            <a:avLst/>
          </a:prstGeom>
          <a:noFill/>
        </p:spPr>
        <p:txBody>
          <a:bodyPr wrap="square" rtlCol="0">
            <a:spAutoFit/>
          </a:bodyPr>
          <a:lstStyle/>
          <a:p>
            <a:r>
              <a:rPr lang="en-US" b="1" dirty="0" err="1"/>
              <a:t>L'amour</a:t>
            </a:r>
            <a:r>
              <a:rPr lang="en-US" b="1" dirty="0"/>
              <a:t> </a:t>
            </a:r>
            <a:r>
              <a:rPr lang="en-US" b="1" dirty="0" err="1"/>
              <a:t>l'après</a:t>
            </a:r>
            <a:r>
              <a:rPr lang="en-US" b="1" dirty="0"/>
              <a:t>-midi (1972)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837" y="1853754"/>
            <a:ext cx="2802019" cy="38398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462" y="1853753"/>
            <a:ext cx="2736577" cy="383980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7977" y="1853753"/>
            <a:ext cx="2851341" cy="3839805"/>
          </a:xfrm>
          <a:prstGeom prst="rect">
            <a:avLst/>
          </a:prstGeom>
        </p:spPr>
      </p:pic>
      <p:sp>
        <p:nvSpPr>
          <p:cNvPr id="16" name="Title 1"/>
          <p:cNvSpPr txBox="1">
            <a:spLocks/>
          </p:cNvSpPr>
          <p:nvPr/>
        </p:nvSpPr>
        <p:spPr>
          <a:xfrm>
            <a:off x="1451578" y="804519"/>
            <a:ext cx="9603275"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fr-FR" dirty="0" smtClean="0"/>
              <a:t>Contes moraux (1963-1972)</a:t>
            </a:r>
            <a:endParaRPr lang="en-US" dirty="0"/>
          </a:p>
        </p:txBody>
      </p:sp>
    </p:spTree>
    <p:extLst>
      <p:ext uri="{BB962C8B-B14F-4D97-AF65-F5344CB8AC3E}">
        <p14:creationId xmlns:p14="http://schemas.microsoft.com/office/powerpoint/2010/main" val="1503784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Contes moraux (1963-1972)</a:t>
            </a:r>
            <a:endParaRPr lang="en-US" dirty="0"/>
          </a:p>
        </p:txBody>
      </p:sp>
      <p:sp>
        <p:nvSpPr>
          <p:cNvPr id="3" name="Content Placeholder 2"/>
          <p:cNvSpPr>
            <a:spLocks noGrp="1"/>
          </p:cNvSpPr>
          <p:nvPr>
            <p:ph idx="1"/>
          </p:nvPr>
        </p:nvSpPr>
        <p:spPr/>
        <p:txBody>
          <a:bodyPr>
            <a:normAutofit/>
          </a:bodyPr>
          <a:lstStyle/>
          <a:p>
            <a:endParaRPr lang="en-US" sz="2400" b="1" dirty="0" smtClean="0"/>
          </a:p>
          <a:p>
            <a:r>
              <a:rPr lang="en-US" sz="2400" b="1" dirty="0" err="1" smtClean="0"/>
              <a:t>L'amour</a:t>
            </a:r>
            <a:r>
              <a:rPr lang="en-US" sz="2400" b="1" dirty="0" smtClean="0"/>
              <a:t> </a:t>
            </a:r>
            <a:r>
              <a:rPr lang="en-US" sz="2400" b="1" dirty="0" err="1"/>
              <a:t>l'après</a:t>
            </a:r>
            <a:r>
              <a:rPr lang="en-US" sz="2400" b="1" dirty="0"/>
              <a:t>-midi (1972</a:t>
            </a:r>
            <a:r>
              <a:rPr lang="en-US" sz="2400" b="1" dirty="0" smtClean="0"/>
              <a:t>)</a:t>
            </a:r>
          </a:p>
          <a:p>
            <a:pPr lvl="1"/>
            <a:r>
              <a:rPr lang="en-US" sz="2000" dirty="0"/>
              <a:t>https://</a:t>
            </a:r>
            <a:r>
              <a:rPr lang="en-US" sz="2000" dirty="0" err="1"/>
              <a:t>pan.baidu.com</a:t>
            </a:r>
            <a:r>
              <a:rPr lang="en-US" sz="2000" dirty="0"/>
              <a:t>/play/video#/</a:t>
            </a:r>
            <a:r>
              <a:rPr lang="en-US" sz="2000" dirty="0" err="1"/>
              <a:t>video?path</a:t>
            </a:r>
            <a:r>
              <a:rPr lang="en-US" sz="2000" dirty="0"/>
              <a:t>=%2Fmovie%2F午后之爱%20侯麦.</a:t>
            </a:r>
            <a:r>
              <a:rPr lang="en-US" sz="2000" dirty="0" smtClean="0"/>
              <a:t>mkv </a:t>
            </a:r>
            <a:endParaRPr lang="fr-FR" sz="2000" dirty="0" smtClean="0"/>
          </a:p>
          <a:p>
            <a:pPr lvl="1"/>
            <a:r>
              <a:rPr lang="fr-FR" sz="2000" dirty="0" smtClean="0"/>
              <a:t>17:34-19:42</a:t>
            </a:r>
            <a:endParaRPr lang="fr-FR" sz="2000" dirty="0"/>
          </a:p>
          <a:p>
            <a:pPr lvl="1"/>
            <a:endParaRPr lang="en-US" sz="2000" b="1" dirty="0"/>
          </a:p>
          <a:p>
            <a:endParaRPr lang="en-US" sz="2400" dirty="0"/>
          </a:p>
        </p:txBody>
      </p:sp>
    </p:spTree>
    <p:extLst>
      <p:ext uri="{BB962C8B-B14F-4D97-AF65-F5344CB8AC3E}">
        <p14:creationId xmlns:p14="http://schemas.microsoft.com/office/powerpoint/2010/main" val="966099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Contes</a:t>
            </a:r>
            <a:r>
              <a:rPr lang="en-US" dirty="0"/>
              <a:t> des </a:t>
            </a:r>
            <a:r>
              <a:rPr lang="en-US" dirty="0" err="1"/>
              <a:t>quatre</a:t>
            </a:r>
            <a:r>
              <a:rPr lang="en-US" dirty="0"/>
              <a:t> </a:t>
            </a:r>
            <a:r>
              <a:rPr lang="en-US" dirty="0" err="1"/>
              <a:t>saisons</a:t>
            </a:r>
            <a:r>
              <a:rPr lang="en-US" dirty="0"/>
              <a:t> (1990-2000</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9497" y="1853754"/>
            <a:ext cx="2586659" cy="370036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216" y="1853754"/>
            <a:ext cx="2636836" cy="3700360"/>
          </a:xfrm>
          <a:prstGeom prst="rect">
            <a:avLst/>
          </a:prstGeom>
        </p:spPr>
      </p:pic>
      <p:sp>
        <p:nvSpPr>
          <p:cNvPr id="6" name="TextBox 5"/>
          <p:cNvSpPr txBox="1"/>
          <p:nvPr/>
        </p:nvSpPr>
        <p:spPr>
          <a:xfrm>
            <a:off x="1451579" y="5680920"/>
            <a:ext cx="3133869" cy="376518"/>
          </a:xfrm>
          <a:prstGeom prst="rect">
            <a:avLst/>
          </a:prstGeom>
          <a:noFill/>
        </p:spPr>
        <p:txBody>
          <a:bodyPr wrap="square" rtlCol="0">
            <a:spAutoFit/>
          </a:bodyPr>
          <a:lstStyle/>
          <a:p>
            <a:r>
              <a:rPr lang="en-US" b="1" dirty="0"/>
              <a:t>Conte de </a:t>
            </a:r>
            <a:r>
              <a:rPr lang="en-US" b="1" dirty="0" err="1"/>
              <a:t>printemps</a:t>
            </a:r>
            <a:r>
              <a:rPr lang="en-US" b="1" dirty="0"/>
              <a:t> (1990)</a:t>
            </a:r>
          </a:p>
        </p:txBody>
      </p:sp>
      <p:sp>
        <p:nvSpPr>
          <p:cNvPr id="7" name="TextBox 6"/>
          <p:cNvSpPr txBox="1"/>
          <p:nvPr/>
        </p:nvSpPr>
        <p:spPr>
          <a:xfrm>
            <a:off x="6468369" y="5688106"/>
            <a:ext cx="2863890" cy="369332"/>
          </a:xfrm>
          <a:prstGeom prst="rect">
            <a:avLst/>
          </a:prstGeom>
          <a:noFill/>
        </p:spPr>
        <p:txBody>
          <a:bodyPr wrap="square" rtlCol="0">
            <a:spAutoFit/>
          </a:bodyPr>
          <a:lstStyle/>
          <a:p>
            <a:r>
              <a:rPr lang="fr-FR" b="1" dirty="0"/>
              <a:t>Conte d'été (1996</a:t>
            </a:r>
            <a:r>
              <a:rPr lang="fr-FR" b="1" dirty="0" smtClean="0"/>
              <a:t>)</a:t>
            </a:r>
            <a:endParaRPr lang="fr-FR" b="1" dirty="0"/>
          </a:p>
        </p:txBody>
      </p:sp>
    </p:spTree>
    <p:extLst>
      <p:ext uri="{BB962C8B-B14F-4D97-AF65-F5344CB8AC3E}">
        <p14:creationId xmlns:p14="http://schemas.microsoft.com/office/powerpoint/2010/main" val="7897258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3851</TotalTime>
  <Words>735</Words>
  <Application>Microsoft Office PowerPoint</Application>
  <PresentationFormat>Widescreen</PresentationFormat>
  <Paragraphs>107</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等线</vt:lpstr>
      <vt:lpstr>Gill Sans MT</vt:lpstr>
      <vt:lpstr>Wingdings</vt:lpstr>
      <vt:lpstr>Gallery</vt:lpstr>
      <vt:lpstr>LES FILMS  D’ÉRIC ROhMER</vt:lpstr>
      <vt:lpstr>LE PROGRAMME</vt:lpstr>
      <vt:lpstr>Introduction  d’Éric Rohmer </vt:lpstr>
      <vt:lpstr>Introduction  d’Éric Rohmer</vt:lpstr>
      <vt:lpstr>Introduction  d’Éric Rohmer</vt:lpstr>
      <vt:lpstr>Contes moraux (1963-1972)</vt:lpstr>
      <vt:lpstr>PowerPoint Presentation</vt:lpstr>
      <vt:lpstr>Contes moraux (1963-1972)</vt:lpstr>
      <vt:lpstr>Contes des quatre saisons (1990-2000)</vt:lpstr>
      <vt:lpstr>Contes des quatre saisons (1990-2000)</vt:lpstr>
      <vt:lpstr>Appréciation: Personnages</vt:lpstr>
      <vt:lpstr>APPRÉCIATION: ESTHÉTIQUE DE LA COULEUR  </vt:lpstr>
      <vt:lpstr>APPRÉCIATION: ESTHÉTIQUE DE LA COULEUR  </vt:lpstr>
      <vt:lpstr>APPRÉCIATION: ESTHÉTIQUE DE LA COULEUR  </vt:lpstr>
      <vt:lpstr>APPRÉCIATION: ESTHÉTIQUE DE LA COULEUR  </vt:lpstr>
      <vt:lpstr>APPRÉCIATION: ESTHÉTIQUE DE LA COULEUR  </vt:lpstr>
      <vt:lpstr>APPRÉCIATION: ESTHÉTIQUE DE LA COULEUR  </vt:lpstr>
      <vt:lpstr>APPRÉCIATION: ESTHÉTIQUE DE LA COULEUR  </vt:lpstr>
      <vt:lpstr>APPRÉCIATION: ESTHÉTIQUE DE LA COULEUR  </vt:lpstr>
      <vt:lpstr>Appréciation: Thème  </vt:lpstr>
      <vt:lpstr>L’amour dans les films de Rohmer  vs d’autres réalisateurs</vt:lpstr>
      <vt:lpstr>L’amour dans les films de Rohmer  vs d’autres réalisateurs</vt:lpstr>
      <vt:lpstr>L’amour dans les films de Rohmer  vs d’autres réalisateurs</vt:lpstr>
      <vt:lpstr>L’amour dans les films de Rohmer  vs d’autres réalisateurs</vt:lpstr>
      <vt:lpstr>L’amour dans les films de Rohmer  vs d’autres réalisateurs</vt:lpstr>
      <vt:lpstr>L’amour dans les films de Rohmer  vs d’autres réalisateurs</vt:lpstr>
      <vt:lpstr>Merci!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FILMS DE  ÉRIC ROhMER</dc:title>
  <dc:creator>Jie TANG</dc:creator>
  <cp:lastModifiedBy>HOPKINS, Mark</cp:lastModifiedBy>
  <cp:revision>38</cp:revision>
  <dcterms:created xsi:type="dcterms:W3CDTF">2018-10-26T12:58:28Z</dcterms:created>
  <dcterms:modified xsi:type="dcterms:W3CDTF">2018-10-30T06:50:36Z</dcterms:modified>
</cp:coreProperties>
</file>