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9" r:id="rId3"/>
    <p:sldId id="364" r:id="rId4"/>
    <p:sldId id="358" r:id="rId5"/>
    <p:sldId id="359" r:id="rId6"/>
    <p:sldId id="360" r:id="rId7"/>
    <p:sldId id="361" r:id="rId8"/>
    <p:sldId id="363" r:id="rId9"/>
    <p:sldId id="365" r:id="rId10"/>
    <p:sldId id="368" r:id="rId11"/>
    <p:sldId id="370" r:id="rId12"/>
    <p:sldId id="376" r:id="rId13"/>
    <p:sldId id="366" r:id="rId14"/>
    <p:sldId id="371" r:id="rId15"/>
    <p:sldId id="369" r:id="rId16"/>
    <p:sldId id="374" r:id="rId17"/>
    <p:sldId id="367" r:id="rId18"/>
    <p:sldId id="373" r:id="rId19"/>
    <p:sldId id="372" r:id="rId20"/>
    <p:sldId id="37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CAF"/>
    <a:srgbClr val="70CCDD"/>
    <a:srgbClr val="4BB0DD"/>
    <a:srgbClr val="4CB6E7"/>
    <a:srgbClr val="55C7F9"/>
    <a:srgbClr val="63B7C8"/>
    <a:srgbClr val="49A7D1"/>
    <a:srgbClr val="7FE7F9"/>
    <a:srgbClr val="8281C2"/>
    <a:srgbClr val="FF3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4" autoAdjust="0"/>
    <p:restoredTop sz="70030" autoAdjust="0"/>
  </p:normalViewPr>
  <p:slideViewPr>
    <p:cSldViewPr snapToGrid="0" showGuides="1">
      <p:cViewPr>
        <p:scale>
          <a:sx n="82" d="100"/>
          <a:sy n="82" d="100"/>
        </p:scale>
        <p:origin x="1624" y="9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F3923-9F64-4B1C-A76B-06B2CFB889D5}" type="datetimeFigureOut">
              <a:rPr lang="zh-CN" altLang="en-US" smtClean="0"/>
              <a:t>2018/11/8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C76AD-435F-4136-8153-8FA1D32FC516}" type="slidenum">
              <a:rPr lang="zh-CN" altLang="en-US" smtClean="0"/>
              <a:t>‹#›</a:t>
            </a:fld>
            <a:endParaRPr lang="zh-CN" altLang="en-US"/>
          </a:p>
        </p:txBody>
      </p:sp>
    </p:spTree>
    <p:extLst>
      <p:ext uri="{BB962C8B-B14F-4D97-AF65-F5344CB8AC3E}">
        <p14:creationId xmlns:p14="http://schemas.microsoft.com/office/powerpoint/2010/main" val="69519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r.wikipedia.org/wiki/Photographie" TargetMode="External"/><Relationship Id="rId4" Type="http://schemas.openxmlformats.org/officeDocument/2006/relationships/hyperlink" Target="https://fr.wikipedia.org/wiki/1966_en_musique" TargetMode="External"/><Relationship Id="rId5" Type="http://schemas.openxmlformats.org/officeDocument/2006/relationships/hyperlink" Target="https://fr.wikipedia.org/wiki/Salut_les_copains_(magazine)" TargetMode="External"/><Relationship Id="rId6" Type="http://schemas.openxmlformats.org/officeDocument/2006/relationships/hyperlink" Target="https://fr.wikipedia.org/wiki/Y%C3%A9y%C3%A9"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wikipedia.org/wiki/1948" TargetMode="External"/><Relationship Id="rId4" Type="http://schemas.openxmlformats.org/officeDocument/2006/relationships/hyperlink" Target="https://fr.wikipedia.org/wiki/Conscription" TargetMode="External"/><Relationship Id="rId5" Type="http://schemas.openxmlformats.org/officeDocument/2006/relationships/hyperlink" Target="https://fr.wikipedia.org/wiki/Courbevoie"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r.wikipedia.org/wiki/Brigitte_Bardot" TargetMode="External"/><Relationship Id="rId4" Type="http://schemas.openxmlformats.org/officeDocument/2006/relationships/hyperlink" Target="https://fr.wikipedia.org/wiki/Bonnie_and_Clyde_(chanson)" TargetMode="External"/><Relationship Id="rId5" Type="http://schemas.openxmlformats.org/officeDocument/2006/relationships/hyperlink" Target="https://fr.wikipedia.org/wiki/Je_t%27aime..._moi_non_plus" TargetMode="External"/><Relationship Id="rId6" Type="http://schemas.openxmlformats.org/officeDocument/2006/relationships/hyperlink" Target="https://fr.wikipedia.org/wiki/Slogan_(film)" TargetMode="External"/><Relationship Id="rId7" Type="http://schemas.openxmlformats.org/officeDocument/2006/relationships/hyperlink" Target="https://fr.wikipedia.org/wiki/1968_en_musique" TargetMode="External"/><Relationship Id="rId8" Type="http://schemas.openxmlformats.org/officeDocument/2006/relationships/hyperlink" Target="https://fr.wikipedia.org/wiki/Jane_Birkin" TargetMode="External"/><Relationship Id="rId9" Type="http://schemas.openxmlformats.org/officeDocument/2006/relationships/hyperlink" Target="https://fr.wikipedia.org/wiki/John_Barry_(compositeur)"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Bonjour </a:t>
            </a:r>
            <a:r>
              <a:rPr lang="en-US" altLang="zh-CN" dirty="0" err="1" smtClean="0"/>
              <a:t>à</a:t>
            </a:r>
            <a:r>
              <a:rPr lang="en-US" altLang="zh-CN" dirty="0" smtClean="0"/>
              <a:t> </a:t>
            </a:r>
            <a:r>
              <a:rPr lang="en-US" altLang="zh-CN" dirty="0" err="1" smtClean="0"/>
              <a:t>tous</a:t>
            </a:r>
            <a:r>
              <a:rPr lang="en-US" altLang="zh-CN" dirty="0" smtClean="0"/>
              <a:t>. </a:t>
            </a:r>
            <a:r>
              <a:rPr lang="en-US" altLang="zh-CN" dirty="0" err="1" smtClean="0"/>
              <a:t>Aujourd’hui</a:t>
            </a:r>
            <a:r>
              <a:rPr lang="en-US" altLang="zh-CN" baseline="0" dirty="0" smtClean="0"/>
              <a:t> </a:t>
            </a:r>
            <a:r>
              <a:rPr lang="en-US" altLang="zh-CN" baseline="0" dirty="0" err="1" smtClean="0"/>
              <a:t>j’aimerais</a:t>
            </a:r>
            <a:r>
              <a:rPr lang="en-US" altLang="zh-CN" baseline="0" dirty="0" smtClean="0"/>
              <a:t> </a:t>
            </a:r>
            <a:r>
              <a:rPr lang="en-US" altLang="zh-CN" baseline="0" dirty="0" err="1" smtClean="0"/>
              <a:t>vous</a:t>
            </a:r>
            <a:r>
              <a:rPr lang="en-US" altLang="zh-CN" baseline="0" dirty="0" smtClean="0"/>
              <a:t> </a:t>
            </a:r>
            <a:r>
              <a:rPr lang="en-US" altLang="zh-CN" baseline="0" dirty="0" err="1" smtClean="0"/>
              <a:t>parler</a:t>
            </a:r>
            <a:r>
              <a:rPr lang="en-US" altLang="zh-CN" baseline="0" dirty="0" smtClean="0"/>
              <a:t> de mon auteur-</a:t>
            </a:r>
            <a:r>
              <a:rPr lang="en-US" altLang="zh-CN" baseline="0" dirty="0" err="1" smtClean="0"/>
              <a:t>compositeur</a:t>
            </a:r>
            <a:r>
              <a:rPr lang="en-US" altLang="zh-CN" baseline="0" dirty="0" smtClean="0"/>
              <a:t> </a:t>
            </a:r>
            <a:r>
              <a:rPr lang="en-US" altLang="zh-CN" baseline="0" dirty="0" err="1" smtClean="0"/>
              <a:t>préférés</a:t>
            </a:r>
            <a:r>
              <a:rPr lang="en-US" altLang="zh-CN" baseline="0" dirty="0" smtClean="0"/>
              <a:t>. Il </a:t>
            </a:r>
            <a:r>
              <a:rPr lang="en-US" altLang="zh-CN" baseline="0" dirty="0" err="1" smtClean="0"/>
              <a:t>est</a:t>
            </a:r>
            <a:r>
              <a:rPr lang="en-US" altLang="zh-CN" baseline="0" dirty="0" smtClean="0"/>
              <a:t> </a:t>
            </a:r>
            <a:r>
              <a:rPr lang="en-US" altLang="zh-CN" baseline="0" dirty="0" err="1" smtClean="0"/>
              <a:t>bien</a:t>
            </a:r>
            <a:r>
              <a:rPr lang="en-US" altLang="zh-CN" baseline="0" dirty="0" smtClean="0"/>
              <a:t> Serge </a:t>
            </a:r>
            <a:r>
              <a:rPr lang="en-US" altLang="zh-CN" baseline="0" dirty="0" err="1" smtClean="0"/>
              <a:t>Gainsbourg</a:t>
            </a:r>
            <a:r>
              <a:rPr lang="en-US" altLang="zh-CN" baseline="0" dirty="0" smtClean="0"/>
              <a:t>, un auteur-</a:t>
            </a:r>
            <a:r>
              <a:rPr lang="en-US" altLang="zh-CN" baseline="0" dirty="0" err="1" smtClean="0"/>
              <a:t>compositeur</a:t>
            </a:r>
            <a:r>
              <a:rPr lang="en-US" altLang="zh-CN" baseline="0" dirty="0" smtClean="0"/>
              <a:t>-</a:t>
            </a:r>
            <a:r>
              <a:rPr lang="en-US" altLang="zh-CN" baseline="0" dirty="0" err="1" smtClean="0"/>
              <a:t>interprète</a:t>
            </a:r>
            <a:r>
              <a:rPr lang="en-US" altLang="zh-CN" baseline="0" dirty="0" smtClean="0"/>
              <a:t> </a:t>
            </a:r>
            <a:r>
              <a:rPr lang="en-US" altLang="zh-CN" baseline="0" dirty="0" err="1" smtClean="0"/>
              <a:t>français</a:t>
            </a:r>
            <a:r>
              <a:rPr lang="en-US" altLang="zh-CN" baseline="0" dirty="0" smtClean="0"/>
              <a:t> </a:t>
            </a:r>
            <a:r>
              <a:rPr lang="en-US" altLang="zh-CN" baseline="0" dirty="0" err="1" smtClean="0"/>
              <a:t>très</a:t>
            </a:r>
            <a:r>
              <a:rPr lang="en-US" altLang="zh-CN" baseline="0" dirty="0" smtClean="0"/>
              <a:t> </a:t>
            </a:r>
            <a:r>
              <a:rPr lang="en-US" altLang="zh-CN" baseline="0" dirty="0" err="1" smtClean="0"/>
              <a:t>connus</a:t>
            </a:r>
            <a:r>
              <a:rPr lang="en-US" altLang="zh-CN" baseline="0" dirty="0" smtClean="0"/>
              <a:t> </a:t>
            </a:r>
            <a:r>
              <a:rPr lang="en-US" altLang="zh-CN" baseline="0" dirty="0" err="1" smtClean="0"/>
              <a:t>en</a:t>
            </a:r>
            <a:r>
              <a:rPr lang="en-US" altLang="zh-CN" baseline="0" dirty="0" smtClean="0"/>
              <a:t> France </a:t>
            </a:r>
            <a:r>
              <a:rPr lang="en-US" altLang="zh-CN" baseline="0" dirty="0" err="1" smtClean="0"/>
              <a:t>dans</a:t>
            </a:r>
            <a:r>
              <a:rPr lang="en-US" altLang="zh-CN" baseline="0" dirty="0" smtClean="0"/>
              <a:t> les </a:t>
            </a:r>
            <a:r>
              <a:rPr lang="en-US" altLang="zh-CN" baseline="0" dirty="0" err="1" smtClean="0"/>
              <a:t>années</a:t>
            </a:r>
            <a:r>
              <a:rPr lang="en-US" altLang="zh-CN" baseline="0" dirty="0" smtClean="0"/>
              <a:t> 60, 70 et 80. </a:t>
            </a:r>
          </a:p>
          <a:p>
            <a:endParaRPr lang="en-US" altLang="zh-CN" baseline="0" dirty="0" smtClean="0"/>
          </a:p>
          <a:p>
            <a:r>
              <a:rPr lang="en-US" altLang="zh-CN" baseline="0" dirty="0" err="1" smtClean="0"/>
              <a:t>C’est</a:t>
            </a:r>
            <a:r>
              <a:rPr lang="en-US" altLang="zh-CN" baseline="0" dirty="0" smtClean="0"/>
              <a:t> un figure </a:t>
            </a:r>
            <a:r>
              <a:rPr lang="en-US" altLang="zh-CN" baseline="0" dirty="0" err="1" smtClean="0"/>
              <a:t>très</a:t>
            </a:r>
            <a:r>
              <a:rPr lang="en-US" altLang="zh-CN" baseline="0" dirty="0" smtClean="0"/>
              <a:t> </a:t>
            </a:r>
            <a:r>
              <a:rPr lang="en-US" altLang="zh-CN" baseline="0" dirty="0" err="1" smtClean="0"/>
              <a:t>talentueux</a:t>
            </a:r>
            <a:r>
              <a:rPr lang="en-US" altLang="zh-CN" baseline="0" dirty="0" smtClean="0"/>
              <a:t> </a:t>
            </a:r>
            <a:r>
              <a:rPr lang="en-US" altLang="zh-CN" baseline="0" dirty="0" err="1" smtClean="0"/>
              <a:t>mais</a:t>
            </a:r>
            <a:r>
              <a:rPr lang="en-US" altLang="zh-CN" baseline="0" dirty="0" smtClean="0"/>
              <a:t> </a:t>
            </a:r>
            <a:r>
              <a:rPr lang="en-US" altLang="zh-CN" baseline="0" dirty="0" err="1" smtClean="0"/>
              <a:t>en</a:t>
            </a:r>
            <a:r>
              <a:rPr lang="en-US" altLang="zh-CN" baseline="0" dirty="0" smtClean="0"/>
              <a:t> </a:t>
            </a:r>
            <a:r>
              <a:rPr lang="en-US" altLang="zh-CN" baseline="0" dirty="0" err="1" smtClean="0"/>
              <a:t>même</a:t>
            </a:r>
            <a:r>
              <a:rPr lang="en-US" altLang="zh-CN" baseline="0" dirty="0" smtClean="0"/>
              <a:t> temps </a:t>
            </a:r>
            <a:r>
              <a:rPr lang="en-US" altLang="zh-CN" baseline="0" dirty="0" err="1" smtClean="0"/>
              <a:t>très</a:t>
            </a:r>
            <a:r>
              <a:rPr lang="en-US" altLang="zh-CN" baseline="0" dirty="0" smtClean="0"/>
              <a:t> provocateur </a:t>
            </a:r>
            <a:r>
              <a:rPr lang="en-US" altLang="zh-CN" baseline="0" dirty="0" err="1" smtClean="0"/>
              <a:t>parce</a:t>
            </a:r>
            <a:r>
              <a:rPr lang="en-US" altLang="zh-CN" baseline="0" dirty="0" smtClean="0"/>
              <a:t> </a:t>
            </a:r>
            <a:r>
              <a:rPr lang="en-US" altLang="zh-CN" baseline="0" dirty="0" err="1" smtClean="0"/>
              <a:t>qu’il</a:t>
            </a:r>
            <a:r>
              <a:rPr lang="en-US" altLang="zh-CN" baseline="0" dirty="0" smtClean="0"/>
              <a:t> a un </a:t>
            </a:r>
            <a:r>
              <a:rPr lang="en-US" altLang="zh-CN" baseline="0" dirty="0" err="1" smtClean="0"/>
              <a:t>goût</a:t>
            </a:r>
            <a:r>
              <a:rPr lang="en-US" altLang="zh-CN" baseline="0" dirty="0" smtClean="0"/>
              <a:t> pour la provocation et </a:t>
            </a:r>
            <a:r>
              <a:rPr lang="en-US" altLang="zh-CN" baseline="0" dirty="0" err="1" smtClean="0"/>
              <a:t>l’érotisme</a:t>
            </a:r>
            <a:r>
              <a:rPr lang="en-US" altLang="zh-CN" baseline="0" dirty="0" smtClean="0"/>
              <a:t>. </a:t>
            </a:r>
          </a:p>
          <a:p>
            <a:endParaRPr lang="zh-CN" altLang="en-US" dirty="0"/>
          </a:p>
        </p:txBody>
      </p:sp>
      <p:sp>
        <p:nvSpPr>
          <p:cNvPr id="4" name="灯片编号占位符 3"/>
          <p:cNvSpPr>
            <a:spLocks noGrp="1"/>
          </p:cNvSpPr>
          <p:nvPr>
            <p:ph type="sldNum" sz="quarter" idx="10"/>
          </p:nvPr>
        </p:nvSpPr>
        <p:spPr/>
        <p:txBody>
          <a:bodyPr/>
          <a:lstStyle/>
          <a:p>
            <a:fld id="{0208EFFA-DB60-47DA-BB7B-64A1543F259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70189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l’aube</a:t>
            </a:r>
            <a:r>
              <a:rPr lang="en-US" sz="1200" b="0" i="0" kern="1200" dirty="0" smtClean="0">
                <a:solidFill>
                  <a:schemeClr val="tx1"/>
                </a:solidFill>
                <a:effectLst/>
                <a:latin typeface="+mn-lt"/>
                <a:ea typeface="+mn-ea"/>
                <a:cs typeface="+mn-cs"/>
              </a:rPr>
              <a:t> des </a:t>
            </a:r>
            <a:r>
              <a:rPr lang="en-US" sz="1200" b="0" i="0" kern="1200" dirty="0" err="1" smtClean="0">
                <a:solidFill>
                  <a:schemeClr val="tx1"/>
                </a:solidFill>
                <a:effectLst/>
                <a:latin typeface="+mn-lt"/>
                <a:ea typeface="+mn-ea"/>
                <a:cs typeface="+mn-cs"/>
              </a:rPr>
              <a:t>années</a:t>
            </a:r>
            <a:r>
              <a:rPr lang="en-US" sz="1200" b="0" i="0" kern="1200" dirty="0" smtClean="0">
                <a:solidFill>
                  <a:schemeClr val="tx1"/>
                </a:solidFill>
                <a:effectLst/>
                <a:latin typeface="+mn-lt"/>
                <a:ea typeface="+mn-ea"/>
                <a:cs typeface="+mn-cs"/>
              </a:rPr>
              <a:t> 60, les </a:t>
            </a:r>
            <a:r>
              <a:rPr lang="en-US" sz="1200" b="0" i="0" kern="1200" dirty="0" err="1" smtClean="0">
                <a:solidFill>
                  <a:schemeClr val="tx1"/>
                </a:solidFill>
                <a:effectLst/>
                <a:latin typeface="+mn-lt"/>
                <a:ea typeface="+mn-ea"/>
                <a:cs typeface="+mn-cs"/>
              </a:rPr>
              <a:t>jeunes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Français</a:t>
            </a:r>
            <a:r>
              <a:rPr lang="en-US" sz="1200" b="0" i="0" kern="1200" dirty="0" smtClean="0">
                <a:solidFill>
                  <a:schemeClr val="tx1"/>
                </a:solidFill>
                <a:effectLst/>
                <a:latin typeface="+mn-lt"/>
                <a:ea typeface="+mn-ea"/>
                <a:cs typeface="+mn-cs"/>
              </a:rPr>
              <a:t> se </a:t>
            </a:r>
            <a:r>
              <a:rPr lang="en-US" sz="1200" b="0" i="0" kern="1200" dirty="0" err="1" smtClean="0">
                <a:solidFill>
                  <a:schemeClr val="tx1"/>
                </a:solidFill>
                <a:effectLst/>
                <a:latin typeface="+mn-lt"/>
                <a:ea typeface="+mn-ea"/>
                <a:cs typeface="+mn-cs"/>
              </a:rPr>
              <a:t>débrident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ont</a:t>
            </a:r>
            <a:r>
              <a:rPr lang="en-US" sz="1200" b="0" i="0" kern="1200" dirty="0" smtClean="0">
                <a:solidFill>
                  <a:schemeClr val="tx1"/>
                </a:solidFill>
                <a:effectLst/>
                <a:latin typeface="+mn-lt"/>
                <a:ea typeface="+mn-ea"/>
                <a:cs typeface="+mn-cs"/>
              </a:rPr>
              <a:t> des </a:t>
            </a:r>
            <a:r>
              <a:rPr lang="en-US" sz="1200" b="0" i="0" kern="1200" dirty="0" err="1" smtClean="0">
                <a:solidFill>
                  <a:schemeClr val="tx1"/>
                </a:solidFill>
                <a:effectLst/>
                <a:latin typeface="+mn-lt"/>
                <a:ea typeface="+mn-ea"/>
                <a:cs typeface="+mn-cs"/>
              </a:rPr>
              <a:t>bandes</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copains</a:t>
            </a:r>
            <a:r>
              <a:rPr lang="en-US" sz="1200" b="0" i="0" kern="1200" dirty="0" smtClean="0">
                <a:solidFill>
                  <a:schemeClr val="tx1"/>
                </a:solidFill>
                <a:effectLst/>
                <a:latin typeface="+mn-lt"/>
                <a:ea typeface="+mn-ea"/>
                <a:cs typeface="+mn-cs"/>
              </a:rPr>
              <a:t> et se </a:t>
            </a:r>
            <a:r>
              <a:rPr lang="en-US" sz="1200" b="0" i="0" kern="1200" dirty="0" err="1" smtClean="0">
                <a:solidFill>
                  <a:schemeClr val="tx1"/>
                </a:solidFill>
                <a:effectLst/>
                <a:latin typeface="+mn-lt"/>
                <a:ea typeface="+mn-ea"/>
                <a:cs typeface="+mn-cs"/>
              </a:rPr>
              <a:t>retrouvent</a:t>
            </a:r>
            <a:r>
              <a:rPr lang="en-US" sz="1200" b="0" i="0" kern="1200" dirty="0" smtClean="0">
                <a:solidFill>
                  <a:schemeClr val="tx1"/>
                </a:solidFill>
                <a:effectLst/>
                <a:latin typeface="+mn-lt"/>
                <a:ea typeface="+mn-ea"/>
                <a:cs typeface="+mn-cs"/>
              </a:rPr>
              <a:t> les week-ends </a:t>
            </a:r>
            <a:r>
              <a:rPr lang="en-US" sz="1200" b="0" i="0" kern="1200" dirty="0" err="1" smtClean="0">
                <a:solidFill>
                  <a:schemeClr val="tx1"/>
                </a:solidFill>
                <a:effectLst/>
                <a:latin typeface="+mn-lt"/>
                <a:ea typeface="+mn-ea"/>
                <a:cs typeface="+mn-cs"/>
              </a:rPr>
              <a:t>dans</a:t>
            </a:r>
            <a:r>
              <a:rPr lang="en-US" sz="1200" b="0" i="0" kern="1200" dirty="0" smtClean="0">
                <a:solidFill>
                  <a:schemeClr val="tx1"/>
                </a:solidFill>
                <a:effectLst/>
                <a:latin typeface="+mn-lt"/>
                <a:ea typeface="+mn-ea"/>
                <a:cs typeface="+mn-cs"/>
              </a:rPr>
              <a:t> des « surprise-</a:t>
            </a:r>
            <a:r>
              <a:rPr lang="en-US" sz="1200" b="0" i="0" kern="1200" dirty="0" err="1" smtClean="0">
                <a:solidFill>
                  <a:schemeClr val="tx1"/>
                </a:solidFill>
                <a:effectLst/>
                <a:latin typeface="+mn-lt"/>
                <a:ea typeface="+mn-ea"/>
                <a:cs typeface="+mn-cs"/>
              </a:rPr>
              <a:t>partys</a:t>
            </a:r>
            <a:r>
              <a:rPr lang="en-US" sz="1200" b="0" i="0" kern="1200" dirty="0" smtClean="0">
                <a:solidFill>
                  <a:schemeClr val="tx1"/>
                </a:solidFill>
                <a:effectLst/>
                <a:latin typeface="+mn-lt"/>
                <a:ea typeface="+mn-ea"/>
                <a:cs typeface="+mn-cs"/>
              </a:rPr>
              <a:t> ». On </a:t>
            </a:r>
            <a:r>
              <a:rPr lang="en-US" sz="1200" b="0" i="0" kern="1200" dirty="0" err="1" smtClean="0">
                <a:solidFill>
                  <a:schemeClr val="tx1"/>
                </a:solidFill>
                <a:effectLst/>
                <a:latin typeface="+mn-lt"/>
                <a:ea typeface="+mn-ea"/>
                <a:cs typeface="+mn-cs"/>
              </a:rPr>
              <a:t>n’y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boit</a:t>
            </a:r>
            <a:r>
              <a:rPr lang="en-US" sz="1200" b="0" i="0" kern="1200" dirty="0" smtClean="0">
                <a:solidFill>
                  <a:schemeClr val="tx1"/>
                </a:solidFill>
                <a:effectLst/>
                <a:latin typeface="+mn-lt"/>
                <a:ea typeface="+mn-ea"/>
                <a:cs typeface="+mn-cs"/>
              </a:rPr>
              <a:t> pas </a:t>
            </a:r>
            <a:r>
              <a:rPr lang="en-US" sz="1200" b="0" i="0" kern="1200" dirty="0" err="1" smtClean="0">
                <a:solidFill>
                  <a:schemeClr val="tx1"/>
                </a:solidFill>
                <a:effectLst/>
                <a:latin typeface="+mn-lt"/>
                <a:ea typeface="+mn-ea"/>
                <a:cs typeface="+mn-cs"/>
              </a:rPr>
              <a:t>d’alcool</a:t>
            </a:r>
            <a:r>
              <a:rPr lang="en-US" sz="1200" b="0" i="0" kern="1200" dirty="0" smtClean="0">
                <a:solidFill>
                  <a:schemeClr val="tx1"/>
                </a:solidFill>
                <a:effectLst/>
                <a:latin typeface="+mn-lt"/>
                <a:ea typeface="+mn-ea"/>
                <a:cs typeface="+mn-cs"/>
              </a:rPr>
              <a:t>, et </a:t>
            </a:r>
            <a:r>
              <a:rPr lang="en-US" sz="1200" b="0" i="0" kern="1200" dirty="0" err="1" smtClean="0">
                <a:solidFill>
                  <a:schemeClr val="tx1"/>
                </a:solidFill>
                <a:effectLst/>
                <a:latin typeface="+mn-lt"/>
                <a:ea typeface="+mn-ea"/>
                <a:cs typeface="+mn-cs"/>
              </a:rPr>
              <a:t>l’on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retrouve</a:t>
            </a:r>
            <a:r>
              <a:rPr lang="en-US" sz="1200" b="0" i="0" kern="1200" dirty="0" smtClean="0">
                <a:solidFill>
                  <a:schemeClr val="tx1"/>
                </a:solidFill>
                <a:effectLst/>
                <a:latin typeface="+mn-lt"/>
                <a:ea typeface="+mn-ea"/>
                <a:cs typeface="+mn-cs"/>
              </a:rPr>
              <a:t> pour </a:t>
            </a:r>
            <a:r>
              <a:rPr lang="en-US" sz="1200" b="0" i="0" kern="1200" dirty="0" err="1" smtClean="0">
                <a:solidFill>
                  <a:schemeClr val="tx1"/>
                </a:solidFill>
                <a:effectLst/>
                <a:latin typeface="+mn-lt"/>
                <a:ea typeface="+mn-ea"/>
                <a:cs typeface="+mn-cs"/>
              </a:rPr>
              <a:t>s’adonner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une</a:t>
            </a:r>
            <a:r>
              <a:rPr lang="en-US" sz="1200" b="0" i="0" kern="1200" dirty="0" smtClean="0">
                <a:solidFill>
                  <a:schemeClr val="tx1"/>
                </a:solidFill>
                <a:effectLst/>
                <a:latin typeface="+mn-lt"/>
                <a:ea typeface="+mn-ea"/>
                <a:cs typeface="+mn-cs"/>
              </a:rPr>
              <a:t> nouvelle </a:t>
            </a:r>
            <a:r>
              <a:rPr lang="en-US" sz="1200" b="0" i="0" kern="1200" dirty="0" err="1" smtClean="0">
                <a:solidFill>
                  <a:schemeClr val="tx1"/>
                </a:solidFill>
                <a:effectLst/>
                <a:latin typeface="+mn-lt"/>
                <a:ea typeface="+mn-ea"/>
                <a:cs typeface="+mn-cs"/>
              </a:rPr>
              <a:t>pratique</a:t>
            </a:r>
            <a:r>
              <a:rPr lang="en-US" sz="1200" b="0" i="0" kern="1200" dirty="0" smtClean="0">
                <a:solidFill>
                  <a:schemeClr val="tx1"/>
                </a:solidFill>
                <a:effectLst/>
                <a:latin typeface="+mn-lt"/>
                <a:ea typeface="+mn-ea"/>
                <a:cs typeface="+mn-cs"/>
              </a:rPr>
              <a:t> venue tout droit </a:t>
            </a:r>
            <a:r>
              <a:rPr lang="en-US" sz="1200" b="0" i="0" kern="1200" dirty="0" err="1" smtClean="0">
                <a:solidFill>
                  <a:schemeClr val="tx1"/>
                </a:solidFill>
                <a:effectLst/>
                <a:latin typeface="+mn-lt"/>
                <a:ea typeface="+mn-ea"/>
                <a:cs typeface="+mn-cs"/>
              </a:rPr>
              <a:t>d’outre-Atlantique</a:t>
            </a:r>
            <a:r>
              <a:rPr lang="en-US" sz="1200" b="0" i="0" kern="1200" dirty="0" smtClean="0">
                <a:solidFill>
                  <a:schemeClr val="tx1"/>
                </a:solidFill>
                <a:effectLst/>
                <a:latin typeface="+mn-lt"/>
                <a:ea typeface="+mn-ea"/>
                <a:cs typeface="+mn-cs"/>
              </a:rPr>
              <a:t> : le twist. Les parents ne </a:t>
            </a:r>
            <a:r>
              <a:rPr lang="en-US" sz="1200" b="0" i="0" kern="1200" dirty="0" err="1" smtClean="0">
                <a:solidFill>
                  <a:schemeClr val="tx1"/>
                </a:solidFill>
                <a:effectLst/>
                <a:latin typeface="+mn-lt"/>
                <a:ea typeface="+mn-ea"/>
                <a:cs typeface="+mn-cs"/>
              </a:rPr>
              <a:t>sont</a:t>
            </a:r>
            <a:r>
              <a:rPr lang="en-US" sz="1200" b="0" i="0" kern="1200" dirty="0" smtClean="0">
                <a:solidFill>
                  <a:schemeClr val="tx1"/>
                </a:solidFill>
                <a:effectLst/>
                <a:latin typeface="+mn-lt"/>
                <a:ea typeface="+mn-ea"/>
                <a:cs typeface="+mn-cs"/>
              </a:rPr>
              <a:t> pas </a:t>
            </a:r>
            <a:r>
              <a:rPr lang="en-US" sz="1200" b="0" i="0" kern="1200" dirty="0" err="1" smtClean="0">
                <a:solidFill>
                  <a:schemeClr val="tx1"/>
                </a:solidFill>
                <a:effectLst/>
                <a:latin typeface="+mn-lt"/>
                <a:ea typeface="+mn-ea"/>
                <a:cs typeface="+mn-cs"/>
              </a:rPr>
              <a:t>forcément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favorables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ces</a:t>
            </a:r>
            <a:r>
              <a:rPr lang="en-US" sz="1200" b="0" i="0" kern="1200" dirty="0" smtClean="0">
                <a:solidFill>
                  <a:schemeClr val="tx1"/>
                </a:solidFill>
                <a:effectLst/>
                <a:latin typeface="+mn-lt"/>
                <a:ea typeface="+mn-ea"/>
                <a:cs typeface="+mn-cs"/>
              </a:rPr>
              <a:t> soirées </a:t>
            </a:r>
            <a:r>
              <a:rPr lang="en-US" sz="1200" b="0" i="0" kern="1200" dirty="0" err="1" smtClean="0">
                <a:solidFill>
                  <a:schemeClr val="tx1"/>
                </a:solidFill>
                <a:effectLst/>
                <a:latin typeface="+mn-lt"/>
                <a:ea typeface="+mn-ea"/>
                <a:cs typeface="+mn-cs"/>
              </a:rPr>
              <a:t>où</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garçons</a:t>
            </a:r>
            <a:r>
              <a:rPr lang="en-US" sz="1200" b="0" i="0" kern="1200" dirty="0" smtClean="0">
                <a:solidFill>
                  <a:schemeClr val="tx1"/>
                </a:solidFill>
                <a:effectLst/>
                <a:latin typeface="+mn-lt"/>
                <a:ea typeface="+mn-ea"/>
                <a:cs typeface="+mn-cs"/>
              </a:rPr>
              <a:t> et </a:t>
            </a:r>
            <a:r>
              <a:rPr lang="en-US" sz="1200" b="0" i="0" kern="1200" dirty="0" err="1" smtClean="0">
                <a:solidFill>
                  <a:schemeClr val="tx1"/>
                </a:solidFill>
                <a:effectLst/>
                <a:latin typeface="+mn-lt"/>
                <a:ea typeface="+mn-ea"/>
                <a:cs typeface="+mn-cs"/>
              </a:rPr>
              <a:t>filles</a:t>
            </a:r>
            <a:r>
              <a:rPr lang="en-US" sz="1200" b="0" i="0" kern="1200" dirty="0" smtClean="0">
                <a:solidFill>
                  <a:schemeClr val="tx1"/>
                </a:solidFill>
                <a:effectLst/>
                <a:latin typeface="+mn-lt"/>
                <a:ea typeface="+mn-ea"/>
                <a:cs typeface="+mn-cs"/>
              </a:rPr>
              <a:t> se </a:t>
            </a:r>
            <a:r>
              <a:rPr lang="en-US" sz="1200" b="0" i="0" kern="1200" dirty="0" err="1" smtClean="0">
                <a:solidFill>
                  <a:schemeClr val="tx1"/>
                </a:solidFill>
                <a:effectLst/>
                <a:latin typeface="+mn-lt"/>
                <a:ea typeface="+mn-ea"/>
                <a:cs typeface="+mn-cs"/>
              </a:rPr>
              <a:t>côtoient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dans</a:t>
            </a:r>
            <a:r>
              <a:rPr lang="en-US" sz="1200" b="0" i="0" kern="1200" dirty="0" smtClean="0">
                <a:solidFill>
                  <a:schemeClr val="tx1"/>
                </a:solidFill>
                <a:effectLst/>
                <a:latin typeface="+mn-lt"/>
                <a:ea typeface="+mn-ea"/>
                <a:cs typeface="+mn-cs"/>
              </a:rPr>
              <a:t> les </a:t>
            </a:r>
            <a:r>
              <a:rPr lang="en-US" sz="1200" b="0" i="0" kern="1200" dirty="0" err="1" smtClean="0">
                <a:solidFill>
                  <a:schemeClr val="tx1"/>
                </a:solidFill>
                <a:effectLst/>
                <a:latin typeface="+mn-lt"/>
                <a:ea typeface="+mn-ea"/>
                <a:cs typeface="+mn-cs"/>
              </a:rPr>
              <a:t>années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soixante</a:t>
            </a:r>
            <a:r>
              <a:rPr lang="en-US" sz="1200" b="0" i="0" kern="1200" dirty="0" smtClean="0">
                <a:solidFill>
                  <a:schemeClr val="tx1"/>
                </a:solidFill>
                <a:effectLst/>
                <a:latin typeface="+mn-lt"/>
                <a:ea typeface="+mn-ea"/>
                <a:cs typeface="+mn-cs"/>
              </a:rPr>
              <a:t> la </a:t>
            </a:r>
            <a:r>
              <a:rPr lang="en-US" sz="1200" b="0" i="0" kern="1200" dirty="0" err="1" smtClean="0">
                <a:solidFill>
                  <a:schemeClr val="tx1"/>
                </a:solidFill>
                <a:effectLst/>
                <a:latin typeface="+mn-lt"/>
                <a:ea typeface="+mn-ea"/>
                <a:cs typeface="+mn-cs"/>
              </a:rPr>
              <a:t>conduite</a:t>
            </a:r>
            <a:r>
              <a:rPr lang="en-US" sz="1200" b="0" i="0" kern="1200" dirty="0" smtClean="0">
                <a:solidFill>
                  <a:schemeClr val="tx1"/>
                </a:solidFill>
                <a:effectLst/>
                <a:latin typeface="+mn-lt"/>
                <a:ea typeface="+mn-ea"/>
                <a:cs typeface="+mn-cs"/>
              </a:rPr>
              <a:t> des </a:t>
            </a:r>
            <a:r>
              <a:rPr lang="en-US" sz="1200" b="0" i="0" kern="1200" dirty="0" err="1" smtClean="0">
                <a:solidFill>
                  <a:schemeClr val="tx1"/>
                </a:solidFill>
                <a:effectLst/>
                <a:latin typeface="+mn-lt"/>
                <a:ea typeface="+mn-ea"/>
                <a:cs typeface="+mn-cs"/>
              </a:rPr>
              <a:t>jeunes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filles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est</a:t>
            </a:r>
            <a:r>
              <a:rPr lang="en-US" sz="1200" b="0" i="0" kern="1200" dirty="0" smtClean="0">
                <a:solidFill>
                  <a:schemeClr val="tx1"/>
                </a:solidFill>
                <a:effectLst/>
                <a:latin typeface="+mn-lt"/>
                <a:ea typeface="+mn-ea"/>
                <a:cs typeface="+mn-cs"/>
              </a:rPr>
              <a:t> encore </a:t>
            </a:r>
            <a:r>
              <a:rPr lang="en-US" sz="1200" b="0" i="0" kern="1200" dirty="0" err="1" smtClean="0">
                <a:solidFill>
                  <a:schemeClr val="tx1"/>
                </a:solidFill>
                <a:effectLst/>
                <a:latin typeface="+mn-lt"/>
                <a:ea typeface="+mn-ea"/>
                <a:cs typeface="+mn-cs"/>
              </a:rPr>
              <a:t>très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surveillée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jeunes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besoin</a:t>
            </a:r>
            <a:r>
              <a:rPr lang="en-US" sz="1200" b="0" i="0" kern="1200" dirty="0" smtClean="0">
                <a:solidFill>
                  <a:schemeClr val="tx1"/>
                </a:solidFill>
                <a:effectLst/>
                <a:latin typeface="+mn-lt"/>
                <a:ea typeface="+mn-ea"/>
                <a:cs typeface="+mn-cs"/>
              </a:rPr>
              <a:t> de se </a:t>
            </a:r>
            <a:r>
              <a:rPr lang="en-US" sz="1200" b="0" i="0" kern="1200" dirty="0" err="1" smtClean="0">
                <a:solidFill>
                  <a:schemeClr val="tx1"/>
                </a:solidFill>
                <a:effectLst/>
                <a:latin typeface="+mn-lt"/>
                <a:ea typeface="+mn-ea"/>
                <a:cs typeface="+mn-cs"/>
              </a:rPr>
              <a:t>retrouver</a:t>
            </a:r>
            <a:r>
              <a:rPr lang="en-US" sz="1200" b="0" i="0" kern="1200" dirty="0" smtClean="0">
                <a:solidFill>
                  <a:schemeClr val="tx1"/>
                </a:solidFill>
                <a:effectLst/>
                <a:latin typeface="+mn-lt"/>
                <a:ea typeface="+mn-ea"/>
                <a:cs typeface="+mn-cs"/>
              </a:rPr>
              <a:t> entre </a:t>
            </a:r>
            <a:r>
              <a:rPr lang="en-US" sz="1200" b="0" i="0" kern="1200" dirty="0" err="1" smtClean="0">
                <a:solidFill>
                  <a:schemeClr val="tx1"/>
                </a:solidFill>
                <a:effectLst/>
                <a:latin typeface="+mn-lt"/>
                <a:ea typeface="+mn-ea"/>
                <a:cs typeface="+mn-cs"/>
              </a:rPr>
              <a:t>eux</a:t>
            </a:r>
            <a:r>
              <a:rPr lang="en-US" sz="1200" b="0" i="0" kern="1200" dirty="0" smtClean="0">
                <a:solidFill>
                  <a:schemeClr val="tx1"/>
                </a:solidFill>
                <a:effectLst/>
                <a:latin typeface="+mn-lt"/>
                <a:ea typeface="+mn-ea"/>
                <a:cs typeface="+mn-cs"/>
              </a:rPr>
              <a:t>, loin du monde des </a:t>
            </a:r>
            <a:r>
              <a:rPr lang="en-US" sz="1200" b="0" i="0" kern="1200" dirty="0" err="1" smtClean="0">
                <a:solidFill>
                  <a:schemeClr val="tx1"/>
                </a:solidFill>
                <a:effectLst/>
                <a:latin typeface="+mn-lt"/>
                <a:ea typeface="+mn-ea"/>
                <a:cs typeface="+mn-cs"/>
              </a:rPr>
              <a:t>adultes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cette</a:t>
            </a:r>
            <a:r>
              <a:rPr lang="en-US" sz="1200" b="0" i="0" kern="1200" dirty="0" smtClean="0">
                <a:solidFill>
                  <a:schemeClr val="tx1"/>
                </a:solidFill>
                <a:effectLst/>
                <a:latin typeface="+mn-lt"/>
                <a:ea typeface="+mn-ea"/>
                <a:cs typeface="+mn-cs"/>
              </a:rPr>
              <a:t> relative </a:t>
            </a:r>
            <a:r>
              <a:rPr lang="en-US" sz="1200" b="0" i="0" kern="1200" dirty="0" err="1" smtClean="0">
                <a:solidFill>
                  <a:schemeClr val="tx1"/>
                </a:solidFill>
                <a:effectLst/>
                <a:latin typeface="+mn-lt"/>
                <a:ea typeface="+mn-ea"/>
                <a:cs typeface="+mn-cs"/>
              </a:rPr>
              <a:t>liberté</a:t>
            </a:r>
            <a:r>
              <a:rPr lang="en-US" sz="1200" b="0" i="0" kern="1200" dirty="0" smtClean="0">
                <a:solidFill>
                  <a:schemeClr val="tx1"/>
                </a:solidFill>
                <a:effectLst/>
                <a:latin typeface="+mn-lt"/>
                <a:ea typeface="+mn-ea"/>
                <a:cs typeface="+mn-cs"/>
              </a:rPr>
              <a:t> ne </a:t>
            </a:r>
            <a:r>
              <a:rPr lang="en-US" sz="1200" b="0" i="0" kern="1200" dirty="0" err="1" smtClean="0">
                <a:solidFill>
                  <a:schemeClr val="tx1"/>
                </a:solidFill>
                <a:effectLst/>
                <a:latin typeface="+mn-lt"/>
                <a:ea typeface="+mn-ea"/>
                <a:cs typeface="+mn-cs"/>
              </a:rPr>
              <a:t>dure</a:t>
            </a:r>
            <a:r>
              <a:rPr lang="en-US" sz="1200" b="0" i="0" kern="1200" dirty="0" smtClean="0">
                <a:solidFill>
                  <a:schemeClr val="tx1"/>
                </a:solidFill>
                <a:effectLst/>
                <a:latin typeface="+mn-lt"/>
                <a:ea typeface="+mn-ea"/>
                <a:cs typeface="+mn-cs"/>
              </a:rPr>
              <a:t> que le temps du week-end, le </a:t>
            </a:r>
            <a:r>
              <a:rPr lang="en-US" sz="1200" b="0" i="0" kern="1200" dirty="0" err="1" smtClean="0">
                <a:solidFill>
                  <a:schemeClr val="tx1"/>
                </a:solidFill>
                <a:effectLst/>
                <a:latin typeface="+mn-lt"/>
                <a:ea typeface="+mn-ea"/>
                <a:cs typeface="+mn-cs"/>
              </a:rPr>
              <a:t>lundi</a:t>
            </a:r>
            <a:r>
              <a:rPr lang="en-US" sz="1200" b="0" i="0" kern="1200" dirty="0" smtClean="0">
                <a:solidFill>
                  <a:schemeClr val="tx1"/>
                </a:solidFill>
                <a:effectLst/>
                <a:latin typeface="+mn-lt"/>
                <a:ea typeface="+mn-ea"/>
                <a:cs typeface="+mn-cs"/>
              </a:rPr>
              <a:t> marque le retour </a:t>
            </a:r>
            <a:r>
              <a:rPr lang="en-US" sz="1200" b="0" i="0" kern="1200" dirty="0" err="1" smtClean="0">
                <a:solidFill>
                  <a:schemeClr val="tx1"/>
                </a:solidFill>
                <a:effectLst/>
                <a:latin typeface="+mn-lt"/>
                <a:ea typeface="+mn-ea"/>
                <a:cs typeface="+mn-cs"/>
              </a:rPr>
              <a:t>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l’école</a:t>
            </a:r>
            <a:r>
              <a:rPr lang="en-US" sz="1200" b="0" i="0" kern="1200" dirty="0" smtClean="0">
                <a:solidFill>
                  <a:schemeClr val="tx1"/>
                </a:solidFill>
                <a:effectLst/>
                <a:latin typeface="+mn-lt"/>
                <a:ea typeface="+mn-ea"/>
                <a:cs typeface="+mn-cs"/>
              </a:rPr>
              <a:t> pour les </a:t>
            </a:r>
            <a:r>
              <a:rPr lang="en-US" sz="1200" b="0" i="0" kern="1200" dirty="0" err="1" smtClean="0">
                <a:solidFill>
                  <a:schemeClr val="tx1"/>
                </a:solidFill>
                <a:effectLst/>
                <a:latin typeface="+mn-lt"/>
                <a:ea typeface="+mn-ea"/>
                <a:cs typeface="+mn-cs"/>
              </a:rPr>
              <a:t>uns</a:t>
            </a:r>
            <a:r>
              <a:rPr lang="en-US" sz="1200" b="0" i="0" kern="1200" dirty="0" smtClean="0">
                <a:solidFill>
                  <a:schemeClr val="tx1"/>
                </a:solidFill>
                <a:effectLst/>
                <a:latin typeface="+mn-lt"/>
                <a:ea typeface="+mn-ea"/>
                <a:cs typeface="+mn-cs"/>
              </a:rPr>
              <a:t> au travail pour les </a:t>
            </a:r>
            <a:r>
              <a:rPr lang="en-US" sz="1200" b="0" i="0" kern="1200" dirty="0" err="1" smtClean="0">
                <a:solidFill>
                  <a:schemeClr val="tx1"/>
                </a:solidFill>
                <a:effectLst/>
                <a:latin typeface="+mn-lt"/>
                <a:ea typeface="+mn-ea"/>
                <a:cs typeface="+mn-cs"/>
              </a:rPr>
              <a:t>autres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10</a:t>
            </a:fld>
            <a:endParaRPr lang="zh-CN" altLang="en-US"/>
          </a:p>
        </p:txBody>
      </p:sp>
    </p:spTree>
    <p:extLst>
      <p:ext uri="{BB962C8B-B14F-4D97-AF65-F5344CB8AC3E}">
        <p14:creationId xmlns:p14="http://schemas.microsoft.com/office/powerpoint/2010/main" val="152582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Ces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jeunes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veulent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une</a:t>
            </a:r>
            <a:r>
              <a:rPr lang="en-US" sz="1200" b="0" i="0" kern="1200" dirty="0" smtClean="0">
                <a:solidFill>
                  <a:schemeClr val="tx1"/>
                </a:solidFill>
                <a:effectLst/>
                <a:latin typeface="+mn-lt"/>
                <a:ea typeface="+mn-ea"/>
                <a:cs typeface="+mn-cs"/>
              </a:rPr>
              <a:t> rupture avec le monde des </a:t>
            </a:r>
            <a:r>
              <a:rPr lang="en-US" sz="1200" b="0" i="0" kern="1200" dirty="0" err="1" smtClean="0">
                <a:solidFill>
                  <a:schemeClr val="tx1"/>
                </a:solidFill>
                <a:effectLst/>
                <a:latin typeface="+mn-lt"/>
                <a:ea typeface="+mn-ea"/>
                <a:cs typeface="+mn-cs"/>
              </a:rPr>
              <a:t>adulte</a:t>
            </a:r>
            <a:r>
              <a:rPr lang="en-US" altLang="zh-CN" sz="1200" b="0" i="0" kern="1200" dirty="0" err="1" smtClean="0">
                <a:solidFill>
                  <a:schemeClr val="tx1"/>
                </a:solidFill>
                <a:effectLst/>
                <a:latin typeface="+mn-lt"/>
                <a:ea typeface="+mn-ea"/>
                <a:cs typeface="+mn-cs"/>
              </a:rPr>
              <a:t>s</a:t>
            </a:r>
            <a:r>
              <a:rPr lang="en-US" altLang="zh-CN"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Pour </a:t>
            </a:r>
            <a:r>
              <a:rPr lang="en-US" sz="1200" b="0" i="0" kern="1200" dirty="0" err="1" smtClean="0">
                <a:solidFill>
                  <a:schemeClr val="tx1"/>
                </a:solidFill>
                <a:effectLst/>
                <a:latin typeface="+mn-lt"/>
                <a:ea typeface="+mn-ea"/>
                <a:cs typeface="+mn-cs"/>
              </a:rPr>
              <a:t>eux</a:t>
            </a:r>
            <a:r>
              <a:rPr lang="en-US" sz="1200" b="0" i="0" kern="1200" dirty="0" smtClean="0">
                <a:solidFill>
                  <a:schemeClr val="tx1"/>
                </a:solidFill>
                <a:effectLst/>
                <a:latin typeface="+mn-lt"/>
                <a:ea typeface="+mn-ea"/>
                <a:cs typeface="+mn-cs"/>
              </a:rPr>
              <a:t>, la pointe de la mode </a:t>
            </a:r>
            <a:r>
              <a:rPr lang="en-US" sz="1200" b="0" i="0" kern="1200" dirty="0" err="1" smtClean="0">
                <a:solidFill>
                  <a:schemeClr val="tx1"/>
                </a:solidFill>
                <a:effectLst/>
                <a:latin typeface="+mn-lt"/>
                <a:ea typeface="+mn-ea"/>
                <a:cs typeface="+mn-cs"/>
              </a:rPr>
              <a:t>c’est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l’émission</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Salut</a:t>
            </a:r>
            <a:r>
              <a:rPr lang="en-US" sz="1200" b="0" i="0" kern="1200" dirty="0" smtClean="0">
                <a:solidFill>
                  <a:schemeClr val="tx1"/>
                </a:solidFill>
                <a:effectLst/>
                <a:latin typeface="+mn-lt"/>
                <a:ea typeface="+mn-ea"/>
                <a:cs typeface="+mn-cs"/>
              </a:rPr>
              <a:t> les </a:t>
            </a:r>
            <a:r>
              <a:rPr lang="en-US" sz="1200" b="0" i="0" kern="1200" dirty="0" err="1" smtClean="0">
                <a:solidFill>
                  <a:schemeClr val="tx1"/>
                </a:solidFill>
                <a:effectLst/>
                <a:latin typeface="+mn-lt"/>
                <a:ea typeface="+mn-ea"/>
                <a:cs typeface="+mn-cs"/>
              </a:rPr>
              <a:t>copains</a:t>
            </a:r>
            <a:r>
              <a:rPr lang="en-US" sz="1200" b="0" i="0" kern="1200" dirty="0" smtClean="0">
                <a:solidFill>
                  <a:schemeClr val="tx1"/>
                </a:solidFill>
                <a:effectLst/>
                <a:latin typeface="+mn-lt"/>
                <a:ea typeface="+mn-ea"/>
                <a:cs typeface="+mn-cs"/>
              </a:rPr>
              <a:t> ». On y </a:t>
            </a:r>
            <a:r>
              <a:rPr lang="en-US" sz="1200" b="0" i="0" kern="1200" dirty="0" err="1" smtClean="0">
                <a:solidFill>
                  <a:schemeClr val="tx1"/>
                </a:solidFill>
                <a:effectLst/>
                <a:latin typeface="+mn-lt"/>
                <a:ea typeface="+mn-ea"/>
                <a:cs typeface="+mn-cs"/>
              </a:rPr>
              <a:t>entend</a:t>
            </a:r>
            <a:r>
              <a:rPr lang="en-US" sz="1200" b="0" i="0" kern="1200" dirty="0" smtClean="0">
                <a:solidFill>
                  <a:schemeClr val="tx1"/>
                </a:solidFill>
                <a:effectLst/>
                <a:latin typeface="+mn-lt"/>
                <a:ea typeface="+mn-ea"/>
                <a:cs typeface="+mn-cs"/>
              </a:rPr>
              <a:t> les </a:t>
            </a:r>
            <a:r>
              <a:rPr lang="en-US" sz="1200" b="0" i="0" kern="1200" dirty="0" err="1" smtClean="0">
                <a:solidFill>
                  <a:schemeClr val="tx1"/>
                </a:solidFill>
                <a:effectLst/>
                <a:latin typeface="+mn-lt"/>
                <a:ea typeface="+mn-ea"/>
                <a:cs typeface="+mn-cs"/>
              </a:rPr>
              <a:t>vedettes</a:t>
            </a:r>
            <a:r>
              <a:rPr lang="en-US" sz="1200" b="0" i="0" kern="1200" dirty="0" smtClean="0">
                <a:solidFill>
                  <a:schemeClr val="tx1"/>
                </a:solidFill>
                <a:effectLst/>
                <a:latin typeface="+mn-lt"/>
                <a:ea typeface="+mn-ea"/>
                <a:cs typeface="+mn-cs"/>
              </a:rPr>
              <a:t> du moment </a:t>
            </a:r>
            <a:r>
              <a:rPr lang="en-US" sz="1200" b="0" i="0" kern="1200" dirty="0" err="1" smtClean="0">
                <a:solidFill>
                  <a:schemeClr val="tx1"/>
                </a:solidFill>
                <a:effectLst/>
                <a:latin typeface="+mn-lt"/>
                <a:ea typeface="+mn-ea"/>
                <a:cs typeface="+mn-cs"/>
              </a:rPr>
              <a:t>tels</a:t>
            </a:r>
            <a:r>
              <a:rPr lang="en-US" sz="1200" b="0" i="0" kern="1200" dirty="0" smtClean="0">
                <a:solidFill>
                  <a:schemeClr val="tx1"/>
                </a:solidFill>
                <a:effectLst/>
                <a:latin typeface="+mn-lt"/>
                <a:ea typeface="+mn-ea"/>
                <a:cs typeface="+mn-cs"/>
              </a:rPr>
              <a:t> que Claude François, France Gall, Sylvie </a:t>
            </a:r>
            <a:r>
              <a:rPr lang="en-US" sz="1200" b="0" i="0" kern="1200" dirty="0" err="1" smtClean="0">
                <a:solidFill>
                  <a:schemeClr val="tx1"/>
                </a:solidFill>
                <a:effectLst/>
                <a:latin typeface="+mn-lt"/>
                <a:ea typeface="+mn-ea"/>
                <a:cs typeface="+mn-cs"/>
              </a:rPr>
              <a:t>Vartan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ou</a:t>
            </a:r>
            <a:r>
              <a:rPr lang="en-US" sz="1200" b="0" i="0" kern="1200" dirty="0" smtClean="0">
                <a:solidFill>
                  <a:schemeClr val="tx1"/>
                </a:solidFill>
                <a:effectLst/>
                <a:latin typeface="+mn-lt"/>
                <a:ea typeface="+mn-ea"/>
                <a:cs typeface="+mn-cs"/>
              </a:rPr>
              <a:t> encore Johnny </a:t>
            </a:r>
            <a:r>
              <a:rPr lang="en-US" sz="1200" b="0" i="0" kern="1200" dirty="0" err="1" smtClean="0">
                <a:solidFill>
                  <a:schemeClr val="tx1"/>
                </a:solidFill>
                <a:effectLst/>
                <a:latin typeface="+mn-lt"/>
                <a:ea typeface="+mn-ea"/>
                <a:cs typeface="+mn-cs"/>
              </a:rPr>
              <a:t>Hallyday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l’âge</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leur</a:t>
            </a:r>
            <a:r>
              <a:rPr lang="en-US" sz="1200" b="0" i="0" kern="1200" dirty="0" smtClean="0">
                <a:solidFill>
                  <a:schemeClr val="tx1"/>
                </a:solidFill>
                <a:effectLst/>
                <a:latin typeface="+mn-lt"/>
                <a:ea typeface="+mn-ea"/>
                <a:cs typeface="+mn-cs"/>
              </a:rPr>
              <a:t> public et les </a:t>
            </a:r>
            <a:r>
              <a:rPr lang="en-US" sz="1200" b="0" i="0" kern="1200" dirty="0" err="1" smtClean="0">
                <a:solidFill>
                  <a:schemeClr val="tx1"/>
                </a:solidFill>
                <a:effectLst/>
                <a:latin typeface="+mn-lt"/>
                <a:ea typeface="+mn-ea"/>
                <a:cs typeface="+mn-cs"/>
              </a:rPr>
              <a:t>jeunes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Français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s’identifient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eux</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adoptent</a:t>
            </a:r>
            <a:r>
              <a:rPr lang="en-US" sz="1200" b="0" i="0" kern="1200" dirty="0" smtClean="0">
                <a:solidFill>
                  <a:schemeClr val="tx1"/>
                </a:solidFill>
                <a:effectLst/>
                <a:latin typeface="+mn-lt"/>
                <a:ea typeface="+mn-ea"/>
                <a:cs typeface="+mn-cs"/>
              </a:rPr>
              <a:t> les codes </a:t>
            </a:r>
            <a:r>
              <a:rPr lang="en-US" sz="1200" b="0" i="0" kern="1200" dirty="0" err="1" smtClean="0">
                <a:solidFill>
                  <a:schemeClr val="tx1"/>
                </a:solidFill>
                <a:effectLst/>
                <a:latin typeface="+mn-lt"/>
                <a:ea typeface="+mn-ea"/>
                <a:cs typeface="+mn-cs"/>
              </a:rPr>
              <a:t>vestimentaires</a:t>
            </a:r>
            <a:r>
              <a:rPr lang="en-US" sz="1200" b="0" i="0" kern="1200" dirty="0" smtClean="0">
                <a:solidFill>
                  <a:schemeClr val="tx1"/>
                </a:solidFill>
                <a:effectLst/>
                <a:latin typeface="+mn-lt"/>
                <a:ea typeface="+mn-ea"/>
                <a:cs typeface="+mn-cs"/>
              </a:rPr>
              <a:t> et les styles de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leurs</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idoles</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Cette</a:t>
            </a:r>
            <a:r>
              <a:rPr lang="en-US" sz="1200" b="0" i="0" kern="1200" dirty="0" smtClean="0">
                <a:solidFill>
                  <a:schemeClr val="tx1"/>
                </a:solidFill>
                <a:effectLst/>
                <a:latin typeface="+mn-lt"/>
                <a:ea typeface="+mn-ea"/>
                <a:cs typeface="+mn-cs"/>
              </a:rPr>
              <a:t> culture </a:t>
            </a:r>
            <a:r>
              <a:rPr lang="en-US" sz="1200" b="0" i="0" kern="1200" dirty="0" err="1" smtClean="0">
                <a:solidFill>
                  <a:schemeClr val="tx1"/>
                </a:solidFill>
                <a:effectLst/>
                <a:latin typeface="+mn-lt"/>
                <a:ea typeface="+mn-ea"/>
                <a:cs typeface="+mn-cs"/>
              </a:rPr>
              <a:t>est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aussi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propagée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dans</a:t>
            </a:r>
            <a:r>
              <a:rPr lang="en-US" sz="1200" b="0" i="0" kern="1200" dirty="0" smtClean="0">
                <a:solidFill>
                  <a:schemeClr val="tx1"/>
                </a:solidFill>
                <a:effectLst/>
                <a:latin typeface="+mn-lt"/>
                <a:ea typeface="+mn-ea"/>
                <a:cs typeface="+mn-cs"/>
              </a:rPr>
              <a:t> la </a:t>
            </a:r>
            <a:r>
              <a:rPr lang="en-US" sz="1200" b="0" i="0" kern="1200" dirty="0" err="1" smtClean="0">
                <a:solidFill>
                  <a:schemeClr val="tx1"/>
                </a:solidFill>
                <a:effectLst/>
                <a:latin typeface="+mn-lt"/>
                <a:ea typeface="+mn-ea"/>
                <a:cs typeface="+mn-cs"/>
              </a:rPr>
              <a:t>presse</a:t>
            </a:r>
            <a:r>
              <a:rPr lang="en-US" sz="1200" b="0" i="0" kern="1200" dirty="0" smtClean="0">
                <a:solidFill>
                  <a:schemeClr val="tx1"/>
                </a:solidFill>
                <a:effectLst/>
                <a:latin typeface="+mn-lt"/>
                <a:ea typeface="+mn-ea"/>
                <a:cs typeface="+mn-cs"/>
              </a:rPr>
              <a:t> papier par le magazine du </a:t>
            </a:r>
            <a:r>
              <a:rPr lang="en-US" sz="1200" b="0" i="0" kern="1200" dirty="0" err="1" smtClean="0">
                <a:solidFill>
                  <a:schemeClr val="tx1"/>
                </a:solidFill>
                <a:effectLst/>
                <a:latin typeface="+mn-lt"/>
                <a:ea typeface="+mn-ea"/>
                <a:cs typeface="+mn-cs"/>
              </a:rPr>
              <a:t>même</a:t>
            </a:r>
            <a:r>
              <a:rPr lang="en-US" sz="1200" b="0" i="0" kern="1200" dirty="0" smtClean="0">
                <a:solidFill>
                  <a:schemeClr val="tx1"/>
                </a:solidFill>
                <a:effectLst/>
                <a:latin typeface="+mn-lt"/>
                <a:ea typeface="+mn-ea"/>
                <a:cs typeface="+mn-cs"/>
              </a:rPr>
              <a:t> nom. </a:t>
            </a:r>
            <a:r>
              <a:rPr lang="en-US" sz="1200" b="0" i="0" kern="1200" dirty="0" err="1" smtClean="0">
                <a:solidFill>
                  <a:schemeClr val="tx1"/>
                </a:solidFill>
                <a:effectLst/>
                <a:latin typeface="+mn-lt"/>
                <a:ea typeface="+mn-ea"/>
                <a:cs typeface="+mn-cs"/>
              </a:rPr>
              <a:t>C’est</a:t>
            </a:r>
            <a:r>
              <a:rPr lang="en-US" sz="1200" b="0" i="0" kern="1200" dirty="0" smtClean="0">
                <a:solidFill>
                  <a:schemeClr val="tx1"/>
                </a:solidFill>
                <a:effectLst/>
                <a:latin typeface="+mn-lt"/>
                <a:ea typeface="+mn-ea"/>
                <a:cs typeface="+mn-cs"/>
              </a:rPr>
              <a:t> un magazine qui </a:t>
            </a:r>
            <a:r>
              <a:rPr lang="en-US" sz="1200" b="0" i="0" kern="1200" dirty="0" err="1" smtClean="0">
                <a:solidFill>
                  <a:schemeClr val="tx1"/>
                </a:solidFill>
                <a:effectLst/>
                <a:latin typeface="+mn-lt"/>
                <a:ea typeface="+mn-ea"/>
                <a:cs typeface="+mn-cs"/>
              </a:rPr>
              <a:t>reprend</a:t>
            </a:r>
            <a:r>
              <a:rPr lang="en-US" sz="1200" b="0" i="0" kern="1200" dirty="0" smtClean="0">
                <a:solidFill>
                  <a:schemeClr val="tx1"/>
                </a:solidFill>
                <a:effectLst/>
                <a:latin typeface="+mn-lt"/>
                <a:ea typeface="+mn-ea"/>
                <a:cs typeface="+mn-cs"/>
              </a:rPr>
              <a:t> les codes de la </a:t>
            </a:r>
            <a:r>
              <a:rPr lang="en-US" sz="1200" b="0" i="0" kern="1200" dirty="0" err="1" smtClean="0">
                <a:solidFill>
                  <a:schemeClr val="tx1"/>
                </a:solidFill>
                <a:effectLst/>
                <a:latin typeface="+mn-lt"/>
                <a:ea typeface="+mn-ea"/>
                <a:cs typeface="+mn-cs"/>
              </a:rPr>
              <a:t>presse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américaine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adressés</a:t>
            </a:r>
            <a:r>
              <a:rPr lang="en-US" sz="1200" b="0" i="0" kern="1200" dirty="0" smtClean="0">
                <a:solidFill>
                  <a:schemeClr val="tx1"/>
                </a:solidFill>
                <a:effectLst/>
                <a:latin typeface="+mn-lt"/>
                <a:ea typeface="+mn-ea"/>
                <a:cs typeface="+mn-cs"/>
              </a:rPr>
              <a:t> aux adolescents.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r>
              <a:rPr lang="en-US" sz="1200" b="1" dirty="0" err="1" smtClean="0">
                <a:solidFill>
                  <a:srgbClr val="3F8CAF"/>
                </a:solidFill>
                <a:latin typeface="Optima" charset="0"/>
                <a:ea typeface="Optima" charset="0"/>
                <a:cs typeface="Optima" charset="0"/>
              </a:rPr>
              <a:t>Écouter</a:t>
            </a:r>
            <a:r>
              <a:rPr lang="en-US" sz="1200" b="1" dirty="0" smtClean="0">
                <a:solidFill>
                  <a:srgbClr val="3F8CAF"/>
                </a:solidFill>
                <a:latin typeface="Optima" charset="0"/>
                <a:ea typeface="Optima" charset="0"/>
                <a:cs typeface="Optima" charset="0"/>
              </a:rPr>
              <a:t> les chansons </a:t>
            </a:r>
            <a:r>
              <a:rPr lang="en-US" sz="1200" b="1" dirty="0" err="1" smtClean="0">
                <a:solidFill>
                  <a:srgbClr val="3F8CAF"/>
                </a:solidFill>
                <a:latin typeface="Optima" charset="0"/>
                <a:ea typeface="Optima" charset="0"/>
                <a:cs typeface="Optima" charset="0"/>
              </a:rPr>
              <a:t>américaines</a:t>
            </a:r>
            <a:r>
              <a:rPr lang="en-US" sz="1200" b="1" dirty="0" smtClean="0">
                <a:solidFill>
                  <a:srgbClr val="3F8CAF"/>
                </a:solidFill>
                <a:latin typeface="Optima" charset="0"/>
                <a:ea typeface="Optima" charset="0"/>
                <a:cs typeface="Optima" charset="0"/>
              </a:rPr>
              <a:t>, </a:t>
            </a:r>
            <a:r>
              <a:rPr lang="en-US" sz="1200" b="1" dirty="0" err="1" smtClean="0">
                <a:solidFill>
                  <a:srgbClr val="3F8CAF"/>
                </a:solidFill>
                <a:latin typeface="Optima" charset="0"/>
                <a:ea typeface="Optima" charset="0"/>
                <a:cs typeface="Optima" charset="0"/>
              </a:rPr>
              <a:t>c’est</a:t>
            </a:r>
            <a:r>
              <a:rPr lang="en-US" sz="1200" b="1" dirty="0" smtClean="0">
                <a:solidFill>
                  <a:srgbClr val="3F8CAF"/>
                </a:solidFill>
                <a:latin typeface="Optima" charset="0"/>
                <a:ea typeface="Optima" charset="0"/>
                <a:cs typeface="Optima" charset="0"/>
              </a:rPr>
              <a:t> </a:t>
            </a:r>
            <a:r>
              <a:rPr lang="en-US" sz="1200" b="1" dirty="0" err="1" smtClean="0">
                <a:solidFill>
                  <a:srgbClr val="3F8CAF"/>
                </a:solidFill>
                <a:latin typeface="Optima" charset="0"/>
                <a:ea typeface="Optima" charset="0"/>
                <a:cs typeface="Optima" charset="0"/>
              </a:rPr>
              <a:t>être</a:t>
            </a:r>
            <a:r>
              <a:rPr lang="en-US" sz="1200" b="1" dirty="0" smtClean="0">
                <a:solidFill>
                  <a:srgbClr val="3F8CAF"/>
                </a:solidFill>
                <a:latin typeface="Optima" charset="0"/>
                <a:ea typeface="Optima" charset="0"/>
                <a:cs typeface="Optima" charset="0"/>
              </a:rPr>
              <a:t> </a:t>
            </a:r>
            <a:r>
              <a:rPr lang="en-US" sz="1200" b="1" dirty="0" err="1" smtClean="0">
                <a:solidFill>
                  <a:srgbClr val="3F8CAF"/>
                </a:solidFill>
                <a:latin typeface="Optima" charset="0"/>
                <a:ea typeface="Optima" charset="0"/>
                <a:cs typeface="Optima" charset="0"/>
              </a:rPr>
              <a:t>à</a:t>
            </a:r>
            <a:r>
              <a:rPr lang="en-US" sz="1200" b="1" dirty="0" smtClean="0">
                <a:solidFill>
                  <a:srgbClr val="3F8CAF"/>
                </a:solidFill>
                <a:latin typeface="Optima" charset="0"/>
                <a:ea typeface="Optima" charset="0"/>
                <a:cs typeface="Optima" charset="0"/>
              </a:rPr>
              <a:t> </a:t>
            </a:r>
            <a:r>
              <a:rPr lang="en-US" sz="1200" b="1" dirty="0" err="1" smtClean="0">
                <a:solidFill>
                  <a:srgbClr val="3F8CAF"/>
                </a:solidFill>
                <a:latin typeface="Optima" charset="0"/>
                <a:ea typeface="Optima" charset="0"/>
                <a:cs typeface="Optima" charset="0"/>
              </a:rPr>
              <a:t>l’opposé</a:t>
            </a:r>
            <a:r>
              <a:rPr lang="en-US" sz="1200" b="1" dirty="0" smtClean="0">
                <a:solidFill>
                  <a:srgbClr val="3F8CAF"/>
                </a:solidFill>
                <a:latin typeface="Optima" charset="0"/>
                <a:ea typeface="Optima" charset="0"/>
                <a:cs typeface="Optima" charset="0"/>
              </a:rPr>
              <a:t> de </a:t>
            </a:r>
            <a:r>
              <a:rPr lang="en-US" sz="1200" b="1" dirty="0" err="1" smtClean="0">
                <a:solidFill>
                  <a:srgbClr val="3F8CAF"/>
                </a:solidFill>
                <a:latin typeface="Optima" charset="0"/>
                <a:ea typeface="Optima" charset="0"/>
                <a:cs typeface="Optima" charset="0"/>
              </a:rPr>
              <a:t>ce</a:t>
            </a:r>
            <a:r>
              <a:rPr lang="en-US" sz="1200" b="1" dirty="0" smtClean="0">
                <a:solidFill>
                  <a:srgbClr val="3F8CAF"/>
                </a:solidFill>
                <a:latin typeface="Optima" charset="0"/>
                <a:ea typeface="Optima" charset="0"/>
                <a:cs typeface="Optima" charset="0"/>
              </a:rPr>
              <a:t> que </a:t>
            </a:r>
            <a:r>
              <a:rPr lang="en-US" sz="1200" b="1" dirty="0" err="1" smtClean="0">
                <a:solidFill>
                  <a:srgbClr val="3F8CAF"/>
                </a:solidFill>
                <a:latin typeface="Optima" charset="0"/>
                <a:ea typeface="Optima" charset="0"/>
                <a:cs typeface="Optima" charset="0"/>
              </a:rPr>
              <a:t>représente</a:t>
            </a:r>
            <a:r>
              <a:rPr lang="en-US" sz="1200" b="1" dirty="0" smtClean="0">
                <a:solidFill>
                  <a:srgbClr val="3F8CAF"/>
                </a:solidFill>
                <a:latin typeface="Optima" charset="0"/>
                <a:ea typeface="Optima" charset="0"/>
                <a:cs typeface="Optima" charset="0"/>
              </a:rPr>
              <a:t> la </a:t>
            </a:r>
            <a:r>
              <a:rPr lang="en-US" sz="1200" b="1" dirty="0" err="1" smtClean="0">
                <a:solidFill>
                  <a:srgbClr val="3F8CAF"/>
                </a:solidFill>
                <a:latin typeface="Optima" charset="0"/>
                <a:ea typeface="Optima" charset="0"/>
                <a:cs typeface="Optima" charset="0"/>
              </a:rPr>
              <a:t>pensée</a:t>
            </a:r>
            <a:r>
              <a:rPr lang="en-US" sz="1200" b="1" dirty="0" smtClean="0">
                <a:solidFill>
                  <a:srgbClr val="3F8CAF"/>
                </a:solidFill>
                <a:latin typeface="Optima" charset="0"/>
                <a:ea typeface="Optima" charset="0"/>
                <a:cs typeface="Optima" charset="0"/>
              </a:rPr>
              <a:t> </a:t>
            </a:r>
            <a:r>
              <a:rPr lang="en-US" sz="1200" b="1" dirty="0" err="1" smtClean="0">
                <a:solidFill>
                  <a:srgbClr val="3F8CAF"/>
                </a:solidFill>
                <a:latin typeface="Optima" charset="0"/>
                <a:ea typeface="Optima" charset="0"/>
                <a:cs typeface="Optima" charset="0"/>
              </a:rPr>
              <a:t>dominante</a:t>
            </a:r>
            <a:r>
              <a:rPr lang="en-US" sz="1200" b="1" dirty="0" smtClean="0">
                <a:solidFill>
                  <a:srgbClr val="3F8CAF"/>
                </a:solidFill>
                <a:latin typeface="Optima" charset="0"/>
                <a:ea typeface="Optima" charset="0"/>
                <a:cs typeface="Optima" charset="0"/>
              </a:rPr>
              <a:t> des </a:t>
            </a:r>
            <a:r>
              <a:rPr lang="en-US" sz="1200" b="1" dirty="0" err="1" smtClean="0">
                <a:solidFill>
                  <a:srgbClr val="3F8CAF"/>
                </a:solidFill>
                <a:latin typeface="Optima" charset="0"/>
                <a:ea typeface="Optima" charset="0"/>
                <a:cs typeface="Optima" charset="0"/>
              </a:rPr>
              <a:t>adultes</a:t>
            </a:r>
            <a:r>
              <a:rPr lang="en-US" sz="1200" b="1" dirty="0" smtClean="0">
                <a:solidFill>
                  <a:srgbClr val="3F8CAF"/>
                </a:solidFill>
                <a:latin typeface="Optima" charset="0"/>
                <a:ea typeface="Optima" charset="0"/>
                <a:cs typeface="Optima" charset="0"/>
              </a:rPr>
              <a:t>. </a:t>
            </a:r>
            <a:r>
              <a:rPr lang="en-US" sz="1200" b="1" dirty="0" err="1" smtClean="0">
                <a:solidFill>
                  <a:srgbClr val="3F8CAF"/>
                </a:solidFill>
                <a:latin typeface="Optima" charset="0"/>
                <a:ea typeface="Optima" charset="0"/>
                <a:cs typeface="Optima" charset="0"/>
              </a:rPr>
              <a:t>C’est</a:t>
            </a:r>
            <a:r>
              <a:rPr lang="en-US" sz="1200" b="1" dirty="0" smtClean="0">
                <a:solidFill>
                  <a:srgbClr val="3F8CAF"/>
                </a:solidFill>
                <a:latin typeface="Optima" charset="0"/>
                <a:ea typeface="Optima" charset="0"/>
                <a:cs typeface="Optima" charset="0"/>
              </a:rPr>
              <a:t> </a:t>
            </a:r>
            <a:r>
              <a:rPr lang="en-US" sz="1200" b="1" dirty="0" err="1" smtClean="0">
                <a:solidFill>
                  <a:srgbClr val="3F8CAF"/>
                </a:solidFill>
                <a:latin typeface="Optima" charset="0"/>
                <a:ea typeface="Optima" charset="0"/>
                <a:cs typeface="Optima" charset="0"/>
              </a:rPr>
              <a:t>être</a:t>
            </a:r>
            <a:r>
              <a:rPr lang="en-US" sz="1200" b="1" dirty="0" smtClean="0">
                <a:solidFill>
                  <a:srgbClr val="3F8CAF"/>
                </a:solidFill>
                <a:latin typeface="Optima" charset="0"/>
                <a:ea typeface="Optima" charset="0"/>
                <a:cs typeface="Optima" charset="0"/>
              </a:rPr>
              <a:t> </a:t>
            </a:r>
            <a:r>
              <a:rPr lang="en-US" sz="1200" b="1" dirty="0" err="1" smtClean="0">
                <a:solidFill>
                  <a:srgbClr val="3F8CAF"/>
                </a:solidFill>
                <a:latin typeface="Optima" charset="0"/>
                <a:ea typeface="Optima" charset="0"/>
                <a:cs typeface="Optima" charset="0"/>
              </a:rPr>
              <a:t>à</a:t>
            </a:r>
            <a:r>
              <a:rPr lang="en-US" sz="1200" b="1" dirty="0" smtClean="0">
                <a:solidFill>
                  <a:srgbClr val="3F8CAF"/>
                </a:solidFill>
                <a:latin typeface="Optima" charset="0"/>
                <a:ea typeface="Optima" charset="0"/>
                <a:cs typeface="Optima" charset="0"/>
              </a:rPr>
              <a:t> la mode. </a:t>
            </a:r>
            <a:r>
              <a:rPr lang="en-US" sz="1200" b="1" dirty="0" smtClean="0">
                <a:latin typeface="Optima" charset="0"/>
                <a:ea typeface="Optima" charset="0"/>
                <a:cs typeface="Optima" charset="0"/>
              </a:rPr>
              <a:t>Les chansons </a:t>
            </a:r>
            <a:r>
              <a:rPr lang="en-US" sz="1200" b="1" dirty="0" err="1" smtClean="0">
                <a:latin typeface="Optima" charset="0"/>
                <a:ea typeface="Optima" charset="0"/>
                <a:cs typeface="Optima" charset="0"/>
              </a:rPr>
              <a:t>adaptée</a:t>
            </a:r>
            <a:r>
              <a:rPr lang="en-US" sz="1200" b="1" dirty="0" smtClean="0">
                <a:latin typeface="Optima" charset="0"/>
                <a:ea typeface="Optima" charset="0"/>
                <a:cs typeface="Optima" charset="0"/>
              </a:rPr>
              <a:t> d'un </a:t>
            </a:r>
            <a:r>
              <a:rPr lang="en-US" sz="1200" b="1" dirty="0" err="1" smtClean="0">
                <a:latin typeface="Optima" charset="0"/>
                <a:ea typeface="Optima" charset="0"/>
                <a:cs typeface="Optima" charset="0"/>
              </a:rPr>
              <a:t>succès</a:t>
            </a:r>
            <a:r>
              <a:rPr lang="en-US" sz="1200" b="1" dirty="0" smtClean="0">
                <a:latin typeface="Optima" charset="0"/>
                <a:ea typeface="Optima" charset="0"/>
                <a:cs typeface="Optima" charset="0"/>
              </a:rPr>
              <a:t> </a:t>
            </a:r>
            <a:r>
              <a:rPr lang="en-US" sz="1200" b="1" dirty="0" err="1" smtClean="0">
                <a:latin typeface="Optima" charset="0"/>
                <a:ea typeface="Optima" charset="0"/>
                <a:cs typeface="Optima" charset="0"/>
              </a:rPr>
              <a:t>anglo-saxon</a:t>
            </a:r>
            <a:r>
              <a:rPr lang="en-US" sz="1200" b="1" dirty="0" smtClean="0">
                <a:latin typeface="Optima" charset="0"/>
                <a:ea typeface="Optima" charset="0"/>
                <a:cs typeface="Optima" charset="0"/>
              </a:rPr>
              <a:t> </a:t>
            </a:r>
            <a:r>
              <a:rPr lang="en-US" sz="1200" dirty="0" err="1" smtClean="0">
                <a:latin typeface="Optima" charset="0"/>
                <a:ea typeface="Optima" charset="0"/>
                <a:cs typeface="Optima" charset="0"/>
              </a:rPr>
              <a:t>sont</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ainsi</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très</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appréciées</a:t>
            </a:r>
            <a:r>
              <a:rPr lang="en-US" sz="1200" dirty="0" smtClean="0">
                <a:latin typeface="Optima" charset="0"/>
                <a:ea typeface="Optima" charset="0"/>
                <a:cs typeface="Optima" charset="0"/>
              </a:rPr>
              <a:t> de la </a:t>
            </a:r>
            <a:r>
              <a:rPr lang="en-US" sz="1200" dirty="0" err="1" smtClean="0">
                <a:latin typeface="Optima" charset="0"/>
                <a:ea typeface="Optima" charset="0"/>
                <a:cs typeface="Optima" charset="0"/>
              </a:rPr>
              <a:t>jeunesse</a:t>
            </a:r>
            <a:r>
              <a:rPr lang="en-US" sz="1200" dirty="0" smtClean="0">
                <a:latin typeface="Optima" charset="0"/>
                <a:ea typeface="Optima" charset="0"/>
                <a:cs typeface="Optima" charset="0"/>
              </a:rPr>
              <a:t> Baby Boomer.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Selon</a:t>
            </a:r>
            <a:r>
              <a:rPr lang="en-US" sz="1200" b="0" i="0" kern="1200" dirty="0" smtClean="0">
                <a:solidFill>
                  <a:schemeClr val="tx1"/>
                </a:solidFill>
                <a:effectLst/>
                <a:latin typeface="+mn-lt"/>
                <a:ea typeface="+mn-ea"/>
                <a:cs typeface="+mn-cs"/>
              </a:rPr>
              <a:t> le </a:t>
            </a:r>
            <a:r>
              <a:rPr lang="en-US" sz="1200" b="0" i="0" kern="1200" dirty="0" err="1" smtClean="0">
                <a:solidFill>
                  <a:schemeClr val="tx1"/>
                </a:solidFill>
                <a:effectLst/>
                <a:latin typeface="+mn-lt"/>
                <a:ea typeface="+mn-ea"/>
                <a:cs typeface="+mn-cs"/>
              </a:rPr>
              <a:t>sociologue</a:t>
            </a:r>
            <a:r>
              <a:rPr lang="en-US" sz="1200" b="0" i="0" kern="1200" dirty="0" smtClean="0">
                <a:solidFill>
                  <a:schemeClr val="tx1"/>
                </a:solidFill>
                <a:effectLst/>
                <a:latin typeface="+mn-lt"/>
                <a:ea typeface="+mn-ea"/>
                <a:cs typeface="+mn-cs"/>
              </a:rPr>
              <a:t> Edgar Morin, </a:t>
            </a:r>
            <a:r>
              <a:rPr lang="en-US" sz="1200" b="0" i="0" kern="1200" dirty="0" err="1" smtClean="0">
                <a:solidFill>
                  <a:schemeClr val="tx1"/>
                </a:solidFill>
                <a:effectLst/>
                <a:latin typeface="+mn-lt"/>
                <a:ea typeface="+mn-ea"/>
                <a:cs typeface="+mn-cs"/>
              </a:rPr>
              <a:t>c’est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une</a:t>
            </a:r>
            <a:r>
              <a:rPr lang="en-US" sz="1200" b="0" i="0" kern="1200" baseline="0" dirty="0" smtClean="0">
                <a:solidFill>
                  <a:schemeClr val="tx1"/>
                </a:solidFill>
                <a:effectLst/>
                <a:latin typeface="+mn-lt"/>
                <a:ea typeface="+mn-ea"/>
                <a:cs typeface="+mn-cs"/>
              </a:rPr>
              <a:t> culture de masse qui </a:t>
            </a:r>
            <a:r>
              <a:rPr lang="en-US" sz="1200" b="0" i="0" kern="1200" dirty="0" smtClean="0">
                <a:solidFill>
                  <a:schemeClr val="tx1"/>
                </a:solidFill>
                <a:effectLst/>
                <a:latin typeface="+mn-lt"/>
                <a:ea typeface="+mn-ea"/>
                <a:cs typeface="+mn-cs"/>
              </a:rPr>
              <a:t>correspond </a:t>
            </a:r>
            <a:r>
              <a:rPr lang="en-US" sz="1200" b="0" i="0" kern="1200" dirty="0" err="1" smtClean="0">
                <a:solidFill>
                  <a:schemeClr val="tx1"/>
                </a:solidFill>
                <a:effectLst/>
                <a:latin typeface="+mn-lt"/>
                <a:ea typeface="+mn-ea"/>
                <a:cs typeface="+mn-cs"/>
              </a:rPr>
              <a:t>à</a:t>
            </a:r>
            <a:r>
              <a:rPr lang="en-US" sz="1200" b="0" i="0" kern="1200" dirty="0" smtClean="0">
                <a:solidFill>
                  <a:schemeClr val="tx1"/>
                </a:solidFill>
                <a:effectLst/>
                <a:latin typeface="+mn-lt"/>
                <a:ea typeface="+mn-ea"/>
                <a:cs typeface="+mn-cs"/>
              </a:rPr>
              <a:t> des </a:t>
            </a:r>
            <a:r>
              <a:rPr lang="en-US" sz="1200" b="0" i="0" kern="1200" dirty="0" err="1" smtClean="0">
                <a:solidFill>
                  <a:schemeClr val="tx1"/>
                </a:solidFill>
                <a:effectLst/>
                <a:latin typeface="+mn-lt"/>
                <a:ea typeface="+mn-ea"/>
                <a:cs typeface="+mn-cs"/>
              </a:rPr>
              <a:t>idées</a:t>
            </a:r>
            <a:r>
              <a:rPr lang="en-US" sz="1200" b="0" i="0" kern="1200" dirty="0" smtClean="0">
                <a:solidFill>
                  <a:schemeClr val="tx1"/>
                </a:solidFill>
                <a:effectLst/>
                <a:latin typeface="+mn-lt"/>
                <a:ea typeface="+mn-ea"/>
                <a:cs typeface="+mn-cs"/>
              </a:rPr>
              <a:t> qui </a:t>
            </a:r>
            <a:r>
              <a:rPr lang="en-US" sz="1200" b="0" i="0" kern="1200" dirty="0" err="1" smtClean="0">
                <a:solidFill>
                  <a:schemeClr val="tx1"/>
                </a:solidFill>
                <a:effectLst/>
                <a:latin typeface="+mn-lt"/>
                <a:ea typeface="+mn-ea"/>
                <a:cs typeface="+mn-cs"/>
              </a:rPr>
              <a:t>orientent</a:t>
            </a:r>
            <a:r>
              <a:rPr lang="en-US" sz="1200" b="0" i="0" kern="1200" dirty="0" smtClean="0">
                <a:solidFill>
                  <a:schemeClr val="tx1"/>
                </a:solidFill>
                <a:effectLst/>
                <a:latin typeface="+mn-lt"/>
                <a:ea typeface="+mn-ea"/>
                <a:cs typeface="+mn-cs"/>
              </a:rPr>
              <a:t> la vie </a:t>
            </a:r>
            <a:r>
              <a:rPr lang="en-US" sz="1200" b="0" i="0" kern="1200" dirty="0" err="1" smtClean="0">
                <a:solidFill>
                  <a:schemeClr val="tx1"/>
                </a:solidFill>
                <a:effectLst/>
                <a:latin typeface="+mn-lt"/>
                <a:ea typeface="+mn-ea"/>
                <a:cs typeface="+mn-cs"/>
              </a:rPr>
              <a:t>humaine</a:t>
            </a:r>
            <a:r>
              <a:rPr lang="en-US" sz="1200" b="0" i="0" kern="1200" dirty="0" smtClean="0">
                <a:solidFill>
                  <a:schemeClr val="tx1"/>
                </a:solidFill>
                <a:effectLst/>
                <a:latin typeface="+mn-lt"/>
                <a:ea typeface="+mn-ea"/>
                <a:cs typeface="+mn-cs"/>
              </a:rPr>
              <a:t>, la vie </a:t>
            </a:r>
            <a:r>
              <a:rPr lang="en-US" sz="1200" b="0" i="0" kern="1200" dirty="0" err="1" smtClean="0">
                <a:solidFill>
                  <a:schemeClr val="tx1"/>
                </a:solidFill>
                <a:effectLst/>
                <a:latin typeface="+mn-lt"/>
                <a:ea typeface="+mn-ea"/>
                <a:cs typeface="+mn-cs"/>
              </a:rPr>
              <a:t>pratique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ou</a:t>
            </a:r>
            <a:r>
              <a:rPr lang="en-US" sz="1200" b="0" i="0" kern="1200" dirty="0" smtClean="0">
                <a:solidFill>
                  <a:schemeClr val="tx1"/>
                </a:solidFill>
                <a:effectLst/>
                <a:latin typeface="+mn-lt"/>
                <a:ea typeface="+mn-ea"/>
                <a:cs typeface="+mn-cs"/>
              </a:rPr>
              <a:t> les </a:t>
            </a:r>
            <a:r>
              <a:rPr lang="en-US" sz="1200" b="0" i="0" kern="1200" dirty="0" err="1" smtClean="0">
                <a:solidFill>
                  <a:schemeClr val="tx1"/>
                </a:solidFill>
                <a:effectLst/>
                <a:latin typeface="+mn-lt"/>
                <a:ea typeface="+mn-ea"/>
                <a:cs typeface="+mn-cs"/>
              </a:rPr>
              <a:t>rêves</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a:t>
            </a:r>
            <a:r>
              <a:rPr lang="en-US" sz="1200" b="0" i="0" kern="1200" dirty="0" err="1" smtClean="0">
                <a:solidFill>
                  <a:schemeClr val="tx1"/>
                </a:solidFill>
                <a:effectLst/>
                <a:latin typeface="+mn-lt"/>
                <a:ea typeface="+mn-ea"/>
                <a:cs typeface="+mn-cs"/>
              </a:rPr>
              <a:t>ela</a:t>
            </a:r>
            <a:r>
              <a:rPr lang="en-US" sz="1200" b="0" i="0" kern="1200" dirty="0" smtClean="0">
                <a:solidFill>
                  <a:schemeClr val="tx1"/>
                </a:solidFill>
                <a:effectLst/>
                <a:latin typeface="+mn-lt"/>
                <a:ea typeface="+mn-ea"/>
                <a:cs typeface="+mn-cs"/>
              </a:rPr>
              <a:t> se </a:t>
            </a:r>
            <a:r>
              <a:rPr lang="en-US" sz="1200" b="0" i="0" kern="1200" dirty="0" err="1" smtClean="0">
                <a:solidFill>
                  <a:schemeClr val="tx1"/>
                </a:solidFill>
                <a:effectLst/>
                <a:latin typeface="+mn-lt"/>
                <a:ea typeface="+mn-ea"/>
                <a:cs typeface="+mn-cs"/>
              </a:rPr>
              <a:t>traduit</a:t>
            </a:r>
            <a:r>
              <a:rPr lang="en-US" sz="1200" b="0" i="0" kern="1200" dirty="0" smtClean="0">
                <a:solidFill>
                  <a:schemeClr val="tx1"/>
                </a:solidFill>
                <a:effectLst/>
                <a:latin typeface="+mn-lt"/>
                <a:ea typeface="+mn-ea"/>
                <a:cs typeface="+mn-cs"/>
              </a:rPr>
              <a:t> par </a:t>
            </a:r>
            <a:r>
              <a:rPr lang="en-US" sz="1200" b="0" i="0" kern="1200" dirty="0" err="1" smtClean="0">
                <a:solidFill>
                  <a:schemeClr val="tx1"/>
                </a:solidFill>
                <a:effectLst/>
                <a:latin typeface="+mn-lt"/>
                <a:ea typeface="+mn-ea"/>
                <a:cs typeface="+mn-cs"/>
              </a:rPr>
              <a:t>l’émergence</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héros</a:t>
            </a:r>
            <a:r>
              <a:rPr lang="en-US" sz="1200" b="0" i="0" kern="1200" dirty="0" smtClean="0">
                <a:solidFill>
                  <a:schemeClr val="tx1"/>
                </a:solidFill>
                <a:effectLst/>
                <a:latin typeface="+mn-lt"/>
                <a:ea typeface="+mn-ea"/>
                <a:cs typeface="+mn-cs"/>
              </a:rPr>
              <a:t> qui </a:t>
            </a:r>
            <a:r>
              <a:rPr lang="en-US" sz="1200" b="0" i="0" kern="1200" dirty="0" err="1" smtClean="0">
                <a:solidFill>
                  <a:schemeClr val="tx1"/>
                </a:solidFill>
                <a:effectLst/>
                <a:latin typeface="+mn-lt"/>
                <a:ea typeface="+mn-ea"/>
                <a:cs typeface="+mn-cs"/>
              </a:rPr>
              <a:t>permettent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l’identification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Cette</a:t>
            </a:r>
            <a:r>
              <a:rPr lang="en-US" sz="1200" b="0" i="0" kern="1200" dirty="0" smtClean="0">
                <a:solidFill>
                  <a:schemeClr val="tx1"/>
                </a:solidFill>
                <a:effectLst/>
                <a:latin typeface="+mn-lt"/>
                <a:ea typeface="+mn-ea"/>
                <a:cs typeface="+mn-cs"/>
              </a:rPr>
              <a:t> identification </a:t>
            </a:r>
            <a:r>
              <a:rPr lang="en-US" sz="1200" b="0" i="0" kern="1200" dirty="0" err="1" smtClean="0">
                <a:solidFill>
                  <a:schemeClr val="tx1"/>
                </a:solidFill>
                <a:effectLst/>
                <a:latin typeface="+mn-lt"/>
                <a:ea typeface="+mn-ea"/>
                <a:cs typeface="+mn-cs"/>
              </a:rPr>
              <a:t>oriente</a:t>
            </a:r>
            <a:r>
              <a:rPr lang="en-US" sz="1200" b="0" i="0" kern="1200" dirty="0" smtClean="0">
                <a:solidFill>
                  <a:schemeClr val="tx1"/>
                </a:solidFill>
                <a:effectLst/>
                <a:latin typeface="+mn-lt"/>
                <a:ea typeface="+mn-ea"/>
                <a:cs typeface="+mn-cs"/>
              </a:rPr>
              <a:t> la </a:t>
            </a:r>
            <a:r>
              <a:rPr lang="en-US" sz="1200" b="0" i="0" kern="1200" dirty="0" err="1" smtClean="0">
                <a:solidFill>
                  <a:schemeClr val="tx1"/>
                </a:solidFill>
                <a:effectLst/>
                <a:latin typeface="+mn-lt"/>
                <a:ea typeface="+mn-ea"/>
                <a:cs typeface="+mn-cs"/>
              </a:rPr>
              <a:t>recherche</a:t>
            </a:r>
            <a:r>
              <a:rPr lang="en-US" sz="1200" b="0" i="0" kern="1200" dirty="0" smtClean="0">
                <a:solidFill>
                  <a:schemeClr val="tx1"/>
                </a:solidFill>
                <a:effectLst/>
                <a:latin typeface="+mn-lt"/>
                <a:ea typeface="+mn-ea"/>
                <a:cs typeface="+mn-cs"/>
              </a:rPr>
              <a:t> du </a:t>
            </a:r>
            <a:r>
              <a:rPr lang="en-US" sz="1200" b="0" i="0" kern="1200" dirty="0" err="1" smtClean="0">
                <a:solidFill>
                  <a:schemeClr val="tx1"/>
                </a:solidFill>
                <a:effectLst/>
                <a:latin typeface="+mn-lt"/>
                <a:ea typeface="+mn-ea"/>
                <a:cs typeface="+mn-cs"/>
              </a:rPr>
              <a:t>bonheur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privé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Cette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recherche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s’inscrit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une</a:t>
            </a:r>
            <a:r>
              <a:rPr lang="en-US" sz="1200" b="0" i="0" kern="1200" dirty="0" smtClean="0">
                <a:solidFill>
                  <a:schemeClr val="tx1"/>
                </a:solidFill>
                <a:effectLst/>
                <a:latin typeface="+mn-lt"/>
                <a:ea typeface="+mn-ea"/>
                <a:cs typeface="+mn-cs"/>
              </a:rPr>
              <a:t> conception </a:t>
            </a:r>
            <a:r>
              <a:rPr lang="en-US" sz="1200" b="0" i="0" kern="1200" dirty="0" err="1" smtClean="0">
                <a:solidFill>
                  <a:schemeClr val="tx1"/>
                </a:solidFill>
                <a:effectLst/>
                <a:latin typeface="+mn-lt"/>
                <a:ea typeface="+mn-ea"/>
                <a:cs typeface="+mn-cs"/>
              </a:rPr>
              <a:t>individuelle</a:t>
            </a:r>
            <a:r>
              <a:rPr lang="en-US" sz="1200" b="0" i="0" kern="1200" dirty="0" smtClean="0">
                <a:solidFill>
                  <a:schemeClr val="tx1"/>
                </a:solidFill>
                <a:effectLst/>
                <a:latin typeface="+mn-lt"/>
                <a:ea typeface="+mn-ea"/>
                <a:cs typeface="+mn-cs"/>
              </a:rPr>
              <a:t> du </a:t>
            </a:r>
            <a:r>
              <a:rPr lang="en-US" sz="1200" b="0" i="0" kern="1200" dirty="0" err="1" smtClean="0">
                <a:solidFill>
                  <a:schemeClr val="tx1"/>
                </a:solidFill>
                <a:effectLst/>
                <a:latin typeface="+mn-lt"/>
                <a:ea typeface="+mn-ea"/>
                <a:cs typeface="+mn-cs"/>
              </a:rPr>
              <a:t>bonheur</a:t>
            </a:r>
            <a:r>
              <a:rPr lang="en-US" sz="1200" b="0" i="0" kern="1200" dirty="0" smtClean="0">
                <a:solidFill>
                  <a:schemeClr val="tx1"/>
                </a:solidFill>
                <a:effectLst/>
                <a:latin typeface="+mn-lt"/>
                <a:ea typeface="+mn-ea"/>
                <a:cs typeface="+mn-cs"/>
              </a:rPr>
              <a:t>. Et au </a:t>
            </a:r>
            <a:r>
              <a:rPr lang="en-US" sz="1200" b="0" i="0" kern="1200" dirty="0" err="1" smtClean="0">
                <a:solidFill>
                  <a:schemeClr val="tx1"/>
                </a:solidFill>
                <a:effectLst/>
                <a:latin typeface="+mn-lt"/>
                <a:ea typeface="+mn-ea"/>
                <a:cs typeface="+mn-cs"/>
              </a:rPr>
              <a:t>cours</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ce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processus</a:t>
            </a:r>
            <a:r>
              <a:rPr lang="en-US" sz="1200" b="0" i="0" kern="1200" dirty="0" smtClean="0">
                <a:solidFill>
                  <a:schemeClr val="tx1"/>
                </a:solidFill>
                <a:effectLst/>
                <a:latin typeface="+mn-lt"/>
                <a:ea typeface="+mn-ea"/>
                <a:cs typeface="+mn-cs"/>
              </a:rPr>
              <a:t>, on se </a:t>
            </a:r>
            <a:r>
              <a:rPr lang="en-US" sz="1200" b="0" i="0" kern="1200" dirty="0" err="1" smtClean="0">
                <a:solidFill>
                  <a:schemeClr val="tx1"/>
                </a:solidFill>
                <a:effectLst/>
                <a:latin typeface="+mn-lt"/>
                <a:ea typeface="+mn-ea"/>
                <a:cs typeface="+mn-cs"/>
              </a:rPr>
              <a:t>désengage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progressivement</a:t>
            </a:r>
            <a:r>
              <a:rPr lang="en-US" sz="1200" b="0" i="0" kern="1200" dirty="0" smtClean="0">
                <a:solidFill>
                  <a:schemeClr val="tx1"/>
                </a:solidFill>
                <a:effectLst/>
                <a:latin typeface="+mn-lt"/>
                <a:ea typeface="+mn-ea"/>
                <a:cs typeface="+mn-cs"/>
              </a:rPr>
              <a:t> vis-à-vis des </a:t>
            </a:r>
            <a:r>
              <a:rPr lang="en-US" sz="1200" b="0" i="0" kern="1200" dirty="0" err="1" smtClean="0">
                <a:solidFill>
                  <a:schemeClr val="tx1"/>
                </a:solidFill>
                <a:effectLst/>
                <a:latin typeface="+mn-lt"/>
                <a:ea typeface="+mn-ea"/>
                <a:cs typeface="+mn-cs"/>
              </a:rPr>
              <a:t>grandes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valeurs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telles</a:t>
            </a:r>
            <a:r>
              <a:rPr lang="en-US" sz="1200" b="0" i="0" kern="1200" dirty="0" smtClean="0">
                <a:solidFill>
                  <a:schemeClr val="tx1"/>
                </a:solidFill>
                <a:effectLst/>
                <a:latin typeface="+mn-lt"/>
                <a:ea typeface="+mn-ea"/>
                <a:cs typeface="+mn-cs"/>
              </a:rPr>
              <a:t> que la </a:t>
            </a:r>
            <a:r>
              <a:rPr lang="en-US" sz="1200" b="0" i="0" kern="1200" dirty="0" err="1" smtClean="0">
                <a:solidFill>
                  <a:schemeClr val="tx1"/>
                </a:solidFill>
                <a:effectLst/>
                <a:latin typeface="+mn-lt"/>
                <a:ea typeface="+mn-ea"/>
                <a:cs typeface="+mn-cs"/>
              </a:rPr>
              <a:t>famille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l’État</a:t>
            </a:r>
            <a:r>
              <a:rPr lang="en-US" sz="1200" b="0" i="0" kern="1200" dirty="0" smtClean="0">
                <a:solidFill>
                  <a:schemeClr val="tx1"/>
                </a:solidFill>
                <a:effectLst/>
                <a:latin typeface="+mn-lt"/>
                <a:ea typeface="+mn-ea"/>
                <a:cs typeface="+mn-cs"/>
              </a:rPr>
              <a:t>. La </a:t>
            </a:r>
            <a:r>
              <a:rPr lang="en-US" sz="1200" b="0" i="0" kern="1200" dirty="0" err="1" smtClean="0">
                <a:solidFill>
                  <a:schemeClr val="tx1"/>
                </a:solidFill>
                <a:effectLst/>
                <a:latin typeface="+mn-lt"/>
                <a:ea typeface="+mn-ea"/>
                <a:cs typeface="+mn-cs"/>
              </a:rPr>
              <a:t>jeunesse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adopte</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nouvelles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valeurs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en</a:t>
            </a:r>
            <a:r>
              <a:rPr lang="en-US" sz="1200" b="0" i="0" kern="1200" dirty="0" smtClean="0">
                <a:solidFill>
                  <a:schemeClr val="tx1"/>
                </a:solidFill>
                <a:effectLst/>
                <a:latin typeface="+mn-lt"/>
                <a:ea typeface="+mn-ea"/>
                <a:cs typeface="+mn-cs"/>
              </a:rPr>
              <a:t> contradiction avec les </a:t>
            </a:r>
            <a:r>
              <a:rPr lang="en-US" sz="1200" b="0" i="0" kern="1200" dirty="0" err="1" smtClean="0">
                <a:solidFill>
                  <a:schemeClr val="tx1"/>
                </a:solidFill>
                <a:effectLst/>
                <a:latin typeface="+mn-lt"/>
                <a:ea typeface="+mn-ea"/>
                <a:cs typeface="+mn-cs"/>
              </a:rPr>
              <a:t>valeurs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traditionnelles</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l’époque</a:t>
            </a:r>
            <a:r>
              <a:rPr lang="en-US" sz="1200" b="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11</a:t>
            </a:fld>
            <a:endParaRPr lang="zh-CN" altLang="en-US"/>
          </a:p>
        </p:txBody>
      </p:sp>
    </p:spTree>
    <p:extLst>
      <p:ext uri="{BB962C8B-B14F-4D97-AF65-F5344CB8AC3E}">
        <p14:creationId xmlns:p14="http://schemas.microsoft.com/office/powerpoint/2010/main" val="131938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La </a:t>
            </a:r>
            <a:r>
              <a:rPr lang="en-US" sz="1200" b="1" i="1" kern="1200" dirty="0" smtClean="0">
                <a:solidFill>
                  <a:schemeClr val="tx1"/>
                </a:solidFill>
                <a:effectLst/>
                <a:latin typeface="+mn-lt"/>
                <a:ea typeface="+mn-ea"/>
                <a:cs typeface="+mn-cs"/>
              </a:rPr>
              <a:t>Photo du siècle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une</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tooltip="Photographie"/>
              </a:rPr>
              <a:t>photographie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prise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1966 en musique"/>
              </a:rPr>
              <a:t>1966</a:t>
            </a:r>
            <a:r>
              <a:rPr lang="en-US" sz="1200" b="0" i="0" kern="1200" dirty="0" smtClean="0">
                <a:solidFill>
                  <a:schemeClr val="tx1"/>
                </a:solidFill>
                <a:effectLst/>
                <a:latin typeface="+mn-lt"/>
                <a:ea typeface="+mn-ea"/>
                <a:cs typeface="+mn-cs"/>
              </a:rPr>
              <a:t> pour le magazine </a:t>
            </a:r>
            <a:r>
              <a:rPr lang="en-US" sz="1200" b="0" i="1" u="none" strike="noStrike" kern="1200" dirty="0" smtClean="0">
                <a:solidFill>
                  <a:schemeClr val="tx1"/>
                </a:solidFill>
                <a:effectLst/>
                <a:latin typeface="+mn-lt"/>
                <a:ea typeface="+mn-ea"/>
                <a:cs typeface="+mn-cs"/>
                <a:hlinkClick r:id="rId5" tooltip="Salut les copains (magazine)"/>
              </a:rPr>
              <a:t>Salut les copains</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Elle </a:t>
            </a:r>
            <a:r>
              <a:rPr lang="en-US" sz="1200" b="0" i="0" kern="1200" dirty="0" err="1" smtClean="0">
                <a:solidFill>
                  <a:schemeClr val="tx1"/>
                </a:solidFill>
                <a:effectLst/>
                <a:latin typeface="+mn-lt"/>
                <a:ea typeface="+mn-ea"/>
                <a:cs typeface="+mn-cs"/>
              </a:rPr>
              <a:t>regroupe</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nombreuses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vedettes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Yéyé"/>
              </a:rPr>
              <a:t>yéyé</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l'époque</a:t>
            </a:r>
            <a:r>
              <a:rPr lang="en-US" sz="1200" b="0" i="0" kern="1200" dirty="0" smtClean="0">
                <a:solidFill>
                  <a:schemeClr val="tx1"/>
                </a:solidFill>
                <a:effectLst/>
                <a:latin typeface="+mn-lt"/>
                <a:ea typeface="+mn-ea"/>
                <a:cs typeface="+mn-cs"/>
              </a:rPr>
              <a:t>. </a:t>
            </a:r>
            <a:r>
              <a:rPr lang="en-US" dirty="0" smtClean="0"/>
              <a:t/>
            </a:r>
            <a:br>
              <a:rPr lang="en-US" dirty="0" smtClean="0"/>
            </a:br>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12</a:t>
            </a:fld>
            <a:endParaRPr lang="zh-CN" altLang="en-US"/>
          </a:p>
        </p:txBody>
      </p:sp>
    </p:spTree>
    <p:extLst>
      <p:ext uri="{BB962C8B-B14F-4D97-AF65-F5344CB8AC3E}">
        <p14:creationId xmlns:p14="http://schemas.microsoft.com/office/powerpoint/2010/main" val="556642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13</a:t>
            </a:fld>
            <a:endParaRPr lang="zh-CN" altLang="en-US"/>
          </a:p>
        </p:txBody>
      </p:sp>
    </p:spTree>
    <p:extLst>
      <p:ext uri="{BB962C8B-B14F-4D97-AF65-F5344CB8AC3E}">
        <p14:creationId xmlns:p14="http://schemas.microsoft.com/office/powerpoint/2010/main" val="663626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effectLst/>
              </a:rPr>
              <a:t/>
            </a:r>
            <a:br>
              <a:rPr lang="en-US" b="0" dirty="0" smtClean="0">
                <a:effectLst/>
              </a:rPr>
            </a:br>
            <a:r>
              <a:rPr lang="en-US" sz="1200" b="0" i="0" u="none" strike="noStrike" kern="1200" dirty="0" err="1" smtClean="0">
                <a:solidFill>
                  <a:schemeClr val="tx1"/>
                </a:solidFill>
                <a:effectLst/>
                <a:latin typeface="+mn-lt"/>
                <a:ea typeface="+mn-ea"/>
                <a:cs typeface="+mn-cs"/>
              </a:rPr>
              <a:t>En</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réalité</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c’est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une</a:t>
            </a:r>
            <a:r>
              <a:rPr lang="en-US" sz="1200" b="0" i="0" u="none" strike="noStrike" kern="1200" dirty="0" smtClean="0">
                <a:solidFill>
                  <a:schemeClr val="tx1"/>
                </a:solidFill>
                <a:effectLst/>
                <a:latin typeface="+mn-lt"/>
                <a:ea typeface="+mn-ea"/>
                <a:cs typeface="+mn-cs"/>
              </a:rPr>
              <a:t> chanson </a:t>
            </a:r>
            <a:r>
              <a:rPr lang="en-US" sz="1200" b="0" i="0" u="none" strike="noStrike" kern="1200" dirty="0" err="1" smtClean="0">
                <a:solidFill>
                  <a:schemeClr val="tx1"/>
                </a:solidFill>
                <a:effectLst/>
                <a:latin typeface="+mn-lt"/>
                <a:ea typeface="+mn-ea"/>
                <a:cs typeface="+mn-cs"/>
              </a:rPr>
              <a:t>à</a:t>
            </a:r>
            <a:r>
              <a:rPr lang="en-US" sz="1200" b="0" i="0" u="none" strike="noStrike" kern="1200" dirty="0" smtClean="0">
                <a:solidFill>
                  <a:schemeClr val="tx1"/>
                </a:solidFill>
                <a:effectLst/>
                <a:latin typeface="+mn-lt"/>
                <a:ea typeface="+mn-ea"/>
                <a:cs typeface="+mn-cs"/>
              </a:rPr>
              <a:t> double </a:t>
            </a:r>
            <a:r>
              <a:rPr lang="en-US" sz="1200" b="0" i="0" u="none" strike="noStrike" kern="1200" dirty="0" err="1" smtClean="0">
                <a:solidFill>
                  <a:schemeClr val="tx1"/>
                </a:solidFill>
                <a:effectLst/>
                <a:latin typeface="+mn-lt"/>
                <a:ea typeface="+mn-ea"/>
                <a:cs typeface="+mn-cs"/>
              </a:rPr>
              <a:t>sens.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Implicitement</a:t>
            </a:r>
            <a:r>
              <a:rPr lang="en-US" sz="1200" b="0" i="0" u="none" strike="noStrike" kern="1200" dirty="0" smtClean="0">
                <a:solidFill>
                  <a:schemeClr val="tx1"/>
                </a:solidFill>
                <a:effectLst/>
                <a:latin typeface="+mn-lt"/>
                <a:ea typeface="+mn-ea"/>
                <a:cs typeface="+mn-cs"/>
              </a:rPr>
              <a:t>, la </a:t>
            </a:r>
            <a:r>
              <a:rPr lang="en-US" sz="1200" b="0" i="0" u="none" strike="noStrike" kern="1200" dirty="0" err="1" smtClean="0">
                <a:solidFill>
                  <a:schemeClr val="tx1"/>
                </a:solidFill>
                <a:effectLst/>
                <a:latin typeface="+mn-lt"/>
                <a:ea typeface="+mn-ea"/>
                <a:cs typeface="+mn-cs"/>
              </a:rPr>
              <a:t>sucettes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évoque</a:t>
            </a:r>
            <a:r>
              <a:rPr lang="en-US" sz="1200" b="0" i="0" u="none" strike="noStrike" kern="1200" dirty="0" smtClean="0">
                <a:solidFill>
                  <a:schemeClr val="tx1"/>
                </a:solidFill>
                <a:effectLst/>
                <a:latin typeface="+mn-lt"/>
                <a:ea typeface="+mn-ea"/>
                <a:cs typeface="+mn-cs"/>
              </a:rPr>
              <a:t> le </a:t>
            </a:r>
            <a:r>
              <a:rPr lang="en-US" sz="1200" b="0" i="0" u="none" strike="noStrike" kern="1200" dirty="0" err="1" smtClean="0">
                <a:solidFill>
                  <a:schemeClr val="tx1"/>
                </a:solidFill>
                <a:effectLst/>
                <a:latin typeface="+mn-lt"/>
                <a:ea typeface="+mn-ea"/>
                <a:cs typeface="+mn-cs"/>
              </a:rPr>
              <a:t>pénis</a:t>
            </a:r>
            <a:r>
              <a:rPr lang="en-US" sz="1200" b="0" i="0" u="none" strike="noStrike" kern="1200" dirty="0" smtClean="0">
                <a:solidFill>
                  <a:schemeClr val="tx1"/>
                </a:solidFill>
                <a:effectLst/>
                <a:latin typeface="+mn-lt"/>
                <a:ea typeface="+mn-ea"/>
                <a:cs typeface="+mn-cs"/>
              </a:rPr>
              <a:t>. Si le premier </a:t>
            </a:r>
            <a:r>
              <a:rPr lang="en-US" sz="1200" b="0" i="0" u="none" strike="noStrike" kern="1200" dirty="0" err="1" smtClean="0">
                <a:solidFill>
                  <a:schemeClr val="tx1"/>
                </a:solidFill>
                <a:effectLst/>
                <a:latin typeface="+mn-lt"/>
                <a:ea typeface="+mn-ea"/>
                <a:cs typeface="+mn-cs"/>
              </a:rPr>
              <a:t>sens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est</a:t>
            </a:r>
            <a:r>
              <a:rPr lang="en-US" sz="1200" b="0" i="0" u="none" strike="noStrike" kern="1200" dirty="0" smtClean="0">
                <a:solidFill>
                  <a:schemeClr val="tx1"/>
                </a:solidFill>
                <a:effectLst/>
                <a:latin typeface="+mn-lt"/>
                <a:ea typeface="+mn-ea"/>
                <a:cs typeface="+mn-cs"/>
              </a:rPr>
              <a:t> innocent, le </a:t>
            </a:r>
            <a:r>
              <a:rPr lang="en-US" sz="1200" b="0" i="0" u="none" strike="noStrike" kern="1200" dirty="0" err="1" smtClean="0">
                <a:solidFill>
                  <a:schemeClr val="tx1"/>
                </a:solidFill>
                <a:effectLst/>
                <a:latin typeface="+mn-lt"/>
                <a:ea typeface="+mn-ea"/>
                <a:cs typeface="+mn-cs"/>
              </a:rPr>
              <a:t>deuxième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est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cependant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réservé</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à</a:t>
            </a:r>
            <a:r>
              <a:rPr lang="en-US" sz="1200" b="0" i="0" u="none" strike="noStrike" kern="1200" dirty="0" smtClean="0">
                <a:solidFill>
                  <a:schemeClr val="tx1"/>
                </a:solidFill>
                <a:effectLst/>
                <a:latin typeface="+mn-lt"/>
                <a:ea typeface="+mn-ea"/>
                <a:cs typeface="+mn-cs"/>
              </a:rPr>
              <a:t> un public plus mature. A </a:t>
            </a:r>
            <a:r>
              <a:rPr lang="en-US" sz="1200" b="0" i="0" u="none" strike="noStrike" kern="1200" dirty="0" err="1" smtClean="0">
                <a:solidFill>
                  <a:schemeClr val="tx1"/>
                </a:solidFill>
                <a:effectLst/>
                <a:latin typeface="+mn-lt"/>
                <a:ea typeface="+mn-ea"/>
                <a:cs typeface="+mn-cs"/>
              </a:rPr>
              <a:t>l’époque</a:t>
            </a:r>
            <a:r>
              <a:rPr lang="en-US" sz="1200" b="0" i="0" u="none" strike="noStrike" kern="1200" dirty="0" smtClean="0">
                <a:solidFill>
                  <a:schemeClr val="tx1"/>
                </a:solidFill>
                <a:effectLst/>
                <a:latin typeface="+mn-lt"/>
                <a:ea typeface="+mn-ea"/>
                <a:cs typeface="+mn-cs"/>
              </a:rPr>
              <a:t>, France Gall ne </a:t>
            </a:r>
            <a:r>
              <a:rPr lang="en-US" sz="1200" b="0" i="0" u="none" strike="noStrike" kern="1200" dirty="0" err="1" smtClean="0">
                <a:solidFill>
                  <a:schemeClr val="tx1"/>
                </a:solidFill>
                <a:effectLst/>
                <a:latin typeface="+mn-lt"/>
                <a:ea typeface="+mn-ea"/>
                <a:cs typeface="+mn-cs"/>
              </a:rPr>
              <a:t>percevait</a:t>
            </a:r>
            <a:r>
              <a:rPr lang="en-US" sz="1200" b="0" i="0" u="none" strike="noStrike" kern="1200" dirty="0" smtClean="0">
                <a:solidFill>
                  <a:schemeClr val="tx1"/>
                </a:solidFill>
                <a:effectLst/>
                <a:latin typeface="+mn-lt"/>
                <a:ea typeface="+mn-ea"/>
                <a:cs typeface="+mn-cs"/>
              </a:rPr>
              <a:t> pas le double </a:t>
            </a:r>
            <a:r>
              <a:rPr lang="en-US" sz="1200" b="0" i="0" u="none" strike="noStrike" kern="1200" dirty="0" err="1" smtClean="0">
                <a:solidFill>
                  <a:schemeClr val="tx1"/>
                </a:solidFill>
                <a:effectLst/>
                <a:latin typeface="+mn-lt"/>
                <a:ea typeface="+mn-ea"/>
                <a:cs typeface="+mn-cs"/>
              </a:rPr>
              <a:t>sens</a:t>
            </a:r>
            <a:r>
              <a:rPr lang="en-US" sz="1200" b="0" i="0" u="none" strike="noStrike" kern="1200" dirty="0" smtClean="0">
                <a:solidFill>
                  <a:schemeClr val="tx1"/>
                </a:solidFill>
                <a:effectLst/>
                <a:latin typeface="+mn-lt"/>
                <a:ea typeface="+mn-ea"/>
                <a:cs typeface="+mn-cs"/>
              </a:rPr>
              <a:t> du </a:t>
            </a:r>
            <a:r>
              <a:rPr lang="en-US" sz="1200" b="0" i="0" u="none" strike="noStrike" kern="1200" dirty="0" err="1" smtClean="0">
                <a:solidFill>
                  <a:schemeClr val="tx1"/>
                </a:solidFill>
                <a:effectLst/>
                <a:latin typeface="+mn-lt"/>
                <a:ea typeface="+mn-ea"/>
                <a:cs typeface="+mn-cs"/>
              </a:rPr>
              <a:t>morceau</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C'était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seulement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lors</a:t>
            </a:r>
            <a:r>
              <a:rPr lang="en-US" sz="1200" b="0" i="0" u="none" strike="noStrike" kern="1200" dirty="0" smtClean="0">
                <a:solidFill>
                  <a:schemeClr val="tx1"/>
                </a:solidFill>
                <a:effectLst/>
                <a:latin typeface="+mn-lt"/>
                <a:ea typeface="+mn-ea"/>
                <a:cs typeface="+mn-cs"/>
              </a:rPr>
              <a:t> d’un </a:t>
            </a:r>
            <a:r>
              <a:rPr lang="en-US" sz="1200" b="0" i="0" u="none" strike="noStrike" kern="1200" dirty="0" err="1" smtClean="0">
                <a:solidFill>
                  <a:schemeClr val="tx1"/>
                </a:solidFill>
                <a:effectLst/>
                <a:latin typeface="+mn-lt"/>
                <a:ea typeface="+mn-ea"/>
                <a:cs typeface="+mn-cs"/>
              </a:rPr>
              <a:t>entretien</a:t>
            </a:r>
            <a:r>
              <a:rPr lang="en-US" sz="1200" b="0" i="0" u="none" strike="noStrike" kern="1200" dirty="0" smtClean="0">
                <a:solidFill>
                  <a:schemeClr val="tx1"/>
                </a:solidFill>
                <a:effectLst/>
                <a:latin typeface="+mn-lt"/>
                <a:ea typeface="+mn-ea"/>
                <a:cs typeface="+mn-cs"/>
              </a:rPr>
              <a:t> au </a:t>
            </a:r>
            <a:r>
              <a:rPr lang="en-US" sz="1200" b="0" i="0" u="none" strike="noStrike" kern="1200" dirty="0" err="1" smtClean="0">
                <a:solidFill>
                  <a:schemeClr val="tx1"/>
                </a:solidFill>
                <a:effectLst/>
                <a:latin typeface="+mn-lt"/>
                <a:ea typeface="+mn-ea"/>
                <a:cs typeface="+mn-cs"/>
              </a:rPr>
              <a:t>Japon</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qu’elle</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 </a:t>
            </a:r>
            <a:r>
              <a:rPr lang="en-US" sz="1200" b="0" i="0" u="none" strike="noStrike" kern="1200" dirty="0" err="1" smtClean="0">
                <a:solidFill>
                  <a:schemeClr val="tx1"/>
                </a:solidFill>
                <a:effectLst/>
                <a:latin typeface="+mn-lt"/>
                <a:ea typeface="+mn-ea"/>
                <a:cs typeface="+mn-cs"/>
              </a:rPr>
              <a:t>appris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dans</a:t>
            </a:r>
            <a:r>
              <a:rPr lang="en-US" sz="1200" b="0" i="0" u="none" strike="noStrike" kern="1200" dirty="0" smtClean="0">
                <a:solidFill>
                  <a:schemeClr val="tx1"/>
                </a:solidFill>
                <a:effectLst/>
                <a:latin typeface="+mn-lt"/>
                <a:ea typeface="+mn-ea"/>
                <a:cs typeface="+mn-cs"/>
              </a:rPr>
              <a:t> un interview</a:t>
            </a:r>
            <a:r>
              <a:rPr lang="en-US" sz="1200" b="0" i="0" u="none" strike="noStrike" kern="1200" baseline="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qu’il</a:t>
            </a:r>
            <a:r>
              <a:rPr lang="en-US" sz="1200" b="0" i="0" u="none" strike="noStrike" kern="1200" dirty="0" smtClean="0">
                <a:solidFill>
                  <a:schemeClr val="tx1"/>
                </a:solidFill>
                <a:effectLst/>
                <a:latin typeface="+mn-lt"/>
                <a:ea typeface="+mn-ea"/>
                <a:cs typeface="+mn-cs"/>
              </a:rPr>
              <a:t> y a </a:t>
            </a:r>
            <a:r>
              <a:rPr lang="en-US" sz="1200" b="0" i="0" u="none" strike="noStrike" kern="1200" dirty="0" smtClean="0">
                <a:solidFill>
                  <a:schemeClr val="tx1"/>
                </a:solidFill>
                <a:effectLst/>
                <a:latin typeface="+mn-lt"/>
                <a:ea typeface="+mn-ea"/>
                <a:cs typeface="+mn-cs"/>
              </a:rPr>
              <a:t>un </a:t>
            </a:r>
            <a:r>
              <a:rPr lang="en-US" sz="1200" b="0" i="0" u="none" strike="noStrike" kern="1200" dirty="0" err="1" smtClean="0">
                <a:solidFill>
                  <a:schemeClr val="tx1"/>
                </a:solidFill>
                <a:effectLst/>
                <a:latin typeface="+mn-lt"/>
                <a:ea typeface="+mn-ea"/>
                <a:cs typeface="+mn-cs"/>
              </a:rPr>
              <a:t>deuxième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sens</a:t>
            </a:r>
            <a:r>
              <a:rPr lang="en-US" sz="1200" b="0" i="0" u="none" strike="noStrike" kern="1200" dirty="0" smtClean="0">
                <a:solidFill>
                  <a:schemeClr val="tx1"/>
                </a:solidFill>
                <a:effectLst/>
                <a:latin typeface="+mn-lt"/>
                <a:ea typeface="+mn-ea"/>
                <a:cs typeface="+mn-cs"/>
              </a:rPr>
              <a:t> la-</a:t>
            </a:r>
            <a:r>
              <a:rPr lang="en-US" sz="1200" b="0" i="0" u="none" strike="noStrike" kern="1200" dirty="0" err="1" smtClean="0">
                <a:solidFill>
                  <a:schemeClr val="tx1"/>
                </a:solidFill>
                <a:effectLst/>
                <a:latin typeface="+mn-lt"/>
                <a:ea typeface="+mn-ea"/>
                <a:cs typeface="+mn-cs"/>
              </a:rPr>
              <a:t>dessus</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Le </a:t>
            </a:r>
            <a:r>
              <a:rPr lang="en-US" sz="1200" b="0" i="0" u="none" strike="noStrike" kern="1200" dirty="0" err="1" smtClean="0">
                <a:solidFill>
                  <a:schemeClr val="tx1"/>
                </a:solidFill>
                <a:effectLst/>
                <a:latin typeface="+mn-lt"/>
                <a:ea typeface="+mn-ea"/>
                <a:cs typeface="+mn-cs"/>
              </a:rPr>
              <a:t>morceau</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connaît</a:t>
            </a:r>
            <a:r>
              <a:rPr lang="en-US" sz="1200" b="0" i="0" u="none" strike="noStrike" kern="1200" dirty="0" smtClean="0">
                <a:solidFill>
                  <a:schemeClr val="tx1"/>
                </a:solidFill>
                <a:effectLst/>
                <a:latin typeface="+mn-lt"/>
                <a:ea typeface="+mn-ea"/>
                <a:cs typeface="+mn-cs"/>
              </a:rPr>
              <a:t> un </a:t>
            </a:r>
            <a:r>
              <a:rPr lang="en-US" sz="1200" b="0" i="0" u="none" strike="noStrike" kern="1200" dirty="0" err="1" smtClean="0">
                <a:solidFill>
                  <a:schemeClr val="tx1"/>
                </a:solidFill>
                <a:effectLst/>
                <a:latin typeface="+mn-lt"/>
                <a:ea typeface="+mn-ea"/>
                <a:cs typeface="+mn-cs"/>
              </a:rPr>
              <a:t>très</a:t>
            </a:r>
            <a:r>
              <a:rPr lang="en-US" sz="1200" b="0" i="0" u="none" strike="noStrike" kern="1200" dirty="0" smtClean="0">
                <a:solidFill>
                  <a:schemeClr val="tx1"/>
                </a:solidFill>
                <a:effectLst/>
                <a:latin typeface="+mn-lt"/>
                <a:ea typeface="+mn-ea"/>
                <a:cs typeface="+mn-cs"/>
              </a:rPr>
              <a:t> grand </a:t>
            </a:r>
            <a:r>
              <a:rPr lang="en-US" sz="1200" b="0" i="0" u="none" strike="noStrike" kern="1200" dirty="0" err="1" smtClean="0">
                <a:solidFill>
                  <a:schemeClr val="tx1"/>
                </a:solidFill>
                <a:effectLst/>
                <a:latin typeface="+mn-lt"/>
                <a:ea typeface="+mn-ea"/>
                <a:cs typeface="+mn-cs"/>
              </a:rPr>
              <a:t>succès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mais</a:t>
            </a:r>
            <a:r>
              <a:rPr lang="en-US" sz="1200" b="0" i="0" u="none" strike="noStrike" kern="1200" dirty="0" smtClean="0">
                <a:solidFill>
                  <a:schemeClr val="tx1"/>
                </a:solidFill>
                <a:effectLst/>
                <a:latin typeface="+mn-lt"/>
                <a:ea typeface="+mn-ea"/>
                <a:cs typeface="+mn-cs"/>
              </a:rPr>
              <a:t> se </a:t>
            </a:r>
            <a:r>
              <a:rPr lang="en-US" sz="1200" b="0" i="0" u="none" strike="noStrike" kern="1200" dirty="0" err="1" smtClean="0">
                <a:solidFill>
                  <a:schemeClr val="tx1"/>
                </a:solidFill>
                <a:effectLst/>
                <a:latin typeface="+mn-lt"/>
                <a:ea typeface="+mn-ea"/>
                <a:cs typeface="+mn-cs"/>
              </a:rPr>
              <a:t>retrouve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également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pris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dans</a:t>
            </a:r>
            <a:r>
              <a:rPr lang="en-US" sz="1200" b="0" i="0" u="none" strike="noStrike" kern="1200" dirty="0" smtClean="0">
                <a:solidFill>
                  <a:schemeClr val="tx1"/>
                </a:solidFill>
                <a:effectLst/>
                <a:latin typeface="+mn-lt"/>
                <a:ea typeface="+mn-ea"/>
                <a:cs typeface="+mn-cs"/>
              </a:rPr>
              <a:t> un </a:t>
            </a:r>
            <a:r>
              <a:rPr lang="en-US" sz="1200" b="0" i="0" u="none" strike="noStrike" kern="1200" dirty="0" err="1" smtClean="0">
                <a:solidFill>
                  <a:schemeClr val="tx1"/>
                </a:solidFill>
                <a:effectLst/>
                <a:latin typeface="+mn-lt"/>
                <a:ea typeface="+mn-ea"/>
                <a:cs typeface="+mn-cs"/>
              </a:rPr>
              <a:t>polémique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médiatique</a:t>
            </a:r>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Si pour </a:t>
            </a:r>
            <a:r>
              <a:rPr lang="en-US" sz="1200" b="0" i="0" u="none" strike="noStrike" kern="1200" dirty="0" err="1" smtClean="0">
                <a:solidFill>
                  <a:schemeClr val="tx1"/>
                </a:solidFill>
                <a:effectLst/>
                <a:latin typeface="+mn-lt"/>
                <a:ea typeface="+mn-ea"/>
                <a:cs typeface="+mn-cs"/>
              </a:rPr>
              <a:t>Gainsbourg</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cet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épisode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était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amusant</a:t>
            </a:r>
            <a:r>
              <a:rPr lang="en-US" sz="1200" b="0" i="0" u="none" strike="noStrike" kern="1200" dirty="0" smtClean="0">
                <a:solidFill>
                  <a:schemeClr val="tx1"/>
                </a:solidFill>
                <a:effectLst/>
                <a:latin typeface="+mn-lt"/>
                <a:ea typeface="+mn-ea"/>
                <a:cs typeface="+mn-cs"/>
              </a:rPr>
              <a:t>, pour la chanteuse qui </a:t>
            </a:r>
            <a:r>
              <a:rPr lang="en-US" sz="1200" b="0" i="0" u="none" strike="noStrike" kern="1200" dirty="0" err="1" smtClean="0">
                <a:solidFill>
                  <a:schemeClr val="tx1"/>
                </a:solidFill>
                <a:effectLst/>
                <a:latin typeface="+mn-lt"/>
                <a:ea typeface="+mn-ea"/>
                <a:cs typeface="+mn-cs"/>
              </a:rPr>
              <a:t>est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alors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âgée</a:t>
            </a:r>
            <a:r>
              <a:rPr lang="en-US" sz="1200" b="0" i="0" u="none" strike="noStrike" kern="1200" dirty="0" smtClean="0">
                <a:solidFill>
                  <a:schemeClr val="tx1"/>
                </a:solidFill>
                <a:effectLst/>
                <a:latin typeface="+mn-lt"/>
                <a:ea typeface="+mn-ea"/>
                <a:cs typeface="+mn-cs"/>
              </a:rPr>
              <a:t> 18 </a:t>
            </a:r>
            <a:r>
              <a:rPr lang="en-US" sz="1200" b="0" i="0" u="none" strike="noStrike" kern="1200" dirty="0" err="1" smtClean="0">
                <a:solidFill>
                  <a:schemeClr val="tx1"/>
                </a:solidFill>
                <a:effectLst/>
                <a:latin typeface="+mn-lt"/>
                <a:ea typeface="+mn-ea"/>
                <a:cs typeface="+mn-cs"/>
              </a:rPr>
              <a:t>ans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s’agissait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d’une</a:t>
            </a:r>
            <a:r>
              <a:rPr lang="en-US" sz="1200" b="0" i="0" u="none" strike="noStrike" kern="1200" dirty="0" smtClean="0">
                <a:solidFill>
                  <a:schemeClr val="tx1"/>
                </a:solidFill>
                <a:effectLst/>
                <a:latin typeface="+mn-lt"/>
                <a:ea typeface="+mn-ea"/>
                <a:cs typeface="+mn-cs"/>
              </a:rPr>
              <a:t> «humiliation</a:t>
            </a:r>
            <a:r>
              <a:rPr lang="en-US" sz="1200" b="0" i="0" u="none" strike="noStrike" kern="1200" dirty="0" smtClean="0">
                <a:solidFill>
                  <a:schemeClr val="tx1"/>
                </a:solidFill>
                <a:effectLst/>
                <a:latin typeface="+mn-lt"/>
                <a:ea typeface="+mn-ea"/>
                <a:cs typeface="+mn-cs"/>
              </a:rPr>
              <a:t>».</a:t>
            </a:r>
            <a:r>
              <a:rPr lang="en-US" dirty="0" smtClean="0"/>
              <a:t/>
            </a:r>
            <a:br>
              <a:rPr lang="en-US" dirty="0" smtClean="0"/>
            </a:br>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14</a:t>
            </a:fld>
            <a:endParaRPr lang="zh-CN" altLang="en-US"/>
          </a:p>
        </p:txBody>
      </p:sp>
    </p:spTree>
    <p:extLst>
      <p:ext uri="{BB962C8B-B14F-4D97-AF65-F5344CB8AC3E}">
        <p14:creationId xmlns:p14="http://schemas.microsoft.com/office/powerpoint/2010/main" val="838296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Optima" charset="0"/>
                <a:ea typeface="Optima" charset="0"/>
                <a:cs typeface="Optima" charset="0"/>
              </a:rPr>
              <a:t>On </a:t>
            </a:r>
            <a:r>
              <a:rPr lang="en-US" sz="1200" dirty="0" err="1" smtClean="0">
                <a:latin typeface="Optima" charset="0"/>
                <a:ea typeface="Optima" charset="0"/>
                <a:cs typeface="Optima" charset="0"/>
              </a:rPr>
              <a:t>considère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souvent</a:t>
            </a:r>
            <a:r>
              <a:rPr lang="en-US" sz="1200" dirty="0" smtClean="0">
                <a:latin typeface="Optima" charset="0"/>
                <a:ea typeface="Optima" charset="0"/>
                <a:cs typeface="Optima" charset="0"/>
              </a:rPr>
              <a:t> la </a:t>
            </a:r>
            <a:r>
              <a:rPr lang="en-US" sz="1200" dirty="0" err="1" smtClean="0">
                <a:latin typeface="Optima" charset="0"/>
                <a:ea typeface="Optima" charset="0"/>
                <a:cs typeface="Optima" charset="0"/>
              </a:rPr>
              <a:t>libération</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sexuelle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comme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l'un</a:t>
            </a:r>
            <a:r>
              <a:rPr lang="en-US" sz="1200" dirty="0" smtClean="0">
                <a:latin typeface="Optima" charset="0"/>
                <a:ea typeface="Optima" charset="0"/>
                <a:cs typeface="Optima" charset="0"/>
              </a:rPr>
              <a:t> des grands </a:t>
            </a:r>
            <a:r>
              <a:rPr lang="en-US" sz="1200" dirty="0" err="1" smtClean="0">
                <a:latin typeface="Optima" charset="0"/>
                <a:ea typeface="Optima" charset="0"/>
                <a:cs typeface="Optima" charset="0"/>
              </a:rPr>
              <a:t>thèmes</a:t>
            </a:r>
            <a:r>
              <a:rPr lang="en-US" sz="1200" dirty="0" smtClean="0">
                <a:latin typeface="Optima" charset="0"/>
                <a:ea typeface="Optima" charset="0"/>
                <a:cs typeface="Optima" charset="0"/>
              </a:rPr>
              <a:t> de Mai 68. </a:t>
            </a:r>
            <a:r>
              <a:rPr lang="en-US" sz="1200" dirty="0" err="1" smtClean="0">
                <a:latin typeface="Optima" charset="0"/>
                <a:ea typeface="Optima" charset="0"/>
                <a:cs typeface="Optima" charset="0"/>
              </a:rPr>
              <a:t>En</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réalité</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ce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n'est</a:t>
            </a:r>
            <a:r>
              <a:rPr lang="en-US" sz="1200" dirty="0" smtClean="0">
                <a:latin typeface="Optima" charset="0"/>
                <a:ea typeface="Optima" charset="0"/>
                <a:cs typeface="Optima" charset="0"/>
              </a:rPr>
              <a:t> que </a:t>
            </a:r>
            <a:r>
              <a:rPr lang="en-US" sz="1200" dirty="0" err="1" smtClean="0">
                <a:latin typeface="Optima" charset="0"/>
                <a:ea typeface="Optima" charset="0"/>
                <a:cs typeface="Optima" charset="0"/>
              </a:rPr>
              <a:t>dans</a:t>
            </a:r>
            <a:r>
              <a:rPr lang="en-US" sz="1200" dirty="0" smtClean="0">
                <a:latin typeface="Optima" charset="0"/>
                <a:ea typeface="Optima" charset="0"/>
                <a:cs typeface="Optima" charset="0"/>
              </a:rPr>
              <a:t> les </a:t>
            </a:r>
            <a:r>
              <a:rPr lang="en-US" sz="1200" dirty="0" err="1" smtClean="0">
                <a:latin typeface="Optima" charset="0"/>
                <a:ea typeface="Optima" charset="0"/>
                <a:cs typeface="Optima" charset="0"/>
              </a:rPr>
              <a:t>années</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suivantes</a:t>
            </a:r>
            <a:r>
              <a:rPr lang="en-US" sz="1200" dirty="0" smtClean="0">
                <a:latin typeface="Optima" charset="0"/>
                <a:ea typeface="Optima" charset="0"/>
                <a:cs typeface="Optima" charset="0"/>
              </a:rPr>
              <a:t> (1970 </a:t>
            </a:r>
            <a:r>
              <a:rPr lang="en-US" sz="1200" dirty="0" err="1" smtClean="0">
                <a:latin typeface="Optima" charset="0"/>
                <a:ea typeface="Optima" charset="0"/>
                <a:cs typeface="Optima" charset="0"/>
              </a:rPr>
              <a:t>à</a:t>
            </a:r>
            <a:r>
              <a:rPr lang="en-US" sz="1200" dirty="0" smtClean="0">
                <a:latin typeface="Optima" charset="0"/>
                <a:ea typeface="Optima" charset="0"/>
                <a:cs typeface="Optima" charset="0"/>
              </a:rPr>
              <a:t> 1975 </a:t>
            </a:r>
            <a:r>
              <a:rPr lang="en-US" sz="1200" dirty="0" err="1" smtClean="0">
                <a:latin typeface="Optima" charset="0"/>
                <a:ea typeface="Optima" charset="0"/>
                <a:cs typeface="Optima" charset="0"/>
              </a:rPr>
              <a:t>essentiellement</a:t>
            </a:r>
            <a:r>
              <a:rPr lang="en-US" sz="1200" dirty="0" smtClean="0">
                <a:latin typeface="Optima" charset="0"/>
                <a:ea typeface="Optima" charset="0"/>
                <a:cs typeface="Optima" charset="0"/>
              </a:rPr>
              <a:t>) que les </a:t>
            </a:r>
            <a:r>
              <a:rPr lang="en-US" sz="1200" dirty="0" err="1" smtClean="0">
                <a:latin typeface="Optima" charset="0"/>
                <a:ea typeface="Optima" charset="0"/>
                <a:cs typeface="Optima" charset="0"/>
              </a:rPr>
              <a:t>débats</a:t>
            </a:r>
            <a:r>
              <a:rPr lang="en-US" sz="1200" dirty="0" smtClean="0">
                <a:latin typeface="Optima" charset="0"/>
                <a:ea typeface="Optima" charset="0"/>
                <a:cs typeface="Optima" charset="0"/>
              </a:rPr>
              <a:t> sur les </a:t>
            </a:r>
            <a:r>
              <a:rPr lang="en-US" sz="1200" dirty="0" err="1" smtClean="0">
                <a:latin typeface="Optima" charset="0"/>
                <a:ea typeface="Optima" charset="0"/>
                <a:cs typeface="Optima" charset="0"/>
              </a:rPr>
              <a:t>mœurs</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prennent</a:t>
            </a:r>
            <a:r>
              <a:rPr lang="en-US" sz="1200" dirty="0" smtClean="0">
                <a:latin typeface="Optima" charset="0"/>
                <a:ea typeface="Optima" charset="0"/>
                <a:cs typeface="Optima" charset="0"/>
              </a:rPr>
              <a:t> place, </a:t>
            </a:r>
            <a:r>
              <a:rPr lang="en-US" sz="1200" dirty="0" err="1" smtClean="0">
                <a:latin typeface="Optima" charset="0"/>
                <a:ea typeface="Optima" charset="0"/>
                <a:cs typeface="Optima" charset="0"/>
              </a:rPr>
              <a:t>corrélativement</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à</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l'arrivée</a:t>
            </a:r>
            <a:r>
              <a:rPr lang="en-US" sz="1200" dirty="0" smtClean="0">
                <a:latin typeface="Optima" charset="0"/>
                <a:ea typeface="Optima" charset="0"/>
                <a:cs typeface="Optima" charset="0"/>
              </a:rPr>
              <a:t> des </a:t>
            </a:r>
            <a:r>
              <a:rPr lang="en-US" sz="1200" dirty="0" err="1" smtClean="0">
                <a:latin typeface="Optima" charset="0"/>
                <a:ea typeface="Optima" charset="0"/>
                <a:cs typeface="Optima" charset="0"/>
              </a:rPr>
              <a:t>contraceptifs</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modernes</a:t>
            </a:r>
            <a:r>
              <a:rPr lang="en-US" sz="1200" dirty="0" smtClean="0">
                <a:latin typeface="Optima" charset="0"/>
                <a:ea typeface="Optima" charset="0"/>
                <a:cs typeface="Optima" charset="0"/>
              </a:rPr>
              <a:t>. </a:t>
            </a:r>
            <a:endParaRPr lang="en-US" sz="1200" dirty="0" smtClean="0">
              <a:latin typeface="Optima" charset="0"/>
              <a:ea typeface="Optima" charset="0"/>
              <a:cs typeface="Optima" charset="0"/>
            </a:endParaRPr>
          </a:p>
          <a:p>
            <a:endParaRPr lang="en-US" sz="1200" dirty="0" smtClean="0">
              <a:latin typeface="Optima" charset="0"/>
              <a:ea typeface="Optima" charset="0"/>
              <a:cs typeface="Optima" charset="0"/>
            </a:endParaRPr>
          </a:p>
          <a:p>
            <a:r>
              <a:rPr lang="en-US" sz="1200" dirty="0" smtClean="0">
                <a:latin typeface="Optima" charset="0"/>
                <a:ea typeface="Optima" charset="0"/>
                <a:cs typeface="Optima" charset="0"/>
              </a:rPr>
              <a:t>Le </a:t>
            </a:r>
            <a:r>
              <a:rPr lang="en-US" sz="1200" dirty="0" err="1" smtClean="0">
                <a:latin typeface="Optima" charset="0"/>
                <a:ea typeface="Optima" charset="0"/>
                <a:cs typeface="Optima" charset="0"/>
              </a:rPr>
              <a:t>féminisme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aussi</a:t>
            </a:r>
            <a:r>
              <a:rPr lang="en-US" sz="1200" dirty="0" smtClean="0">
                <a:latin typeface="Optima" charset="0"/>
                <a:ea typeface="Optima" charset="0"/>
                <a:cs typeface="Optima" charset="0"/>
              </a:rPr>
              <a:t> se </a:t>
            </a:r>
            <a:r>
              <a:rPr lang="en-US" sz="1200" dirty="0" err="1" smtClean="0">
                <a:latin typeface="Optima" charset="0"/>
                <a:ea typeface="Optima" charset="0"/>
                <a:cs typeface="Optima" charset="0"/>
              </a:rPr>
              <a:t>développe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durant</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ces</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années</a:t>
            </a:r>
            <a:r>
              <a:rPr lang="en-US" sz="1200" dirty="0" smtClean="0">
                <a:latin typeface="Optima" charset="0"/>
                <a:ea typeface="Optima" charset="0"/>
                <a:cs typeface="Optima" charset="0"/>
              </a:rPr>
              <a:t>, avec son </a:t>
            </a:r>
            <a:r>
              <a:rPr lang="en-US" sz="1200" dirty="0" err="1" smtClean="0">
                <a:latin typeface="Optima" charset="0"/>
                <a:ea typeface="Optima" charset="0"/>
                <a:cs typeface="Optima" charset="0"/>
              </a:rPr>
              <a:t>mouvement</a:t>
            </a:r>
            <a:r>
              <a:rPr lang="en-US" sz="1200" dirty="0" smtClean="0">
                <a:latin typeface="Optima" charset="0"/>
                <a:ea typeface="Optima" charset="0"/>
                <a:cs typeface="Optima" charset="0"/>
              </a:rPr>
              <a:t> le plus radical, le </a:t>
            </a:r>
            <a:r>
              <a:rPr lang="en-US" sz="1200" dirty="0" err="1" smtClean="0">
                <a:latin typeface="Optima" charset="0"/>
                <a:ea typeface="Optima" charset="0"/>
                <a:cs typeface="Optima" charset="0"/>
              </a:rPr>
              <a:t>Mouvement</a:t>
            </a:r>
            <a:r>
              <a:rPr lang="en-US" sz="1200" dirty="0" smtClean="0">
                <a:latin typeface="Optima" charset="0"/>
                <a:ea typeface="Optima" charset="0"/>
                <a:cs typeface="Optima" charset="0"/>
              </a:rPr>
              <a:t> de </a:t>
            </a:r>
            <a:r>
              <a:rPr lang="en-US" sz="1200" dirty="0" err="1" smtClean="0">
                <a:latin typeface="Optima" charset="0"/>
                <a:ea typeface="Optima" charset="0"/>
                <a:cs typeface="Optima" charset="0"/>
              </a:rPr>
              <a:t>libération</a:t>
            </a:r>
            <a:r>
              <a:rPr lang="en-US" sz="1200" dirty="0" smtClean="0">
                <a:latin typeface="Optima" charset="0"/>
                <a:ea typeface="Optima" charset="0"/>
                <a:cs typeface="Optima" charset="0"/>
              </a:rPr>
              <a:t> des femmes (MLF), </a:t>
            </a:r>
            <a:r>
              <a:rPr lang="en-US" sz="1200" dirty="0" err="1" smtClean="0">
                <a:latin typeface="Optima" charset="0"/>
                <a:ea typeface="Optima" charset="0"/>
                <a:cs typeface="Optima" charset="0"/>
              </a:rPr>
              <a:t>dont</a:t>
            </a:r>
            <a:r>
              <a:rPr lang="en-US" sz="1200" dirty="0" smtClean="0">
                <a:latin typeface="Optima" charset="0"/>
                <a:ea typeface="Optima" charset="0"/>
                <a:cs typeface="Optima" charset="0"/>
              </a:rPr>
              <a:t> la première manifestation </a:t>
            </a:r>
            <a:r>
              <a:rPr lang="en-US" sz="1200" dirty="0" err="1" smtClean="0">
                <a:latin typeface="Optima" charset="0"/>
                <a:ea typeface="Optima" charset="0"/>
                <a:cs typeface="Optima" charset="0"/>
              </a:rPr>
              <a:t>publique</a:t>
            </a:r>
            <a:r>
              <a:rPr lang="en-US" sz="1200" dirty="0" smtClean="0">
                <a:latin typeface="Optima" charset="0"/>
                <a:ea typeface="Optima" charset="0"/>
                <a:cs typeface="Optima" charset="0"/>
              </a:rPr>
              <a:t> a lieu </a:t>
            </a:r>
            <a:r>
              <a:rPr lang="en-US" sz="1200" dirty="0" err="1" smtClean="0">
                <a:latin typeface="Optima" charset="0"/>
                <a:ea typeface="Optima" charset="0"/>
                <a:cs typeface="Optima" charset="0"/>
              </a:rPr>
              <a:t>en</a:t>
            </a:r>
            <a:r>
              <a:rPr lang="en-US" sz="1200" dirty="0" smtClean="0">
                <a:latin typeface="Optima" charset="0"/>
                <a:ea typeface="Optima" charset="0"/>
                <a:cs typeface="Optima" charset="0"/>
              </a:rPr>
              <a:t> 1970 et qui </a:t>
            </a:r>
            <a:r>
              <a:rPr lang="en-US" sz="1200" dirty="0" err="1" smtClean="0">
                <a:latin typeface="Optima" charset="0"/>
                <a:ea typeface="Optima" charset="0"/>
                <a:cs typeface="Optima" charset="0"/>
              </a:rPr>
              <a:t>joue</a:t>
            </a:r>
            <a:r>
              <a:rPr lang="en-US" sz="1200" dirty="0" smtClean="0">
                <a:latin typeface="Optima" charset="0"/>
                <a:ea typeface="Optima" charset="0"/>
                <a:cs typeface="Optima" charset="0"/>
              </a:rPr>
              <a:t> un grand </a:t>
            </a:r>
            <a:r>
              <a:rPr lang="en-US" sz="1200" dirty="0" err="1" smtClean="0">
                <a:latin typeface="Optima" charset="0"/>
                <a:ea typeface="Optima" charset="0"/>
                <a:cs typeface="Optima" charset="0"/>
              </a:rPr>
              <a:t>rôle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dans</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l'implosion</a:t>
            </a:r>
            <a:r>
              <a:rPr lang="en-US" sz="1200" dirty="0" smtClean="0">
                <a:latin typeface="Optima" charset="0"/>
                <a:ea typeface="Optima" charset="0"/>
                <a:cs typeface="Optima" charset="0"/>
              </a:rPr>
              <a:t> du </a:t>
            </a:r>
            <a:r>
              <a:rPr lang="en-US" sz="1200" dirty="0" err="1" smtClean="0">
                <a:latin typeface="Optima" charset="0"/>
                <a:ea typeface="Optima" charset="0"/>
                <a:cs typeface="Optima" charset="0"/>
              </a:rPr>
              <a:t>militantisme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traditionnel</a:t>
            </a:r>
            <a:r>
              <a:rPr lang="en-US" sz="1200" dirty="0" smtClean="0">
                <a:latin typeface="Optima" charset="0"/>
                <a:ea typeface="Optima" charset="0"/>
                <a:cs typeface="Optima" charset="0"/>
              </a:rPr>
              <a:t> au profit de </a:t>
            </a:r>
            <a:r>
              <a:rPr lang="en-US" sz="1200" dirty="0" err="1" smtClean="0">
                <a:latin typeface="Optima" charset="0"/>
                <a:ea typeface="Optima" charset="0"/>
                <a:cs typeface="Optima" charset="0"/>
              </a:rPr>
              <a:t>thèmes</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féministes</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comme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l'autorisation</a:t>
            </a:r>
            <a:r>
              <a:rPr lang="en-US" sz="1200" dirty="0" smtClean="0">
                <a:latin typeface="Optima" charset="0"/>
                <a:ea typeface="Optima" charset="0"/>
                <a:cs typeface="Optima" charset="0"/>
              </a:rPr>
              <a:t> de </a:t>
            </a:r>
            <a:r>
              <a:rPr lang="en-US" sz="1200" dirty="0" err="1" smtClean="0">
                <a:latin typeface="Optima" charset="0"/>
                <a:ea typeface="Optima" charset="0"/>
                <a:cs typeface="Optima" charset="0"/>
              </a:rPr>
              <a:t>l'avortement</a:t>
            </a:r>
            <a:r>
              <a:rPr lang="en-US" sz="1200" dirty="0" smtClean="0">
                <a:latin typeface="Optima" charset="0"/>
                <a:ea typeface="Optima" charset="0"/>
                <a:cs typeface="Optima" charset="0"/>
              </a:rPr>
              <a:t> (1975), la remise </a:t>
            </a:r>
            <a:r>
              <a:rPr lang="en-US" sz="1200" dirty="0" err="1" smtClean="0">
                <a:latin typeface="Optima" charset="0"/>
                <a:ea typeface="Optima" charset="0"/>
                <a:cs typeface="Optima" charset="0"/>
              </a:rPr>
              <a:t>en</a:t>
            </a:r>
            <a:r>
              <a:rPr lang="en-US" sz="1200" dirty="0" smtClean="0">
                <a:latin typeface="Optima" charset="0"/>
                <a:ea typeface="Optima" charset="0"/>
                <a:cs typeface="Optima" charset="0"/>
              </a:rPr>
              <a:t> cause de la </a:t>
            </a:r>
            <a:r>
              <a:rPr lang="en-US" sz="1200" dirty="0" err="1" smtClean="0">
                <a:latin typeface="Optima" charset="0"/>
                <a:ea typeface="Optima" charset="0"/>
                <a:cs typeface="Optima" charset="0"/>
              </a:rPr>
              <a:t>répartition</a:t>
            </a:r>
            <a:r>
              <a:rPr lang="en-US" sz="1200" dirty="0" smtClean="0">
                <a:latin typeface="Optima" charset="0"/>
                <a:ea typeface="Optima" charset="0"/>
                <a:cs typeface="Optima" charset="0"/>
              </a:rPr>
              <a:t> des </a:t>
            </a:r>
            <a:r>
              <a:rPr lang="en-US" sz="1200" dirty="0" err="1" smtClean="0">
                <a:latin typeface="Optima" charset="0"/>
                <a:ea typeface="Optima" charset="0"/>
                <a:cs typeface="Optima" charset="0"/>
              </a:rPr>
              <a:t>tâches</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dans</a:t>
            </a:r>
            <a:r>
              <a:rPr lang="en-US" sz="1200" dirty="0" smtClean="0">
                <a:latin typeface="Optima" charset="0"/>
                <a:ea typeface="Optima" charset="0"/>
                <a:cs typeface="Optima" charset="0"/>
              </a:rPr>
              <a:t> le couple (« </a:t>
            </a:r>
            <a:r>
              <a:rPr lang="en-US" sz="1200" dirty="0" err="1" smtClean="0">
                <a:latin typeface="Optima" charset="0"/>
                <a:ea typeface="Optima" charset="0"/>
                <a:cs typeface="Optima" charset="0"/>
              </a:rPr>
              <a:t>Qu'est-ce</a:t>
            </a:r>
            <a:r>
              <a:rPr lang="en-US" sz="1200" dirty="0" smtClean="0">
                <a:latin typeface="Optima" charset="0"/>
                <a:ea typeface="Optima" charset="0"/>
                <a:cs typeface="Optima" charset="0"/>
              </a:rPr>
              <a:t> qui </a:t>
            </a:r>
            <a:r>
              <a:rPr lang="en-US" sz="1200" dirty="0" err="1" smtClean="0">
                <a:latin typeface="Optima" charset="0"/>
                <a:ea typeface="Optima" charset="0"/>
                <a:cs typeface="Optima" charset="0"/>
              </a:rPr>
              <a:t>est</a:t>
            </a:r>
            <a:r>
              <a:rPr lang="en-US" sz="1200" dirty="0" smtClean="0">
                <a:latin typeface="Optima" charset="0"/>
                <a:ea typeface="Optima" charset="0"/>
                <a:cs typeface="Optima" charset="0"/>
              </a:rPr>
              <a:t> plus long : faire </a:t>
            </a:r>
            <a:r>
              <a:rPr lang="en-US" sz="1200" dirty="0" err="1" smtClean="0">
                <a:latin typeface="Optima" charset="0"/>
                <a:ea typeface="Optima" charset="0"/>
                <a:cs typeface="Optima" charset="0"/>
              </a:rPr>
              <a:t>cuire</a:t>
            </a:r>
            <a:r>
              <a:rPr lang="en-US" sz="1200" dirty="0" smtClean="0">
                <a:latin typeface="Optima" charset="0"/>
                <a:ea typeface="Optima" charset="0"/>
                <a:cs typeface="Optima" charset="0"/>
              </a:rPr>
              <a:t> le steak d'un </a:t>
            </a:r>
            <a:r>
              <a:rPr lang="en-US" sz="1200" dirty="0" err="1" smtClean="0">
                <a:latin typeface="Optima" charset="0"/>
                <a:ea typeface="Optima" charset="0"/>
                <a:cs typeface="Optima" charset="0"/>
              </a:rPr>
              <a:t>révolutionnaire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ou</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celui</a:t>
            </a:r>
            <a:r>
              <a:rPr lang="en-US" sz="1200" dirty="0" smtClean="0">
                <a:latin typeface="Optima" charset="0"/>
                <a:ea typeface="Optima" charset="0"/>
                <a:cs typeface="Optima" charset="0"/>
              </a:rPr>
              <a:t> d'un bourgeois ? »), la « naissance sans violence ».</a:t>
            </a:r>
          </a:p>
          <a:p>
            <a:endParaRPr lang="en-US" dirty="0" smtClean="0"/>
          </a:p>
          <a:p>
            <a:r>
              <a:rPr lang="en-US" dirty="0" err="1" smtClean="0"/>
              <a:t>S'il</a:t>
            </a:r>
            <a:r>
              <a:rPr lang="en-US" dirty="0" smtClean="0"/>
              <a:t> </a:t>
            </a:r>
            <a:r>
              <a:rPr lang="en-US" dirty="0" err="1" smtClean="0"/>
              <a:t>est</a:t>
            </a:r>
            <a:r>
              <a:rPr lang="en-US" dirty="0" smtClean="0"/>
              <a:t> un </a:t>
            </a:r>
            <a:r>
              <a:rPr lang="en-US" dirty="0" err="1" smtClean="0"/>
              <a:t>chanteur</a:t>
            </a:r>
            <a:r>
              <a:rPr lang="en-US" dirty="0" smtClean="0"/>
              <a:t> qui </a:t>
            </a:r>
            <a:r>
              <a:rPr lang="en-US" dirty="0" err="1" smtClean="0"/>
              <a:t>incarne</a:t>
            </a:r>
            <a:r>
              <a:rPr lang="en-US" dirty="0" smtClean="0"/>
              <a:t> au </a:t>
            </a:r>
            <a:r>
              <a:rPr lang="en-US" dirty="0" err="1" smtClean="0"/>
              <a:t>mieux</a:t>
            </a:r>
            <a:r>
              <a:rPr lang="en-US" dirty="0" smtClean="0"/>
              <a:t> la </a:t>
            </a:r>
            <a:r>
              <a:rPr lang="en-US" dirty="0" err="1" smtClean="0"/>
              <a:t>libération</a:t>
            </a:r>
            <a:r>
              <a:rPr lang="en-US" dirty="0" smtClean="0"/>
              <a:t> </a:t>
            </a:r>
            <a:r>
              <a:rPr lang="en-US" dirty="0" err="1" smtClean="0"/>
              <a:t>sexuelle</a:t>
            </a:r>
            <a:r>
              <a:rPr lang="en-US" dirty="0" smtClean="0"/>
              <a:t> de </a:t>
            </a:r>
            <a:r>
              <a:rPr lang="en-US" dirty="0" err="1" smtClean="0"/>
              <a:t>mai</a:t>
            </a:r>
            <a:r>
              <a:rPr lang="en-US" dirty="0" smtClean="0"/>
              <a:t>, </a:t>
            </a:r>
            <a:r>
              <a:rPr lang="en-US" dirty="0" err="1" smtClean="0"/>
              <a:t>c'est</a:t>
            </a:r>
            <a:r>
              <a:rPr lang="en-US" dirty="0" smtClean="0"/>
              <a:t> </a:t>
            </a:r>
            <a:r>
              <a:rPr lang="en-US" dirty="0" err="1" smtClean="0"/>
              <a:t>bien</a:t>
            </a:r>
            <a:r>
              <a:rPr lang="en-US" dirty="0" smtClean="0"/>
              <a:t> </a:t>
            </a:r>
            <a:r>
              <a:rPr lang="en-US" b="1" dirty="0" smtClean="0"/>
              <a:t>Serge </a:t>
            </a:r>
            <a:r>
              <a:rPr lang="en-US" b="1" dirty="0" err="1" smtClean="0"/>
              <a:t>Gainsbourg</a:t>
            </a:r>
            <a:r>
              <a:rPr lang="en-US" dirty="0" smtClean="0"/>
              <a:t>. Sur </a:t>
            </a:r>
            <a:r>
              <a:rPr lang="en-US" dirty="0" err="1" smtClean="0"/>
              <a:t>une</a:t>
            </a:r>
            <a:r>
              <a:rPr lang="en-US" dirty="0" smtClean="0"/>
              <a:t> </a:t>
            </a:r>
            <a:r>
              <a:rPr lang="en-US" dirty="0" err="1" smtClean="0"/>
              <a:t>période</a:t>
            </a:r>
            <a:r>
              <a:rPr lang="en-US" dirty="0" smtClean="0"/>
              <a:t> de </a:t>
            </a:r>
            <a:r>
              <a:rPr lang="en-US" dirty="0" err="1" smtClean="0"/>
              <a:t>moins</a:t>
            </a:r>
            <a:r>
              <a:rPr lang="en-US" dirty="0" smtClean="0"/>
              <a:t> d'un an, qui correspond </a:t>
            </a:r>
            <a:r>
              <a:rPr lang="en-US" dirty="0" err="1" smtClean="0"/>
              <a:t>à</a:t>
            </a:r>
            <a:r>
              <a:rPr lang="en-US" dirty="0" smtClean="0"/>
              <a:t> </a:t>
            </a:r>
            <a:r>
              <a:rPr lang="en-US" dirty="0" err="1" smtClean="0"/>
              <a:t>l'année</a:t>
            </a:r>
            <a:r>
              <a:rPr lang="en-US" dirty="0" smtClean="0"/>
              <a:t>... 1968, </a:t>
            </a:r>
            <a:r>
              <a:rPr lang="en-US" dirty="0" err="1" smtClean="0"/>
              <a:t>il</a:t>
            </a:r>
            <a:r>
              <a:rPr lang="en-US" dirty="0" smtClean="0"/>
              <a:t> </a:t>
            </a:r>
            <a:r>
              <a:rPr lang="en-US" dirty="0" err="1" smtClean="0"/>
              <a:t>enregistre</a:t>
            </a:r>
            <a:r>
              <a:rPr lang="en-US" dirty="0" smtClean="0"/>
              <a:t> </a:t>
            </a:r>
            <a:r>
              <a:rPr lang="en-US" dirty="0" err="1" smtClean="0"/>
              <a:t>deux</a:t>
            </a:r>
            <a:r>
              <a:rPr lang="en-US" dirty="0" smtClean="0"/>
              <a:t> </a:t>
            </a:r>
            <a:r>
              <a:rPr lang="en-US" dirty="0" err="1" smtClean="0"/>
              <a:t>titres</a:t>
            </a:r>
            <a:r>
              <a:rPr lang="en-US" dirty="0" smtClean="0"/>
              <a:t> </a:t>
            </a:r>
            <a:r>
              <a:rPr lang="en-US" dirty="0" err="1" smtClean="0"/>
              <a:t>majeurs</a:t>
            </a:r>
            <a:r>
              <a:rPr lang="en-US" dirty="0" smtClean="0"/>
              <a:t> de </a:t>
            </a:r>
            <a:r>
              <a:rPr lang="en-US" dirty="0" err="1" smtClean="0"/>
              <a:t>sa</a:t>
            </a:r>
            <a:r>
              <a:rPr lang="en-US" dirty="0" smtClean="0"/>
              <a:t> </a:t>
            </a:r>
            <a:r>
              <a:rPr lang="en-US" dirty="0" err="1" smtClean="0"/>
              <a:t>carrière</a:t>
            </a:r>
            <a:r>
              <a:rPr lang="en-US" dirty="0" smtClean="0"/>
              <a:t>, </a:t>
            </a:r>
            <a:r>
              <a:rPr lang="en-US" dirty="0" err="1" smtClean="0"/>
              <a:t>deux</a:t>
            </a:r>
            <a:r>
              <a:rPr lang="en-US" dirty="0" smtClean="0"/>
              <a:t> </a:t>
            </a:r>
            <a:r>
              <a:rPr lang="en-US" dirty="0" err="1" smtClean="0"/>
              <a:t>perles</a:t>
            </a:r>
            <a:r>
              <a:rPr lang="en-US" dirty="0" smtClean="0"/>
              <a:t> </a:t>
            </a:r>
            <a:r>
              <a:rPr lang="en-US" dirty="0" err="1" smtClean="0"/>
              <a:t>d'érotisme</a:t>
            </a:r>
            <a:r>
              <a:rPr lang="en-US" dirty="0" smtClean="0"/>
              <a:t> </a:t>
            </a:r>
            <a:r>
              <a:rPr lang="en-US" dirty="0" err="1" smtClean="0"/>
              <a:t>chanté</a:t>
            </a:r>
            <a:r>
              <a:rPr lang="en-US" dirty="0" smtClean="0"/>
              <a:t> : </a:t>
            </a:r>
            <a:r>
              <a:rPr lang="en-US" b="1" dirty="0" smtClean="0"/>
              <a:t>Je </a:t>
            </a:r>
            <a:r>
              <a:rPr lang="en-US" b="1" dirty="0" err="1" smtClean="0"/>
              <a:t>t'aime</a:t>
            </a:r>
            <a:r>
              <a:rPr lang="en-US" b="1" dirty="0" smtClean="0"/>
              <a:t>... </a:t>
            </a:r>
            <a:r>
              <a:rPr lang="en-US" b="1" dirty="0" err="1" smtClean="0"/>
              <a:t>moi</a:t>
            </a:r>
            <a:r>
              <a:rPr lang="en-US" b="1" dirty="0" smtClean="0"/>
              <a:t> non plu</a:t>
            </a:r>
            <a:r>
              <a:rPr lang="en-US" dirty="0" smtClean="0"/>
              <a:t>s et </a:t>
            </a:r>
            <a:r>
              <a:rPr lang="en-US" b="1" dirty="0" smtClean="0"/>
              <a:t>69, </a:t>
            </a:r>
            <a:r>
              <a:rPr lang="en-US" b="1" dirty="0" err="1" smtClean="0"/>
              <a:t>année</a:t>
            </a:r>
            <a:r>
              <a:rPr lang="en-US" b="1" dirty="0" smtClean="0"/>
              <a:t> </a:t>
            </a:r>
            <a:r>
              <a:rPr lang="en-US" b="1" dirty="0" err="1" smtClean="0"/>
              <a:t>érotique</a:t>
            </a:r>
            <a:r>
              <a:rPr lang="en-US" dirty="0" smtClean="0"/>
              <a:t>. </a:t>
            </a:r>
            <a:r>
              <a:rPr lang="en-US" dirty="0" err="1" smtClean="0"/>
              <a:t>n'aurait</a:t>
            </a:r>
            <a:r>
              <a:rPr lang="en-US" dirty="0" smtClean="0"/>
              <a:t> pas </a:t>
            </a:r>
            <a:r>
              <a:rPr lang="en-US" dirty="0" err="1" smtClean="0"/>
              <a:t>pu</a:t>
            </a:r>
            <a:r>
              <a:rPr lang="en-US" dirty="0" smtClean="0"/>
              <a:t> </a:t>
            </a:r>
            <a:r>
              <a:rPr lang="en-US" dirty="0" err="1" smtClean="0"/>
              <a:t>voir</a:t>
            </a:r>
            <a:r>
              <a:rPr lang="en-US" dirty="0" smtClean="0"/>
              <a:t> le jour sans </a:t>
            </a:r>
            <a:r>
              <a:rPr lang="en-US" dirty="0" err="1" smtClean="0"/>
              <a:t>cette</a:t>
            </a:r>
            <a:r>
              <a:rPr lang="en-US" dirty="0" smtClean="0"/>
              <a:t> </a:t>
            </a:r>
            <a:r>
              <a:rPr lang="en-US" dirty="0" err="1" smtClean="0"/>
              <a:t>libération</a:t>
            </a:r>
            <a:r>
              <a:rPr lang="en-US" dirty="0" smtClean="0"/>
              <a:t> des </a:t>
            </a:r>
            <a:r>
              <a:rPr lang="en-US" dirty="0" err="1" smtClean="0"/>
              <a:t>mœurs</a:t>
            </a:r>
            <a:r>
              <a:rPr lang="en-US" dirty="0" smtClean="0"/>
              <a:t>.</a:t>
            </a:r>
          </a:p>
          <a:p>
            <a:r>
              <a:rPr lang="en-US" dirty="0" smtClean="0"/>
              <a:t/>
            </a:r>
            <a:br>
              <a:rPr lang="en-US" dirty="0" smtClean="0"/>
            </a:br>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15</a:t>
            </a:fld>
            <a:endParaRPr lang="zh-CN" altLang="en-US"/>
          </a:p>
        </p:txBody>
      </p:sp>
    </p:spTree>
    <p:extLst>
      <p:ext uri="{BB962C8B-B14F-4D97-AF65-F5344CB8AC3E}">
        <p14:creationId xmlns:p14="http://schemas.microsoft.com/office/powerpoint/2010/main" val="1513820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S'il</a:t>
            </a:r>
            <a:r>
              <a:rPr lang="en-US" dirty="0" smtClean="0"/>
              <a:t> </a:t>
            </a:r>
            <a:r>
              <a:rPr lang="en-US" dirty="0" err="1" smtClean="0"/>
              <a:t>est</a:t>
            </a:r>
            <a:r>
              <a:rPr lang="en-US" dirty="0" smtClean="0"/>
              <a:t> un </a:t>
            </a:r>
            <a:r>
              <a:rPr lang="en-US" dirty="0" err="1" smtClean="0"/>
              <a:t>chanteur</a:t>
            </a:r>
            <a:r>
              <a:rPr lang="en-US" dirty="0" smtClean="0"/>
              <a:t> qui </a:t>
            </a:r>
            <a:r>
              <a:rPr lang="en-US" dirty="0" err="1" smtClean="0"/>
              <a:t>incarne</a:t>
            </a:r>
            <a:r>
              <a:rPr lang="en-US" dirty="0" smtClean="0"/>
              <a:t> au </a:t>
            </a:r>
            <a:r>
              <a:rPr lang="en-US" dirty="0" err="1" smtClean="0"/>
              <a:t>mieux</a:t>
            </a:r>
            <a:r>
              <a:rPr lang="en-US" dirty="0" smtClean="0"/>
              <a:t> la </a:t>
            </a:r>
            <a:r>
              <a:rPr lang="en-US" dirty="0" err="1" smtClean="0"/>
              <a:t>libération</a:t>
            </a:r>
            <a:r>
              <a:rPr lang="en-US" dirty="0" smtClean="0"/>
              <a:t> </a:t>
            </a:r>
            <a:r>
              <a:rPr lang="en-US" dirty="0" err="1" smtClean="0"/>
              <a:t>sexuelle</a:t>
            </a:r>
            <a:r>
              <a:rPr lang="en-US" dirty="0" smtClean="0"/>
              <a:t> de </a:t>
            </a:r>
            <a:r>
              <a:rPr lang="en-US" dirty="0" err="1" smtClean="0"/>
              <a:t>mai</a:t>
            </a:r>
            <a:r>
              <a:rPr lang="en-US" dirty="0" smtClean="0"/>
              <a:t>, </a:t>
            </a:r>
            <a:r>
              <a:rPr lang="en-US" dirty="0" err="1" smtClean="0"/>
              <a:t>c'est</a:t>
            </a:r>
            <a:r>
              <a:rPr lang="en-US" dirty="0" smtClean="0"/>
              <a:t> </a:t>
            </a:r>
            <a:r>
              <a:rPr lang="en-US" dirty="0" err="1" smtClean="0"/>
              <a:t>bien</a:t>
            </a:r>
            <a:r>
              <a:rPr lang="en-US" dirty="0" smtClean="0"/>
              <a:t> </a:t>
            </a:r>
            <a:r>
              <a:rPr lang="en-US" b="1" dirty="0" smtClean="0"/>
              <a:t>Serge </a:t>
            </a:r>
            <a:r>
              <a:rPr lang="en-US" b="1" dirty="0" err="1" smtClean="0"/>
              <a:t>Gainsbourg</a:t>
            </a:r>
            <a:r>
              <a:rPr lang="en-US" dirty="0" smtClean="0"/>
              <a:t>. Sur </a:t>
            </a:r>
            <a:r>
              <a:rPr lang="en-US" dirty="0" err="1" smtClean="0"/>
              <a:t>une</a:t>
            </a:r>
            <a:r>
              <a:rPr lang="en-US" dirty="0" smtClean="0"/>
              <a:t> </a:t>
            </a:r>
            <a:r>
              <a:rPr lang="en-US" dirty="0" err="1" smtClean="0"/>
              <a:t>période</a:t>
            </a:r>
            <a:r>
              <a:rPr lang="en-US" dirty="0" smtClean="0"/>
              <a:t> de </a:t>
            </a:r>
            <a:r>
              <a:rPr lang="en-US" dirty="0" err="1" smtClean="0"/>
              <a:t>moins</a:t>
            </a:r>
            <a:r>
              <a:rPr lang="en-US" dirty="0" smtClean="0"/>
              <a:t> d'un an, qui correspond </a:t>
            </a:r>
            <a:r>
              <a:rPr lang="en-US" dirty="0" err="1" smtClean="0"/>
              <a:t>à</a:t>
            </a:r>
            <a:r>
              <a:rPr lang="en-US" dirty="0" smtClean="0"/>
              <a:t> </a:t>
            </a:r>
            <a:r>
              <a:rPr lang="en-US" dirty="0" err="1" smtClean="0"/>
              <a:t>l'année</a:t>
            </a:r>
            <a:r>
              <a:rPr lang="en-US" dirty="0" smtClean="0"/>
              <a:t>... 1968, </a:t>
            </a:r>
            <a:r>
              <a:rPr lang="en-US" dirty="0" err="1" smtClean="0"/>
              <a:t>il</a:t>
            </a:r>
            <a:r>
              <a:rPr lang="en-US" dirty="0" smtClean="0"/>
              <a:t> </a:t>
            </a:r>
            <a:r>
              <a:rPr lang="en-US" dirty="0" err="1" smtClean="0"/>
              <a:t>enregistre</a:t>
            </a:r>
            <a:r>
              <a:rPr lang="en-US" dirty="0" smtClean="0"/>
              <a:t> </a:t>
            </a:r>
            <a:r>
              <a:rPr lang="en-US" dirty="0" err="1" smtClean="0"/>
              <a:t>deux</a:t>
            </a:r>
            <a:r>
              <a:rPr lang="en-US" dirty="0" smtClean="0"/>
              <a:t> </a:t>
            </a:r>
            <a:r>
              <a:rPr lang="en-US" dirty="0" err="1" smtClean="0"/>
              <a:t>titres</a:t>
            </a:r>
            <a:r>
              <a:rPr lang="en-US" dirty="0" smtClean="0"/>
              <a:t> </a:t>
            </a:r>
            <a:r>
              <a:rPr lang="en-US" dirty="0" err="1" smtClean="0"/>
              <a:t>majeurs</a:t>
            </a:r>
            <a:r>
              <a:rPr lang="en-US" dirty="0" smtClean="0"/>
              <a:t> de </a:t>
            </a:r>
            <a:r>
              <a:rPr lang="en-US" dirty="0" err="1" smtClean="0"/>
              <a:t>sa</a:t>
            </a:r>
            <a:r>
              <a:rPr lang="en-US" dirty="0" smtClean="0"/>
              <a:t> </a:t>
            </a:r>
            <a:r>
              <a:rPr lang="en-US" dirty="0" err="1" smtClean="0"/>
              <a:t>carrière</a:t>
            </a:r>
            <a:r>
              <a:rPr lang="en-US" dirty="0" smtClean="0"/>
              <a:t>, </a:t>
            </a:r>
            <a:r>
              <a:rPr lang="en-US" dirty="0" err="1" smtClean="0"/>
              <a:t>deux</a:t>
            </a:r>
            <a:r>
              <a:rPr lang="en-US" dirty="0" smtClean="0"/>
              <a:t> </a:t>
            </a:r>
            <a:r>
              <a:rPr lang="en-US" dirty="0" err="1" smtClean="0"/>
              <a:t>perles</a:t>
            </a:r>
            <a:r>
              <a:rPr lang="en-US" dirty="0" smtClean="0"/>
              <a:t> </a:t>
            </a:r>
            <a:r>
              <a:rPr lang="en-US" dirty="0" err="1" smtClean="0"/>
              <a:t>d'érotisme</a:t>
            </a:r>
            <a:r>
              <a:rPr lang="en-US" dirty="0" smtClean="0"/>
              <a:t> </a:t>
            </a:r>
            <a:r>
              <a:rPr lang="en-US" dirty="0" err="1" smtClean="0"/>
              <a:t>chanté</a:t>
            </a:r>
            <a:r>
              <a:rPr lang="en-US" dirty="0" smtClean="0"/>
              <a:t> : </a:t>
            </a:r>
            <a:r>
              <a:rPr lang="en-US" b="1" dirty="0" smtClean="0"/>
              <a:t>Je </a:t>
            </a:r>
            <a:r>
              <a:rPr lang="en-US" b="1" dirty="0" err="1" smtClean="0"/>
              <a:t>t'aime</a:t>
            </a:r>
            <a:r>
              <a:rPr lang="en-US" b="1" dirty="0" smtClean="0"/>
              <a:t>... </a:t>
            </a:r>
            <a:r>
              <a:rPr lang="en-US" b="1" dirty="0" err="1" smtClean="0"/>
              <a:t>moi</a:t>
            </a:r>
            <a:r>
              <a:rPr lang="en-US" b="1" dirty="0" smtClean="0"/>
              <a:t> non plu</a:t>
            </a:r>
            <a:r>
              <a:rPr lang="en-US" dirty="0" smtClean="0"/>
              <a:t>s et </a:t>
            </a:r>
            <a:r>
              <a:rPr lang="en-US" b="1" dirty="0" smtClean="0"/>
              <a:t>69, </a:t>
            </a:r>
            <a:r>
              <a:rPr lang="en-US" b="1" dirty="0" err="1" smtClean="0"/>
              <a:t>année</a:t>
            </a:r>
            <a:r>
              <a:rPr lang="en-US" b="1" dirty="0" smtClean="0"/>
              <a:t> </a:t>
            </a:r>
            <a:r>
              <a:rPr lang="en-US" b="1" dirty="0" err="1" smtClean="0"/>
              <a:t>érotique</a:t>
            </a:r>
            <a:r>
              <a:rPr lang="en-US" dirty="0" smtClean="0"/>
              <a:t>. </a:t>
            </a:r>
            <a:r>
              <a:rPr lang="en-US" dirty="0" err="1" smtClean="0"/>
              <a:t>n'aurait</a:t>
            </a:r>
            <a:r>
              <a:rPr lang="en-US" dirty="0" smtClean="0"/>
              <a:t> pas </a:t>
            </a:r>
            <a:r>
              <a:rPr lang="en-US" dirty="0" err="1" smtClean="0"/>
              <a:t>pu</a:t>
            </a:r>
            <a:r>
              <a:rPr lang="en-US" dirty="0" smtClean="0"/>
              <a:t> </a:t>
            </a:r>
            <a:r>
              <a:rPr lang="en-US" dirty="0" err="1" smtClean="0"/>
              <a:t>voir</a:t>
            </a:r>
            <a:r>
              <a:rPr lang="en-US" dirty="0" smtClean="0"/>
              <a:t> le jour sans </a:t>
            </a:r>
            <a:r>
              <a:rPr lang="en-US" dirty="0" err="1" smtClean="0"/>
              <a:t>cette</a:t>
            </a:r>
            <a:r>
              <a:rPr lang="en-US" dirty="0" smtClean="0"/>
              <a:t> </a:t>
            </a:r>
            <a:r>
              <a:rPr lang="en-US" dirty="0" err="1" smtClean="0"/>
              <a:t>libération</a:t>
            </a:r>
            <a:r>
              <a:rPr lang="en-US" dirty="0" smtClean="0"/>
              <a:t> des </a:t>
            </a:r>
            <a:r>
              <a:rPr lang="en-US" dirty="0" err="1" smtClean="0"/>
              <a:t>mœurs</a:t>
            </a:r>
            <a:r>
              <a:rPr lang="en-US" dirty="0" smtClean="0"/>
              <a:t>.</a:t>
            </a:r>
          </a:p>
          <a:p>
            <a:r>
              <a:rPr lang="en-US" dirty="0" smtClean="0"/>
              <a:t/>
            </a:r>
            <a:br>
              <a:rPr lang="en-US" dirty="0" smtClean="0"/>
            </a:br>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16</a:t>
            </a:fld>
            <a:endParaRPr lang="zh-CN" altLang="en-US"/>
          </a:p>
        </p:txBody>
      </p:sp>
    </p:spTree>
    <p:extLst>
      <p:ext uri="{BB962C8B-B14F-4D97-AF65-F5344CB8AC3E}">
        <p14:creationId xmlns:p14="http://schemas.microsoft.com/office/powerpoint/2010/main" val="1200802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17</a:t>
            </a:fld>
            <a:endParaRPr lang="zh-CN" altLang="en-US"/>
          </a:p>
        </p:txBody>
      </p:sp>
    </p:spTree>
    <p:extLst>
      <p:ext uri="{BB962C8B-B14F-4D97-AF65-F5344CB8AC3E}">
        <p14:creationId xmlns:p14="http://schemas.microsoft.com/office/powerpoint/2010/main" val="1421307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18</a:t>
            </a:fld>
            <a:endParaRPr lang="zh-CN" altLang="en-US"/>
          </a:p>
        </p:txBody>
      </p:sp>
    </p:spTree>
    <p:extLst>
      <p:ext uri="{BB962C8B-B14F-4D97-AF65-F5344CB8AC3E}">
        <p14:creationId xmlns:p14="http://schemas.microsoft.com/office/powerpoint/2010/main" val="897727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19</a:t>
            </a:fld>
            <a:endParaRPr lang="zh-CN" altLang="en-US"/>
          </a:p>
        </p:txBody>
      </p:sp>
    </p:spTree>
    <p:extLst>
      <p:ext uri="{BB962C8B-B14F-4D97-AF65-F5344CB8AC3E}">
        <p14:creationId xmlns:p14="http://schemas.microsoft.com/office/powerpoint/2010/main" val="98734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Je vais vous faire découvrir son enfance et jeunesse, et les 3 étapes</a:t>
            </a:r>
            <a:r>
              <a:rPr lang="fr-FR" baseline="0" dirty="0" smtClean="0"/>
              <a:t> majeures de sa vie, dans les année 60, 70, 80. </a:t>
            </a:r>
          </a:p>
          <a:p>
            <a:r>
              <a:rPr lang="fr-FR" baseline="0" dirty="0" smtClean="0"/>
              <a:t>Ce serait vite fait parce que je préfère parler de ses chansons qui incarnent ce qui se passe dans les années 60, les histoires secrètes derrières ces deux titres, et leur influence sur la société française à l’époque.  </a:t>
            </a:r>
          </a:p>
          <a:p>
            <a:r>
              <a:rPr lang="fr-FR" baseline="0" dirty="0" smtClean="0"/>
              <a:t>Les Sucettes est une chanson symbolique de l’époque yéyé et Je t’aime moi non plus représente bien le mouvement social Mai 68. </a:t>
            </a:r>
          </a:p>
          <a:p>
            <a:r>
              <a:rPr lang="fr-FR" baseline="0" dirty="0" smtClean="0"/>
              <a:t>Pour cette deuxième partie, je vais d’abord présenter la France dans les année 60, et puis analyser les chansons dans le contexte de la période yé-yé et mai 68. </a:t>
            </a:r>
          </a:p>
          <a:p>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2</a:t>
            </a:fld>
            <a:endParaRPr lang="zh-CN" altLang="en-US"/>
          </a:p>
        </p:txBody>
      </p:sp>
    </p:spTree>
    <p:extLst>
      <p:ext uri="{BB962C8B-B14F-4D97-AF65-F5344CB8AC3E}">
        <p14:creationId xmlns:p14="http://schemas.microsoft.com/office/powerpoint/2010/main" val="166299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3</a:t>
            </a:fld>
            <a:endParaRPr lang="zh-CN" altLang="en-US"/>
          </a:p>
        </p:txBody>
      </p:sp>
    </p:spTree>
    <p:extLst>
      <p:ext uri="{BB962C8B-B14F-4D97-AF65-F5344CB8AC3E}">
        <p14:creationId xmlns:p14="http://schemas.microsoft.com/office/powerpoint/2010/main" val="948388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le </a:t>
            </a:r>
            <a:r>
              <a:rPr lang="en-US" sz="1200" b="0" i="0" u="none" strike="noStrike" kern="1200" dirty="0" smtClean="0">
                <a:solidFill>
                  <a:schemeClr val="tx1"/>
                </a:solidFill>
                <a:effectLst/>
                <a:latin typeface="+mn-lt"/>
                <a:ea typeface="+mn-ea"/>
                <a:cs typeface="+mn-cs"/>
              </a:rPr>
              <a:t>2 </a:t>
            </a:r>
            <a:r>
              <a:rPr lang="en-US" sz="1200" b="0" i="0" u="none" strike="noStrike" kern="1200" dirty="0" err="1" smtClean="0">
                <a:solidFill>
                  <a:schemeClr val="tx1"/>
                </a:solidFill>
                <a:effectLst/>
                <a:latin typeface="+mn-lt"/>
                <a:ea typeface="+mn-ea"/>
                <a:cs typeface="+mn-cs"/>
              </a:rPr>
              <a:t>avril</a:t>
            </a:r>
            <a:r>
              <a:rPr lang="en-US" sz="1200" b="0" i="0" u="none" strike="noStrike" kern="1200" dirty="0" smtClean="0">
                <a:solidFill>
                  <a:schemeClr val="tx1"/>
                </a:solidFill>
                <a:effectLst/>
                <a:latin typeface="+mn-lt"/>
                <a:ea typeface="+mn-ea"/>
                <a:cs typeface="+mn-cs"/>
              </a:rPr>
              <a:t> 1928, Serge </a:t>
            </a:r>
            <a:r>
              <a:rPr lang="en-US" sz="1200" b="0" i="0" u="none" strike="noStrike" kern="1200" dirty="0" err="1" smtClean="0">
                <a:solidFill>
                  <a:schemeClr val="tx1"/>
                </a:solidFill>
                <a:effectLst/>
                <a:latin typeface="+mn-lt"/>
                <a:ea typeface="+mn-ea"/>
                <a:cs typeface="+mn-cs"/>
              </a:rPr>
              <a:t>Gainsbourg</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est</a:t>
            </a:r>
            <a:r>
              <a:rPr lang="en-US" sz="1200" b="0" i="0" u="none" strike="noStrike" kern="1200" dirty="0" smtClean="0">
                <a:solidFill>
                  <a:schemeClr val="tx1"/>
                </a:solidFill>
                <a:effectLst/>
                <a:latin typeface="+mn-lt"/>
                <a:ea typeface="+mn-ea"/>
                <a:cs typeface="+mn-cs"/>
              </a:rPr>
              <a:t> né </a:t>
            </a:r>
            <a:r>
              <a:rPr lang="en-US" sz="1200" b="0" i="0" u="none" strike="noStrike" kern="1200" dirty="0" smtClean="0">
                <a:solidFill>
                  <a:schemeClr val="tx1"/>
                </a:solidFill>
                <a:effectLst/>
                <a:latin typeface="+mn-lt"/>
                <a:ea typeface="+mn-ea"/>
                <a:cs typeface="+mn-cs"/>
              </a:rPr>
              <a:t>Lucien Ginsburg. </a:t>
            </a:r>
            <a:r>
              <a:rPr lang="en-US" sz="1200" b="0" i="0" u="none" strike="noStrike" kern="1200" dirty="0" err="1" smtClean="0">
                <a:solidFill>
                  <a:schemeClr val="tx1"/>
                </a:solidFill>
                <a:effectLst/>
                <a:latin typeface="+mn-lt"/>
                <a:ea typeface="+mn-ea"/>
                <a:cs typeface="+mn-cs"/>
              </a:rPr>
              <a:t>Ses</a:t>
            </a:r>
            <a:r>
              <a:rPr lang="en-US" sz="1200" b="0" i="0" u="none" strike="noStrike" kern="1200" dirty="0" smtClean="0">
                <a:solidFill>
                  <a:schemeClr val="tx1"/>
                </a:solidFill>
                <a:effectLst/>
                <a:latin typeface="+mn-lt"/>
                <a:ea typeface="+mn-ea"/>
                <a:cs typeface="+mn-cs"/>
              </a:rPr>
              <a:t> parents </a:t>
            </a:r>
            <a:r>
              <a:rPr lang="en-US" sz="1200" b="0" i="0" u="none" strike="noStrike" kern="1200" dirty="0" err="1" smtClean="0">
                <a:solidFill>
                  <a:schemeClr val="tx1"/>
                </a:solidFill>
                <a:effectLst/>
                <a:latin typeface="+mn-lt"/>
                <a:ea typeface="+mn-ea"/>
                <a:cs typeface="+mn-cs"/>
              </a:rPr>
              <a:t>sont</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des immigrants </a:t>
            </a:r>
            <a:r>
              <a:rPr lang="en-US" sz="1200" b="0" i="0" u="none" strike="noStrike" kern="1200" dirty="0" err="1" smtClean="0">
                <a:solidFill>
                  <a:schemeClr val="tx1"/>
                </a:solidFill>
                <a:effectLst/>
                <a:latin typeface="+mn-lt"/>
                <a:ea typeface="+mn-ea"/>
                <a:cs typeface="+mn-cs"/>
              </a:rPr>
              <a:t>juifs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d’origine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russe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Ils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ont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quitté</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leur</a:t>
            </a:r>
            <a:r>
              <a:rPr lang="en-US" sz="1200" b="0" i="0" u="none" strike="noStrike" kern="1200" dirty="0" smtClean="0">
                <a:solidFill>
                  <a:schemeClr val="tx1"/>
                </a:solidFill>
                <a:effectLst/>
                <a:latin typeface="+mn-lt"/>
                <a:ea typeface="+mn-ea"/>
                <a:cs typeface="+mn-cs"/>
              </a:rPr>
              <a:t> pays natal </a:t>
            </a:r>
            <a:r>
              <a:rPr lang="en-US" sz="1200" b="0" i="0" u="none" strike="noStrike" kern="1200" dirty="0" err="1" smtClean="0">
                <a:solidFill>
                  <a:schemeClr val="tx1"/>
                </a:solidFill>
                <a:effectLst/>
                <a:latin typeface="+mn-lt"/>
                <a:ea typeface="+mn-ea"/>
                <a:cs typeface="+mn-cs"/>
              </a:rPr>
              <a:t>en</a:t>
            </a:r>
            <a:r>
              <a:rPr lang="en-US" sz="1200" b="0" i="0" u="none" strike="noStrike" kern="1200" dirty="0" smtClean="0">
                <a:solidFill>
                  <a:schemeClr val="tx1"/>
                </a:solidFill>
                <a:effectLst/>
                <a:latin typeface="+mn-lt"/>
                <a:ea typeface="+mn-ea"/>
                <a:cs typeface="+mn-cs"/>
              </a:rPr>
              <a:t> 1919, pour </a:t>
            </a:r>
            <a:r>
              <a:rPr lang="en-US" sz="1200" b="0" i="0" u="none" strike="noStrike" kern="1200" dirty="0" err="1" smtClean="0">
                <a:solidFill>
                  <a:schemeClr val="tx1"/>
                </a:solidFill>
                <a:effectLst/>
                <a:latin typeface="+mn-lt"/>
                <a:ea typeface="+mn-ea"/>
                <a:cs typeface="+mn-cs"/>
              </a:rPr>
              <a:t>fuir</a:t>
            </a:r>
            <a:r>
              <a:rPr lang="en-US" sz="1200" b="0" i="0" u="none" strike="noStrike" kern="1200" dirty="0" smtClean="0">
                <a:solidFill>
                  <a:schemeClr val="tx1"/>
                </a:solidFill>
                <a:effectLst/>
                <a:latin typeface="+mn-lt"/>
                <a:ea typeface="+mn-ea"/>
                <a:cs typeface="+mn-cs"/>
              </a:rPr>
              <a:t> la </a:t>
            </a:r>
            <a:r>
              <a:rPr lang="en-US" sz="1200" b="0" i="0" u="none" strike="noStrike" kern="1200" dirty="0" err="1" smtClean="0">
                <a:solidFill>
                  <a:schemeClr val="tx1"/>
                </a:solidFill>
                <a:effectLst/>
                <a:latin typeface="+mn-lt"/>
                <a:ea typeface="+mn-ea"/>
                <a:cs typeface="+mn-cs"/>
              </a:rPr>
              <a:t>révolution</a:t>
            </a:r>
            <a:r>
              <a:rPr lang="en-US" sz="1200" b="0" i="0" u="none" strike="noStrike" kern="1200" dirty="0" smtClean="0">
                <a:solidFill>
                  <a:schemeClr val="tx1"/>
                </a:solidFill>
                <a:effectLst/>
                <a:latin typeface="+mn-lt"/>
                <a:ea typeface="+mn-ea"/>
                <a:cs typeface="+mn-cs"/>
              </a:rPr>
              <a:t> et installer </a:t>
            </a:r>
            <a:r>
              <a:rPr lang="en-US" sz="1200" b="0" i="0" u="none" strike="noStrike" kern="1200" dirty="0" err="1" smtClean="0">
                <a:solidFill>
                  <a:schemeClr val="tx1"/>
                </a:solidFill>
                <a:effectLst/>
                <a:latin typeface="+mn-lt"/>
                <a:ea typeface="+mn-ea"/>
                <a:cs typeface="+mn-cs"/>
              </a:rPr>
              <a:t>à</a:t>
            </a:r>
            <a:r>
              <a:rPr lang="en-US" sz="1200" b="0" i="0" u="none" strike="noStrike" kern="1200" dirty="0" smtClean="0">
                <a:solidFill>
                  <a:schemeClr val="tx1"/>
                </a:solidFill>
                <a:effectLst/>
                <a:latin typeface="+mn-lt"/>
                <a:ea typeface="+mn-ea"/>
                <a:cs typeface="+mn-cs"/>
              </a:rPr>
              <a:t> Paris.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Pendant la </a:t>
            </a:r>
            <a:r>
              <a:rPr lang="en-US" sz="1200" b="0" i="0" u="none" strike="noStrike" kern="1200" dirty="0" err="1" smtClean="0">
                <a:solidFill>
                  <a:schemeClr val="tx1"/>
                </a:solidFill>
                <a:effectLst/>
                <a:latin typeface="+mn-lt"/>
                <a:ea typeface="+mn-ea"/>
                <a:cs typeface="+mn-cs"/>
              </a:rPr>
              <a:t>Seconde</a:t>
            </a:r>
            <a:r>
              <a:rPr lang="en-US" sz="1200" b="0" i="0" u="none" strike="noStrike" kern="1200" dirty="0" smtClean="0">
                <a:solidFill>
                  <a:schemeClr val="tx1"/>
                </a:solidFill>
                <a:effectLst/>
                <a:latin typeface="+mn-lt"/>
                <a:ea typeface="+mn-ea"/>
                <a:cs typeface="+mn-cs"/>
              </a:rPr>
              <a:t> Guerre </a:t>
            </a:r>
            <a:r>
              <a:rPr lang="en-US" sz="1200" b="0" i="0" u="none" strike="noStrike" kern="1200" dirty="0" err="1" smtClean="0">
                <a:solidFill>
                  <a:schemeClr val="tx1"/>
                </a:solidFill>
                <a:effectLst/>
                <a:latin typeface="+mn-lt"/>
                <a:ea typeface="+mn-ea"/>
                <a:cs typeface="+mn-cs"/>
              </a:rPr>
              <a:t>mondiale</a:t>
            </a:r>
            <a:r>
              <a:rPr lang="en-US" sz="1200" b="0" i="0" u="none" strike="noStrike" kern="1200" dirty="0" smtClean="0">
                <a:solidFill>
                  <a:schemeClr val="tx1"/>
                </a:solidFill>
                <a:effectLst/>
                <a:latin typeface="+mn-lt"/>
                <a:ea typeface="+mn-ea"/>
                <a:cs typeface="+mn-cs"/>
              </a:rPr>
              <a:t>, Lucien </a:t>
            </a:r>
            <a:r>
              <a:rPr lang="en-US" sz="1200" b="0" i="0" u="none" strike="noStrike" kern="1200" dirty="0" err="1" smtClean="0">
                <a:solidFill>
                  <a:schemeClr val="tx1"/>
                </a:solidFill>
                <a:effectLst/>
                <a:latin typeface="+mn-lt"/>
                <a:ea typeface="+mn-ea"/>
                <a:cs typeface="+mn-cs"/>
              </a:rPr>
              <a:t>porte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l’étoile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jaune</a:t>
            </a:r>
            <a:r>
              <a:rPr lang="en-US" sz="1200" b="0" i="0" u="none" strike="noStrike" kern="1200" dirty="0" smtClean="0">
                <a:solidFill>
                  <a:schemeClr val="tx1"/>
                </a:solidFill>
                <a:effectLst/>
                <a:latin typeface="+mn-lt"/>
                <a:ea typeface="+mn-ea"/>
                <a:cs typeface="+mn-cs"/>
              </a:rPr>
              <a:t> et </a:t>
            </a:r>
            <a:r>
              <a:rPr lang="en-US" sz="1200" b="0" i="0" u="none" strike="noStrike" kern="1200" dirty="0" err="1" smtClean="0">
                <a:solidFill>
                  <a:schemeClr val="tx1"/>
                </a:solidFill>
                <a:effectLst/>
                <a:latin typeface="+mn-lt"/>
                <a:ea typeface="+mn-ea"/>
                <a:cs typeface="+mn-cs"/>
              </a:rPr>
              <a:t>il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est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contraint</a:t>
            </a:r>
            <a:r>
              <a:rPr lang="en-US" sz="1200" b="0" i="0" u="none" strike="noStrike" kern="1200" dirty="0" smtClean="0">
                <a:solidFill>
                  <a:schemeClr val="tx1"/>
                </a:solidFill>
                <a:effectLst/>
                <a:latin typeface="+mn-lt"/>
                <a:ea typeface="+mn-ea"/>
                <a:cs typeface="+mn-cs"/>
              </a:rPr>
              <a:t> de se </a:t>
            </a:r>
            <a:r>
              <a:rPr lang="en-US" sz="1200" b="0" i="0" u="none" strike="noStrike" kern="1200" dirty="0" err="1" smtClean="0">
                <a:solidFill>
                  <a:schemeClr val="tx1"/>
                </a:solidFill>
                <a:effectLst/>
                <a:latin typeface="+mn-lt"/>
                <a:ea typeface="+mn-ea"/>
                <a:cs typeface="+mn-cs"/>
              </a:rPr>
              <a:t>cacher</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dans</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un </a:t>
            </a:r>
            <a:r>
              <a:rPr lang="en-US" sz="1200" b="0" i="0" u="none" strike="noStrike" kern="1200" dirty="0" err="1" smtClean="0">
                <a:solidFill>
                  <a:schemeClr val="tx1"/>
                </a:solidFill>
                <a:effectLst/>
                <a:latin typeface="+mn-lt"/>
                <a:ea typeface="+mn-ea"/>
                <a:cs typeface="+mn-cs"/>
              </a:rPr>
              <a:t>collège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jésuite</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où</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Il </a:t>
            </a:r>
            <a:r>
              <a:rPr lang="en-US" sz="1200" b="0" i="0" u="none" strike="noStrike" kern="1200" dirty="0" smtClean="0">
                <a:solidFill>
                  <a:schemeClr val="tx1"/>
                </a:solidFill>
                <a:effectLst/>
                <a:latin typeface="+mn-lt"/>
                <a:ea typeface="+mn-ea"/>
                <a:cs typeface="+mn-cs"/>
              </a:rPr>
              <a:t>y </a:t>
            </a:r>
            <a:r>
              <a:rPr lang="en-US" sz="1200" b="0" i="0" u="none" strike="noStrike" kern="1200" dirty="0" err="1" smtClean="0">
                <a:solidFill>
                  <a:schemeClr val="tx1"/>
                </a:solidFill>
                <a:effectLst/>
                <a:latin typeface="+mn-lt"/>
                <a:ea typeface="+mn-ea"/>
                <a:cs typeface="+mn-cs"/>
              </a:rPr>
              <a:t>est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pensionnaire</a:t>
            </a:r>
            <a:r>
              <a:rPr lang="en-US" sz="1200" b="0" i="0" u="none" strike="noStrike" kern="1200" dirty="0" smtClean="0">
                <a:solidFill>
                  <a:schemeClr val="tx1"/>
                </a:solidFill>
                <a:effectLst/>
                <a:latin typeface="+mn-lt"/>
                <a:ea typeface="+mn-ea"/>
                <a:cs typeface="+mn-cs"/>
              </a:rPr>
              <a:t> sous </a:t>
            </a:r>
            <a:r>
              <a:rPr lang="en-US" sz="1200" b="0" i="0" u="none" strike="noStrike" kern="1200" dirty="0" err="1" smtClean="0">
                <a:solidFill>
                  <a:schemeClr val="tx1"/>
                </a:solidFill>
                <a:effectLst/>
                <a:latin typeface="+mn-lt"/>
                <a:ea typeface="+mn-ea"/>
                <a:cs typeface="+mn-cs"/>
              </a:rPr>
              <a:t>sa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fausse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identité</a:t>
            </a:r>
            <a:r>
              <a:rPr lang="en-US" sz="1200" b="0" i="0" u="none" strike="noStrike" kern="1200" dirty="0" smtClean="0">
                <a:solidFill>
                  <a:schemeClr val="tx1"/>
                </a:solidFill>
                <a:effectLst/>
                <a:latin typeface="+mn-lt"/>
                <a:ea typeface="+mn-ea"/>
                <a:cs typeface="+mn-cs"/>
              </a:rPr>
              <a:t>. Un </a:t>
            </a:r>
            <a:r>
              <a:rPr lang="en-US" sz="1200" b="0" i="0" u="none" strike="noStrike" kern="1200" dirty="0" err="1" smtClean="0">
                <a:solidFill>
                  <a:schemeClr val="tx1"/>
                </a:solidFill>
                <a:effectLst/>
                <a:latin typeface="+mn-lt"/>
                <a:ea typeface="+mn-ea"/>
                <a:cs typeface="+mn-cs"/>
              </a:rPr>
              <a:t>soir</a:t>
            </a:r>
            <a:r>
              <a:rPr lang="en-US" sz="1200" b="0" i="0" u="none" strike="noStrike" kern="1200" dirty="0" smtClean="0">
                <a:solidFill>
                  <a:schemeClr val="tx1"/>
                </a:solidFill>
                <a:effectLst/>
                <a:latin typeface="+mn-lt"/>
                <a:ea typeface="+mn-ea"/>
                <a:cs typeface="+mn-cs"/>
              </a:rPr>
              <a:t>, la Gestapo </a:t>
            </a:r>
            <a:r>
              <a:rPr lang="en-US" sz="1200" b="0" i="0" u="none" strike="noStrike" kern="1200" dirty="0" err="1" smtClean="0">
                <a:solidFill>
                  <a:schemeClr val="tx1"/>
                </a:solidFill>
                <a:effectLst/>
                <a:latin typeface="+mn-lt"/>
                <a:ea typeface="+mn-ea"/>
                <a:cs typeface="+mn-cs"/>
              </a:rPr>
              <a:t>fouille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l'établissement</a:t>
            </a:r>
            <a:r>
              <a:rPr lang="en-US" sz="1200" b="0" i="0" u="none" strike="noStrike" kern="1200" dirty="0" smtClean="0">
                <a:solidFill>
                  <a:schemeClr val="tx1"/>
                </a:solidFill>
                <a:effectLst/>
                <a:latin typeface="+mn-lt"/>
                <a:ea typeface="+mn-ea"/>
                <a:cs typeface="+mn-cs"/>
              </a:rPr>
              <a:t> pour </a:t>
            </a:r>
            <a:r>
              <a:rPr lang="en-US" sz="1200" b="0" i="0" u="none" strike="noStrike" kern="1200" dirty="0" err="1" smtClean="0">
                <a:solidFill>
                  <a:schemeClr val="tx1"/>
                </a:solidFill>
                <a:effectLst/>
                <a:latin typeface="+mn-lt"/>
                <a:ea typeface="+mn-ea"/>
                <a:cs typeface="+mn-cs"/>
              </a:rPr>
              <a:t>vérifier</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qu'aucun</a:t>
            </a:r>
            <a:r>
              <a:rPr lang="en-US" sz="1200" b="0" i="0" u="none" strike="noStrike" kern="1200" dirty="0" smtClean="0">
                <a:solidFill>
                  <a:schemeClr val="tx1"/>
                </a:solidFill>
                <a:effectLst/>
                <a:latin typeface="+mn-lt"/>
                <a:ea typeface="+mn-ea"/>
                <a:cs typeface="+mn-cs"/>
              </a:rPr>
              <a:t> enfant </a:t>
            </a:r>
            <a:r>
              <a:rPr lang="en-US" sz="1200" b="0" i="0" u="none" strike="noStrike" kern="1200" dirty="0" err="1" smtClean="0">
                <a:solidFill>
                  <a:schemeClr val="tx1"/>
                </a:solidFill>
                <a:effectLst/>
                <a:latin typeface="+mn-lt"/>
                <a:ea typeface="+mn-ea"/>
                <a:cs typeface="+mn-cs"/>
              </a:rPr>
              <a:t>juif</a:t>
            </a:r>
            <a:r>
              <a:rPr lang="en-US" sz="1200" b="0" i="0" u="none" strike="noStrike" kern="1200" dirty="0" smtClean="0">
                <a:solidFill>
                  <a:schemeClr val="tx1"/>
                </a:solidFill>
                <a:effectLst/>
                <a:latin typeface="+mn-lt"/>
                <a:ea typeface="+mn-ea"/>
                <a:cs typeface="+mn-cs"/>
              </a:rPr>
              <a:t> ne </a:t>
            </a:r>
            <a:r>
              <a:rPr lang="en-US" sz="1200" b="0" i="0" u="none" strike="noStrike" kern="1200" dirty="0" err="1" smtClean="0">
                <a:solidFill>
                  <a:schemeClr val="tx1"/>
                </a:solidFill>
                <a:effectLst/>
                <a:latin typeface="+mn-lt"/>
                <a:ea typeface="+mn-ea"/>
                <a:cs typeface="+mn-cs"/>
              </a:rPr>
              <a:t>s'y</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abrite</a:t>
            </a:r>
            <a:r>
              <a:rPr lang="en-US" sz="1200" b="0" i="0" u="none" strike="noStrike" kern="1200" dirty="0" smtClean="0">
                <a:solidFill>
                  <a:schemeClr val="tx1"/>
                </a:solidFill>
                <a:effectLst/>
                <a:latin typeface="+mn-lt"/>
                <a:ea typeface="+mn-ea"/>
                <a:cs typeface="+mn-cs"/>
              </a:rPr>
              <a:t>. Les </a:t>
            </a:r>
            <a:r>
              <a:rPr lang="en-US" sz="1200" b="0" i="0" u="none" strike="noStrike" kern="1200" dirty="0" err="1" smtClean="0">
                <a:solidFill>
                  <a:schemeClr val="tx1"/>
                </a:solidFill>
                <a:effectLst/>
                <a:latin typeface="+mn-lt"/>
                <a:ea typeface="+mn-ea"/>
                <a:cs typeface="+mn-cs"/>
              </a:rPr>
              <a:t>responsables</a:t>
            </a:r>
            <a:r>
              <a:rPr lang="en-US" sz="1200" b="0" i="0" u="none" strike="noStrike" kern="1200" dirty="0" smtClean="0">
                <a:solidFill>
                  <a:schemeClr val="tx1"/>
                </a:solidFill>
                <a:effectLst/>
                <a:latin typeface="+mn-lt"/>
                <a:ea typeface="+mn-ea"/>
                <a:cs typeface="+mn-cs"/>
              </a:rPr>
              <a:t> du </a:t>
            </a:r>
            <a:r>
              <a:rPr lang="en-US" sz="1200" b="0" i="0" u="none" strike="noStrike" kern="1200" dirty="0" err="1" smtClean="0">
                <a:solidFill>
                  <a:schemeClr val="tx1"/>
                </a:solidFill>
                <a:effectLst/>
                <a:latin typeface="+mn-lt"/>
                <a:ea typeface="+mn-ea"/>
                <a:cs typeface="+mn-cs"/>
              </a:rPr>
              <a:t>pensionnat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l’envoient</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se </a:t>
            </a:r>
            <a:r>
              <a:rPr lang="en-US" sz="1200" b="0" i="0" u="none" strike="noStrike" kern="1200" dirty="0" err="1" smtClean="0">
                <a:solidFill>
                  <a:schemeClr val="tx1"/>
                </a:solidFill>
                <a:effectLst/>
                <a:latin typeface="+mn-lt"/>
                <a:ea typeface="+mn-ea"/>
                <a:cs typeface="+mn-cs"/>
              </a:rPr>
              <a:t>cacher</a:t>
            </a:r>
            <a:r>
              <a:rPr lang="en-US" sz="1200" b="0" i="0" u="none" strike="noStrike" kern="1200" dirty="0" smtClean="0">
                <a:solidFill>
                  <a:schemeClr val="tx1"/>
                </a:solidFill>
                <a:effectLst/>
                <a:latin typeface="+mn-lt"/>
                <a:ea typeface="+mn-ea"/>
                <a:cs typeface="+mn-cs"/>
              </a:rPr>
              <a:t> tout </a:t>
            </a:r>
            <a:r>
              <a:rPr lang="en-US" sz="1200" b="0" i="0" u="none" strike="noStrike" kern="1200" dirty="0" err="1" smtClean="0">
                <a:solidFill>
                  <a:schemeClr val="tx1"/>
                </a:solidFill>
                <a:effectLst/>
                <a:latin typeface="+mn-lt"/>
                <a:ea typeface="+mn-ea"/>
                <a:cs typeface="+mn-cs"/>
              </a:rPr>
              <a:t>seul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dans</a:t>
            </a:r>
            <a:r>
              <a:rPr lang="en-US" sz="1200" b="0" i="0" u="none" strike="noStrike" kern="1200" dirty="0" smtClean="0">
                <a:solidFill>
                  <a:schemeClr val="tx1"/>
                </a:solidFill>
                <a:effectLst/>
                <a:latin typeface="+mn-lt"/>
                <a:ea typeface="+mn-ea"/>
                <a:cs typeface="+mn-cs"/>
              </a:rPr>
              <a:t> la </a:t>
            </a:r>
            <a:r>
              <a:rPr lang="en-US" sz="1200" b="0" i="0" u="none" strike="noStrike" kern="1200" dirty="0" err="1" smtClean="0">
                <a:solidFill>
                  <a:schemeClr val="tx1"/>
                </a:solidFill>
                <a:effectLst/>
                <a:latin typeface="+mn-lt"/>
                <a:ea typeface="+mn-ea"/>
                <a:cs typeface="+mn-cs"/>
              </a:rPr>
              <a:t>forêt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où</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passe</a:t>
            </a:r>
            <a:r>
              <a:rPr lang="en-US" sz="1200" b="0" i="0" u="none" strike="noStrike" kern="1200" dirty="0" smtClean="0">
                <a:solidFill>
                  <a:schemeClr val="tx1"/>
                </a:solidFill>
                <a:effectLst/>
                <a:latin typeface="+mn-lt"/>
                <a:ea typeface="+mn-ea"/>
                <a:cs typeface="+mn-cs"/>
              </a:rPr>
              <a:t> la </a:t>
            </a:r>
            <a:r>
              <a:rPr lang="en-US" sz="1200" b="0" i="0" u="none" strike="noStrike" kern="1200" dirty="0" err="1" smtClean="0">
                <a:solidFill>
                  <a:schemeClr val="tx1"/>
                </a:solidFill>
                <a:effectLst/>
                <a:latin typeface="+mn-lt"/>
                <a:ea typeface="+mn-ea"/>
                <a:cs typeface="+mn-cs"/>
              </a:rPr>
              <a:t>nuit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entière</a:t>
            </a:r>
            <a:r>
              <a:rPr lang="en-US" sz="1200" b="0" i="0" u="none" strike="noStrike" kern="1200" dirty="0" smtClean="0">
                <a:solidFill>
                  <a:schemeClr val="tx1"/>
                </a:solidFill>
                <a:effectLst/>
                <a:latin typeface="+mn-lt"/>
                <a:ea typeface="+mn-ea"/>
                <a:cs typeface="+mn-cs"/>
              </a:rPr>
              <a:t> avec la </a:t>
            </a:r>
            <a:r>
              <a:rPr lang="en-US" sz="1200" b="0" i="0" u="none" strike="noStrike" kern="1200" dirty="0" err="1" smtClean="0">
                <a:solidFill>
                  <a:schemeClr val="tx1"/>
                </a:solidFill>
                <a:effectLst/>
                <a:latin typeface="+mn-lt"/>
                <a:ea typeface="+mn-ea"/>
                <a:cs typeface="+mn-cs"/>
              </a:rPr>
              <a:t>peur</a:t>
            </a:r>
            <a:r>
              <a:rPr lang="en-US" sz="1200" b="0" i="0" u="none" strike="noStrike" kern="1200" dirty="0" smtClean="0">
                <a:solidFill>
                  <a:schemeClr val="tx1"/>
                </a:solidFill>
                <a:effectLst/>
                <a:latin typeface="+mn-lt"/>
                <a:ea typeface="+mn-ea"/>
                <a:cs typeface="+mn-cs"/>
              </a:rPr>
              <a:t> d'être </a:t>
            </a:r>
            <a:r>
              <a:rPr lang="en-US" sz="1200" b="0" i="0" u="none" strike="noStrike" kern="1200" dirty="0" err="1" smtClean="0">
                <a:solidFill>
                  <a:schemeClr val="tx1"/>
                </a:solidFill>
                <a:effectLst/>
                <a:latin typeface="+mn-lt"/>
                <a:ea typeface="+mn-ea"/>
                <a:cs typeface="+mn-cs"/>
              </a:rPr>
              <a:t>pris</a:t>
            </a:r>
            <a:r>
              <a:rPr lang="en-US" sz="1200" b="0" i="0" u="none" strike="noStrike" kern="1200" dirty="0" smtClean="0">
                <a:solidFill>
                  <a:schemeClr val="tx1"/>
                </a:solidFill>
                <a:effectLst/>
                <a:latin typeface="+mn-lt"/>
                <a:ea typeface="+mn-ea"/>
                <a:cs typeface="+mn-cs"/>
              </a:rPr>
              <a:t> et </a:t>
            </a:r>
            <a:r>
              <a:rPr lang="en-US" sz="1200" b="0" i="0" u="none" strike="noStrike" kern="1200" dirty="0" err="1" smtClean="0">
                <a:solidFill>
                  <a:schemeClr val="tx1"/>
                </a:solidFill>
                <a:effectLst/>
                <a:latin typeface="+mn-lt"/>
                <a:ea typeface="+mn-ea"/>
                <a:cs typeface="+mn-cs"/>
              </a:rPr>
              <a:t>tué</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Heureusement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echappe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à</a:t>
            </a:r>
            <a:r>
              <a:rPr lang="en-US" sz="1200" b="0" i="0" u="none" strike="noStrike" kern="1200" dirty="0" smtClean="0">
                <a:solidFill>
                  <a:schemeClr val="tx1"/>
                </a:solidFill>
                <a:effectLst/>
                <a:latin typeface="+mn-lt"/>
                <a:ea typeface="+mn-ea"/>
                <a:cs typeface="+mn-cs"/>
              </a:rPr>
              <a:t> la </a:t>
            </a:r>
            <a:r>
              <a:rPr lang="en-US" sz="1200" b="0" i="0" u="none" strike="noStrike" kern="1200" dirty="0" err="1" smtClean="0">
                <a:solidFill>
                  <a:schemeClr val="tx1"/>
                </a:solidFill>
                <a:effectLst/>
                <a:latin typeface="+mn-lt"/>
                <a:ea typeface="+mn-ea"/>
                <a:cs typeface="+mn-cs"/>
              </a:rPr>
              <a:t>déportation</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mais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vit</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par la suite avec le sentiment d'être un </a:t>
            </a:r>
            <a:r>
              <a:rPr lang="en-US" sz="1200" b="0" i="0" u="none" strike="noStrike" kern="1200" dirty="0" err="1" smtClean="0">
                <a:solidFill>
                  <a:schemeClr val="tx1"/>
                </a:solidFill>
                <a:effectLst/>
                <a:latin typeface="+mn-lt"/>
                <a:ea typeface="+mn-ea"/>
                <a:cs typeface="+mn-cs"/>
              </a:rPr>
              <a:t>rescapé</a:t>
            </a:r>
            <a:r>
              <a:rPr lang="en-US" sz="1200" b="0" i="0" u="none" strike="noStrike" kern="1200" dirty="0" smtClean="0">
                <a:solidFill>
                  <a:schemeClr val="tx1"/>
                </a:solidFill>
                <a:effectLst/>
                <a:latin typeface="+mn-lt"/>
                <a:ea typeface="+mn-ea"/>
                <a:cs typeface="+mn-cs"/>
              </a:rPr>
              <a:t>. </a:t>
            </a:r>
          </a:p>
          <a:p>
            <a:pPr rtl="0"/>
            <a:endParaRPr lang="en-US" sz="1200" b="0" i="0" u="none" strike="noStrike" kern="1200" dirty="0" smtClean="0">
              <a:solidFill>
                <a:schemeClr val="tx1"/>
              </a:solidFill>
              <a:effectLst/>
              <a:latin typeface="+mn-lt"/>
              <a:ea typeface="+mn-ea"/>
              <a:cs typeface="+mn-cs"/>
            </a:endParaRPr>
          </a:p>
          <a:p>
            <a:pPr rtl="0"/>
            <a:r>
              <a:rPr lang="en-US" sz="1200" b="0" i="0" kern="1200" dirty="0" err="1" smtClean="0">
                <a:solidFill>
                  <a:schemeClr val="tx1"/>
                </a:solidFill>
                <a:effectLst/>
                <a:latin typeface="+mn-lt"/>
                <a:ea typeface="+mn-ea"/>
                <a:cs typeface="+mn-cs"/>
              </a:rPr>
              <a:t>L'année</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tooltip="1948"/>
              </a:rPr>
              <a:t>1948</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année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importante</a:t>
            </a:r>
            <a:r>
              <a:rPr lang="en-US" sz="1200" b="0" i="0" kern="1200" dirty="0" smtClean="0">
                <a:solidFill>
                  <a:schemeClr val="tx1"/>
                </a:solidFill>
                <a:effectLst/>
                <a:latin typeface="+mn-lt"/>
                <a:ea typeface="+mn-ea"/>
                <a:cs typeface="+mn-cs"/>
              </a:rPr>
              <a:t> pour Lucien. Il fait son </a:t>
            </a:r>
            <a:r>
              <a:rPr lang="en-US" sz="1200" b="0" i="0" u="none" strike="noStrike" kern="1200" dirty="0" smtClean="0">
                <a:solidFill>
                  <a:schemeClr val="tx1"/>
                </a:solidFill>
                <a:effectLst/>
                <a:latin typeface="+mn-lt"/>
                <a:ea typeface="+mn-ea"/>
                <a:cs typeface="+mn-cs"/>
                <a:hlinkClick r:id="rId4" tooltip="Conscription"/>
              </a:rPr>
              <a:t>service militaire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à</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Courbevoie"/>
              </a:rPr>
              <a:t>Courbevoie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où</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Il commence </a:t>
            </a:r>
            <a:r>
              <a:rPr lang="en-US" sz="1200" b="0" i="0" kern="1200" dirty="0" err="1" smtClean="0">
                <a:solidFill>
                  <a:schemeClr val="tx1"/>
                </a:solidFill>
                <a:effectLst/>
                <a:latin typeface="+mn-lt"/>
                <a:ea typeface="+mn-ea"/>
                <a:cs typeface="+mn-cs"/>
              </a:rPr>
              <a:t>sa</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période</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éthylique.Il</a:t>
            </a:r>
            <a:r>
              <a:rPr lang="en-US" sz="1200" b="0" i="0" kern="1200" dirty="0" smtClean="0">
                <a:solidFill>
                  <a:schemeClr val="tx1"/>
                </a:solidFill>
                <a:effectLst/>
                <a:latin typeface="+mn-lt"/>
                <a:ea typeface="+mn-ea"/>
                <a:cs typeface="+mn-cs"/>
              </a:rPr>
              <a:t> abuse </a:t>
            </a:r>
            <a:r>
              <a:rPr lang="en-US" sz="1200" b="0" i="0" kern="1200" dirty="0" err="1" smtClean="0">
                <a:solidFill>
                  <a:schemeClr val="tx1"/>
                </a:solidFill>
                <a:effectLst/>
                <a:latin typeface="+mn-lt"/>
                <a:ea typeface="+mn-ea"/>
                <a:cs typeface="+mn-cs"/>
              </a:rPr>
              <a:t>souvent</a:t>
            </a:r>
            <a:r>
              <a:rPr lang="en-US" sz="1200" b="0" i="0" kern="1200" baseline="0" dirty="0" smtClean="0">
                <a:solidFill>
                  <a:schemeClr val="tx1"/>
                </a:solidFill>
                <a:effectLst/>
                <a:latin typeface="+mn-lt"/>
                <a:ea typeface="+mn-ea"/>
                <a:cs typeface="+mn-cs"/>
              </a:rPr>
              <a:t> de </a:t>
            </a:r>
            <a:r>
              <a:rPr lang="en-US" sz="1200" b="0" i="0" kern="1200" baseline="0" dirty="0" err="1" smtClean="0">
                <a:solidFill>
                  <a:schemeClr val="tx1"/>
                </a:solidFill>
                <a:effectLst/>
                <a:latin typeface="+mn-lt"/>
                <a:ea typeface="+mn-ea"/>
                <a:cs typeface="+mn-cs"/>
              </a:rPr>
              <a:t>l’alcool</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avec </a:t>
            </a:r>
            <a:r>
              <a:rPr lang="en-US" sz="1200" b="0" i="0" kern="1200" dirty="0" err="1" smtClean="0">
                <a:solidFill>
                  <a:schemeClr val="tx1"/>
                </a:solidFill>
                <a:effectLst/>
                <a:latin typeface="+mn-lt"/>
                <a:ea typeface="+mn-ea"/>
                <a:cs typeface="+mn-cs"/>
              </a:rPr>
              <a:t>ses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camarades</a:t>
            </a:r>
            <a:r>
              <a:rPr 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sans </a:t>
            </a:r>
            <a:r>
              <a:rPr lang="en-US" altLang="zh-TW" sz="1200" b="0" i="0" kern="1200" dirty="0" err="1" smtClean="0">
                <a:solidFill>
                  <a:schemeClr val="tx1"/>
                </a:solidFill>
                <a:effectLst/>
                <a:latin typeface="+mn-lt"/>
                <a:ea typeface="+mn-ea"/>
                <a:cs typeface="+mn-cs"/>
              </a:rPr>
              <a:t>permission</a:t>
            </a:r>
            <a:r>
              <a:rPr lang="en-US" sz="1200" b="0" i="0" kern="1200" dirty="0" err="1" smtClean="0">
                <a:solidFill>
                  <a:schemeClr val="tx1"/>
                </a:solidFill>
                <a:effectLst/>
                <a:latin typeface="+mn-lt"/>
                <a:ea typeface="+mn-ea"/>
                <a:cs typeface="+mn-cs"/>
              </a:rPr>
              <a:t>de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C'est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également</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Par </a:t>
            </a:r>
            <a:r>
              <a:rPr lang="en-US" sz="1200" b="0" i="0" kern="1200" baseline="0" dirty="0" err="1" smtClean="0">
                <a:solidFill>
                  <a:schemeClr val="tx1"/>
                </a:solidFill>
                <a:effectLst/>
                <a:latin typeface="+mn-lt"/>
                <a:ea typeface="+mn-ea"/>
                <a:cs typeface="+mn-cs"/>
              </a:rPr>
              <a:t>consequant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il</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est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souvent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envoyé</a:t>
            </a:r>
            <a:r>
              <a:rPr lang="en-US" sz="1200" b="0" i="0" kern="1200" baseline="0" dirty="0" smtClean="0">
                <a:solidFill>
                  <a:schemeClr val="tx1"/>
                </a:solidFill>
                <a:effectLst/>
                <a:latin typeface="+mn-lt"/>
                <a:ea typeface="+mn-ea"/>
                <a:cs typeface="+mn-cs"/>
              </a:rPr>
              <a:t> au </a:t>
            </a:r>
            <a:r>
              <a:rPr lang="en-US" sz="1200" b="0" i="0" kern="1200" baseline="0" dirty="0" err="1" smtClean="0">
                <a:solidFill>
                  <a:schemeClr val="tx1"/>
                </a:solidFill>
                <a:effectLst/>
                <a:latin typeface="+mn-lt"/>
                <a:ea typeface="+mn-ea"/>
                <a:cs typeface="+mn-cs"/>
              </a:rPr>
              <a:t>trou</a:t>
            </a:r>
            <a:r>
              <a:rPr lang="en-US" sz="1200" b="0" i="0" kern="1200" baseline="0" dirty="0" smtClean="0">
                <a:solidFill>
                  <a:schemeClr val="tx1"/>
                </a:solidFill>
                <a:effectLst/>
                <a:latin typeface="+mn-lt"/>
                <a:ea typeface="+mn-ea"/>
                <a:cs typeface="+mn-cs"/>
              </a:rPr>
              <a:t> </a:t>
            </a:r>
            <a:r>
              <a:rPr lang="en-US" altLang="zh-TW" sz="1200" b="0" i="0" kern="1200" baseline="0" dirty="0" smtClean="0">
                <a:solidFill>
                  <a:schemeClr val="tx1"/>
                </a:solidFill>
                <a:effectLst/>
                <a:latin typeface="+mn-lt"/>
                <a:ea typeface="+mn-ea"/>
                <a:cs typeface="+mn-cs"/>
              </a:rPr>
              <a:t>pour </a:t>
            </a:r>
            <a:r>
              <a:rPr lang="en-US" altLang="zh-TW" sz="1200" b="0" i="0" kern="1200" baseline="0" dirty="0" err="1" smtClean="0">
                <a:solidFill>
                  <a:schemeClr val="tx1"/>
                </a:solidFill>
                <a:effectLst/>
                <a:latin typeface="+mn-lt"/>
                <a:ea typeface="+mn-ea"/>
                <a:cs typeface="+mn-cs"/>
              </a:rPr>
              <a:t>insoumission</a:t>
            </a:r>
            <a:r>
              <a:rPr lang="en-US" altLang="zh-TW" sz="1200" b="0" i="0" kern="1200" baseline="0" dirty="0" smtClean="0">
                <a:solidFill>
                  <a:schemeClr val="tx1"/>
                </a:solidFill>
                <a:effectLst/>
                <a:latin typeface="+mn-lt"/>
                <a:ea typeface="+mn-ea"/>
                <a:cs typeface="+mn-cs"/>
              </a:rPr>
              <a:t>. </a:t>
            </a:r>
            <a:r>
              <a:rPr lang="en-US" altLang="zh-TW" sz="1200" b="0" i="0" kern="1200" baseline="0" dirty="0" err="1" smtClean="0">
                <a:solidFill>
                  <a:schemeClr val="tx1"/>
                </a:solidFill>
                <a:effectLst/>
                <a:latin typeface="+mn-lt"/>
                <a:ea typeface="+mn-ea"/>
                <a:cs typeface="+mn-cs"/>
              </a:rPr>
              <a:t>C’est</a:t>
            </a:r>
            <a:r>
              <a:rPr lang="en-US" altLang="zh-TW" sz="1200" b="0" i="0" kern="1200" baseline="0" dirty="0" smtClean="0">
                <a:solidFill>
                  <a:schemeClr val="tx1"/>
                </a:solidFill>
                <a:effectLst/>
                <a:latin typeface="+mn-lt"/>
                <a:ea typeface="+mn-ea"/>
                <a:cs typeface="+mn-cs"/>
              </a:rPr>
              <a:t> </a:t>
            </a:r>
            <a:r>
              <a:rPr lang="en-US" altLang="zh-TW" sz="1200" b="0" i="0" kern="1200" baseline="0" dirty="0" err="1" smtClean="0">
                <a:solidFill>
                  <a:schemeClr val="tx1"/>
                </a:solidFill>
                <a:effectLst/>
                <a:latin typeface="+mn-lt"/>
                <a:ea typeface="+mn-ea"/>
                <a:cs typeface="+mn-cs"/>
              </a:rPr>
              <a:t>également</a:t>
            </a:r>
            <a:r>
              <a:rPr lang="en-US" altLang="zh-TW" sz="1200" b="0" i="0"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durant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cette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période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qu'il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apprend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jouer</a:t>
            </a:r>
            <a:r>
              <a:rPr lang="en-US" sz="1200" b="0" i="0" kern="1200" dirty="0" smtClean="0">
                <a:solidFill>
                  <a:schemeClr val="tx1"/>
                </a:solidFill>
                <a:effectLst/>
                <a:latin typeface="+mn-lt"/>
                <a:ea typeface="+mn-ea"/>
                <a:cs typeface="+mn-cs"/>
              </a:rPr>
              <a:t> de la </a:t>
            </a:r>
            <a:r>
              <a:rPr lang="en-US" sz="1200" b="0" i="0" kern="1200" dirty="0" err="1" smtClean="0">
                <a:solidFill>
                  <a:schemeClr val="tx1"/>
                </a:solidFill>
                <a:effectLst/>
                <a:latin typeface="+mn-lt"/>
                <a:ea typeface="+mn-ea"/>
                <a:cs typeface="+mn-cs"/>
              </a:rPr>
              <a:t>guitare</a:t>
            </a:r>
            <a:r>
              <a:rPr lang="en-US" sz="1200" b="0" i="0" kern="1200" dirty="0" smtClean="0">
                <a:solidFill>
                  <a:schemeClr val="tx1"/>
                </a:solidFill>
                <a:effectLst/>
                <a:latin typeface="+mn-lt"/>
                <a:ea typeface="+mn-ea"/>
                <a:cs typeface="+mn-cs"/>
              </a:rPr>
              <a:t>.</a:t>
            </a:r>
            <a:endParaRPr lang="en-US" b="0" dirty="0" smtClean="0">
              <a:effectLst/>
            </a:endParaRPr>
          </a:p>
          <a:p>
            <a:pPr rtl="0"/>
            <a:r>
              <a:rPr lang="en-US" b="0" dirty="0" smtClean="0">
                <a:effectLst/>
              </a:rPr>
              <a:t/>
            </a:r>
            <a:br>
              <a:rPr lang="en-US" b="0" dirty="0" smtClean="0">
                <a:effectLst/>
              </a:rPr>
            </a:br>
            <a:r>
              <a:rPr lang="en-US" sz="1200" b="0" i="0" u="none" strike="noStrike" kern="1200" dirty="0" err="1" smtClean="0">
                <a:solidFill>
                  <a:schemeClr val="tx1"/>
                </a:solidFill>
                <a:effectLst/>
                <a:latin typeface="+mn-lt"/>
                <a:ea typeface="+mn-ea"/>
                <a:cs typeface="+mn-cs"/>
              </a:rPr>
              <a:t>Jusqu'à</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trente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ans</a:t>
            </a:r>
            <a:r>
              <a:rPr lang="en-US" sz="1200" b="0" i="0" u="none" strike="noStrike" kern="1200" dirty="0" smtClean="0">
                <a:solidFill>
                  <a:schemeClr val="tx1"/>
                </a:solidFill>
                <a:effectLst/>
                <a:latin typeface="+mn-lt"/>
                <a:ea typeface="+mn-ea"/>
                <a:cs typeface="+mn-cs"/>
              </a:rPr>
              <a:t>, Serge </a:t>
            </a:r>
            <a:r>
              <a:rPr lang="en-US" sz="1200" b="0" i="0" u="none" strike="noStrike" kern="1200" dirty="0" err="1" smtClean="0">
                <a:solidFill>
                  <a:schemeClr val="tx1"/>
                </a:solidFill>
                <a:effectLst/>
                <a:latin typeface="+mn-lt"/>
                <a:ea typeface="+mn-ea"/>
                <a:cs typeface="+mn-cs"/>
              </a:rPr>
              <a:t>Gainsbourg</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vit</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petits</a:t>
            </a:r>
            <a:r>
              <a:rPr lang="en-US" sz="1200" b="0" i="0" u="none" strike="noStrike" kern="1200" dirty="0" smtClean="0">
                <a:solidFill>
                  <a:schemeClr val="tx1"/>
                </a:solidFill>
                <a:effectLst/>
                <a:latin typeface="+mn-lt"/>
                <a:ea typeface="+mn-ea"/>
                <a:cs typeface="+mn-cs"/>
              </a:rPr>
              <a:t> métiers. Il </a:t>
            </a:r>
            <a:r>
              <a:rPr lang="en-US" sz="1200" b="0" i="0" u="none" strike="noStrike" kern="1200" dirty="0" err="1" smtClean="0">
                <a:solidFill>
                  <a:schemeClr val="tx1"/>
                </a:solidFill>
                <a:effectLst/>
                <a:latin typeface="+mn-lt"/>
                <a:ea typeface="+mn-ea"/>
                <a:cs typeface="+mn-cs"/>
              </a:rPr>
              <a:t>est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professeur</a:t>
            </a:r>
            <a:r>
              <a:rPr lang="en-US" sz="1200" b="0" i="0" u="none" strike="noStrike" kern="1200" dirty="0" smtClean="0">
                <a:solidFill>
                  <a:schemeClr val="tx1"/>
                </a:solidFill>
                <a:effectLst/>
                <a:latin typeface="+mn-lt"/>
                <a:ea typeface="+mn-ea"/>
                <a:cs typeface="+mn-cs"/>
              </a:rPr>
              <a:t> de dessin, de chant, </a:t>
            </a:r>
            <a:r>
              <a:rPr lang="en-US" sz="1200" b="0" i="0" u="none" strike="noStrike" kern="1200" dirty="0" err="1" smtClean="0">
                <a:solidFill>
                  <a:schemeClr val="tx1"/>
                </a:solidFill>
                <a:effectLst/>
                <a:latin typeface="+mn-lt"/>
                <a:ea typeface="+mn-ea"/>
                <a:cs typeface="+mn-cs"/>
              </a:rPr>
              <a:t>surveillant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mais</a:t>
            </a:r>
            <a:r>
              <a:rPr lang="en-US" sz="1200" b="0" i="0" u="none" strike="noStrike" kern="1200" dirty="0" smtClean="0">
                <a:solidFill>
                  <a:schemeClr val="tx1"/>
                </a:solidFill>
                <a:effectLst/>
                <a:latin typeface="+mn-lt"/>
                <a:ea typeface="+mn-ea"/>
                <a:cs typeface="+mn-cs"/>
              </a:rPr>
              <a:t> son </a:t>
            </a:r>
            <a:r>
              <a:rPr lang="en-US" sz="1200" b="0" i="0" u="none" strike="noStrike" kern="1200" dirty="0" err="1" smtClean="0">
                <a:solidFill>
                  <a:schemeClr val="tx1"/>
                </a:solidFill>
                <a:effectLst/>
                <a:latin typeface="+mn-lt"/>
                <a:ea typeface="+mn-ea"/>
                <a:cs typeface="+mn-cs"/>
              </a:rPr>
              <a:t>activité</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principale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est</a:t>
            </a:r>
            <a:r>
              <a:rPr lang="en-US" sz="1200" b="0" i="0" u="none" strike="noStrike" kern="1200" dirty="0" smtClean="0">
                <a:solidFill>
                  <a:schemeClr val="tx1"/>
                </a:solidFill>
                <a:effectLst/>
                <a:latin typeface="+mn-lt"/>
                <a:ea typeface="+mn-ea"/>
                <a:cs typeface="+mn-cs"/>
              </a:rPr>
              <a:t> la </a:t>
            </a:r>
            <a:r>
              <a:rPr lang="en-US" sz="1200" b="0" i="0" u="none" strike="noStrike" kern="1200" dirty="0" err="1" smtClean="0">
                <a:solidFill>
                  <a:schemeClr val="tx1"/>
                </a:solidFill>
                <a:effectLst/>
                <a:latin typeface="+mn-lt"/>
                <a:ea typeface="+mn-ea"/>
                <a:cs typeface="+mn-cs"/>
              </a:rPr>
              <a:t>peinture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Dans</a:t>
            </a:r>
            <a:r>
              <a:rPr lang="en-US" sz="1200" b="0" i="0" u="none" strike="noStrike" kern="1200" dirty="0" smtClean="0">
                <a:solidFill>
                  <a:schemeClr val="tx1"/>
                </a:solidFill>
                <a:effectLst/>
                <a:latin typeface="+mn-lt"/>
                <a:ea typeface="+mn-ea"/>
                <a:cs typeface="+mn-cs"/>
              </a:rPr>
              <a:t> les </a:t>
            </a:r>
            <a:r>
              <a:rPr lang="en-US" sz="1200" b="0" i="0" u="none" strike="noStrike" kern="1200" dirty="0" err="1" smtClean="0">
                <a:solidFill>
                  <a:schemeClr val="tx1"/>
                </a:solidFill>
                <a:effectLst/>
                <a:latin typeface="+mn-lt"/>
                <a:ea typeface="+mn-ea"/>
                <a:cs typeface="+mn-cs"/>
              </a:rPr>
              <a:t>années</a:t>
            </a:r>
            <a:r>
              <a:rPr lang="en-US" sz="1200" b="0" i="0" u="none" strike="noStrike" kern="1200" dirty="0" smtClean="0">
                <a:solidFill>
                  <a:schemeClr val="tx1"/>
                </a:solidFill>
                <a:effectLst/>
                <a:latin typeface="+mn-lt"/>
                <a:ea typeface="+mn-ea"/>
                <a:cs typeface="+mn-cs"/>
              </a:rPr>
              <a:t> 50s, </a:t>
            </a:r>
            <a:r>
              <a:rPr lang="en-US" sz="1200" b="0" i="0" u="none" strike="noStrike" kern="1200" dirty="0" err="1" smtClean="0">
                <a:solidFill>
                  <a:schemeClr val="tx1"/>
                </a:solidFill>
                <a:effectLst/>
                <a:latin typeface="+mn-lt"/>
                <a:ea typeface="+mn-ea"/>
                <a:cs typeface="+mn-cs"/>
              </a:rPr>
              <a:t>il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s’éloigne</a:t>
            </a:r>
            <a:r>
              <a:rPr lang="en-US" sz="1200" b="0" i="0" u="none" strike="noStrike" kern="1200" dirty="0" smtClean="0">
                <a:solidFill>
                  <a:schemeClr val="tx1"/>
                </a:solidFill>
                <a:effectLst/>
                <a:latin typeface="+mn-lt"/>
                <a:ea typeface="+mn-ea"/>
                <a:cs typeface="+mn-cs"/>
              </a:rPr>
              <a:t> de la </a:t>
            </a:r>
            <a:r>
              <a:rPr lang="en-US" sz="1200" b="0" i="0" u="none" strike="noStrike" kern="1200" dirty="0" err="1" smtClean="0">
                <a:solidFill>
                  <a:schemeClr val="tx1"/>
                </a:solidFill>
                <a:effectLst/>
                <a:latin typeface="+mn-lt"/>
                <a:ea typeface="+mn-ea"/>
                <a:cs typeface="+mn-cs"/>
              </a:rPr>
              <a:t>peinture</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Il </a:t>
            </a:r>
            <a:r>
              <a:rPr lang="en-US" sz="1200" b="1" i="0" u="none" strike="noStrike" kern="1200" dirty="0" err="1" smtClean="0">
                <a:solidFill>
                  <a:schemeClr val="tx1"/>
                </a:solidFill>
                <a:effectLst/>
                <a:latin typeface="+mn-lt"/>
                <a:ea typeface="+mn-ea"/>
                <a:cs typeface="+mn-cs"/>
              </a:rPr>
              <a:t>détruit</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toutes</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ses</a:t>
            </a:r>
            <a:r>
              <a:rPr lang="en-US" sz="1200" b="1" i="0" u="none" strike="noStrike" kern="1200" dirty="0" smtClean="0">
                <a:solidFill>
                  <a:schemeClr val="tx1"/>
                </a:solidFill>
                <a:effectLst/>
                <a:latin typeface="+mn-lt"/>
                <a:ea typeface="+mn-ea"/>
                <a:cs typeface="+mn-cs"/>
              </a:rPr>
              <a:t> toiles </a:t>
            </a:r>
            <a:r>
              <a:rPr lang="en-US" sz="1200" b="0" i="0" u="none" strike="noStrike" kern="1200" dirty="0" smtClean="0">
                <a:solidFill>
                  <a:schemeClr val="tx1"/>
                </a:solidFill>
                <a:effectLst/>
                <a:latin typeface="+mn-lt"/>
                <a:ea typeface="+mn-ea"/>
                <a:cs typeface="+mn-cs"/>
              </a:rPr>
              <a:t>pour </a:t>
            </a:r>
            <a:r>
              <a:rPr lang="en-US" sz="1200" b="0" i="0" u="none" strike="noStrike" kern="1200" dirty="0" err="1" smtClean="0">
                <a:solidFill>
                  <a:schemeClr val="tx1"/>
                </a:solidFill>
                <a:effectLst/>
                <a:latin typeface="+mn-lt"/>
                <a:ea typeface="+mn-ea"/>
                <a:cs typeface="+mn-cs"/>
              </a:rPr>
              <a:t>définitivement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arrêter</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peindre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Ensuite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est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pianiste</a:t>
            </a:r>
            <a:r>
              <a:rPr lang="en-US" sz="1200" b="0" i="0" u="none" strike="noStrike" kern="1200" dirty="0" smtClean="0">
                <a:solidFill>
                  <a:schemeClr val="tx1"/>
                </a:solidFill>
                <a:effectLst/>
                <a:latin typeface="+mn-lt"/>
                <a:ea typeface="+mn-ea"/>
                <a:cs typeface="+mn-cs"/>
              </a:rPr>
              <a:t> et chef </a:t>
            </a:r>
            <a:r>
              <a:rPr lang="en-US" sz="1200" b="0" i="0" u="none" strike="noStrike" kern="1200" dirty="0" err="1" smtClean="0">
                <a:solidFill>
                  <a:schemeClr val="tx1"/>
                </a:solidFill>
                <a:effectLst/>
                <a:latin typeface="+mn-lt"/>
                <a:ea typeface="+mn-ea"/>
                <a:cs typeface="+mn-cs"/>
              </a:rPr>
              <a:t>d’orchestre</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quelques</a:t>
            </a:r>
            <a:r>
              <a:rPr lang="en-US" sz="1200" b="0" i="0" u="none" strike="noStrike" kern="1200" dirty="0" smtClean="0">
                <a:solidFill>
                  <a:schemeClr val="tx1"/>
                </a:solidFill>
                <a:effectLst/>
                <a:latin typeface="+mn-lt"/>
                <a:ea typeface="+mn-ea"/>
                <a:cs typeface="+mn-cs"/>
              </a:rPr>
              <a:t> cabarets.</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En</a:t>
            </a:r>
            <a:r>
              <a:rPr lang="en-US" sz="1200" b="1" i="0" u="none" strike="noStrike" kern="1200" dirty="0" smtClean="0">
                <a:solidFill>
                  <a:schemeClr val="tx1"/>
                </a:solidFill>
                <a:effectLst/>
                <a:latin typeface="+mn-lt"/>
                <a:ea typeface="+mn-ea"/>
                <a:cs typeface="+mn-cs"/>
              </a:rPr>
              <a:t> 1957, Il </a:t>
            </a:r>
            <a:r>
              <a:rPr lang="en-US" sz="1200" b="1" i="0" u="none" strike="noStrike" kern="1200" dirty="0" err="1" smtClean="0">
                <a:solidFill>
                  <a:schemeClr val="tx1"/>
                </a:solidFill>
                <a:effectLst/>
                <a:latin typeface="+mn-lt"/>
                <a:ea typeface="+mn-ea"/>
                <a:cs typeface="+mn-cs"/>
              </a:rPr>
              <a:t>abandonne</a:t>
            </a:r>
            <a:r>
              <a:rPr lang="en-US" sz="1200" b="1" i="0" u="none" strike="noStrike" kern="1200" dirty="0" smtClean="0">
                <a:solidFill>
                  <a:schemeClr val="tx1"/>
                </a:solidFill>
                <a:effectLst/>
                <a:latin typeface="+mn-lt"/>
                <a:ea typeface="+mn-ea"/>
                <a:cs typeface="+mn-cs"/>
              </a:rPr>
              <a:t> son </a:t>
            </a:r>
            <a:r>
              <a:rPr lang="en-US" sz="1200" b="1" i="0" u="none" strike="noStrike" kern="1200" dirty="0" err="1" smtClean="0">
                <a:solidFill>
                  <a:schemeClr val="tx1"/>
                </a:solidFill>
                <a:effectLst/>
                <a:latin typeface="+mn-lt"/>
                <a:ea typeface="+mn-ea"/>
                <a:cs typeface="+mn-cs"/>
              </a:rPr>
              <a:t>prénom</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qu’il</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déteste</a:t>
            </a:r>
            <a:r>
              <a:rPr lang="en-US" sz="1200" b="1" i="0" u="none" strike="noStrike" kern="1200" dirty="0" smtClean="0">
                <a:solidFill>
                  <a:schemeClr val="tx1"/>
                </a:solidFill>
                <a:effectLst/>
                <a:latin typeface="+mn-lt"/>
                <a:ea typeface="+mn-ea"/>
                <a:cs typeface="+mn-cs"/>
              </a:rPr>
              <a:t> pour </a:t>
            </a:r>
            <a:r>
              <a:rPr lang="en-US" sz="1200" b="1" i="0" u="none" strike="noStrike" kern="1200" dirty="0" err="1" smtClean="0">
                <a:solidFill>
                  <a:schemeClr val="tx1"/>
                </a:solidFill>
                <a:effectLst/>
                <a:latin typeface="+mn-lt"/>
                <a:ea typeface="+mn-ea"/>
                <a:cs typeface="+mn-cs"/>
              </a:rPr>
              <a:t>devenir</a:t>
            </a:r>
            <a:r>
              <a:rPr lang="en-US" sz="1200" b="1" i="0" u="none" strike="noStrike" kern="1200" dirty="0" smtClean="0">
                <a:solidFill>
                  <a:schemeClr val="tx1"/>
                </a:solidFill>
                <a:effectLst/>
                <a:latin typeface="+mn-lt"/>
                <a:ea typeface="+mn-ea"/>
                <a:cs typeface="+mn-cs"/>
              </a:rPr>
              <a:t> Serge </a:t>
            </a:r>
            <a:r>
              <a:rPr lang="en-US" sz="1200" b="1" i="0" u="none" strike="noStrike" kern="1200" dirty="0" err="1" smtClean="0">
                <a:solidFill>
                  <a:schemeClr val="tx1"/>
                </a:solidFill>
                <a:effectLst/>
                <a:latin typeface="+mn-lt"/>
                <a:ea typeface="+mn-ea"/>
                <a:cs typeface="+mn-cs"/>
              </a:rPr>
              <a:t>Gainsbourg</a:t>
            </a:r>
            <a:r>
              <a:rPr lang="en-US" sz="1200" b="1" i="0" u="none" strike="noStrike" kern="1200" dirty="0" smtClean="0">
                <a:solidFill>
                  <a:schemeClr val="tx1"/>
                </a:solidFill>
                <a:effectLst/>
                <a:latin typeface="+mn-lt"/>
                <a:ea typeface="+mn-ea"/>
                <a:cs typeface="+mn-cs"/>
              </a:rPr>
              <a:t>. </a:t>
            </a:r>
            <a:endParaRPr lang="en-US" b="0" dirty="0" smtClean="0">
              <a:effectLst/>
            </a:endParaRPr>
          </a:p>
          <a:p>
            <a:pPr rtl="0"/>
            <a:r>
              <a:rPr lang="en-US" b="0" dirty="0" smtClean="0">
                <a:effectLst/>
              </a:rPr>
              <a:t/>
            </a:r>
            <a:br>
              <a:rPr lang="en-US" b="0" dirty="0" smtClean="0">
                <a:effectLst/>
              </a:rPr>
            </a:br>
            <a:r>
              <a:rPr lang="en-US" sz="1200" b="0" i="0" u="none" strike="noStrike" kern="1200" dirty="0" err="1" smtClean="0">
                <a:solidFill>
                  <a:schemeClr val="tx1"/>
                </a:solidFill>
                <a:effectLst/>
                <a:latin typeface="+mn-lt"/>
                <a:ea typeface="+mn-ea"/>
                <a:cs typeface="+mn-cs"/>
              </a:rPr>
              <a:t>Mais</a:t>
            </a:r>
            <a:r>
              <a:rPr lang="en-US" sz="1200" b="0" i="0" u="none" strike="noStrike" kern="1200" dirty="0" smtClean="0">
                <a:solidFill>
                  <a:schemeClr val="tx1"/>
                </a:solidFill>
                <a:effectLst/>
                <a:latin typeface="+mn-lt"/>
                <a:ea typeface="+mn-ea"/>
                <a:cs typeface="+mn-cs"/>
              </a:rPr>
              <a:t> Serge </a:t>
            </a:r>
            <a:r>
              <a:rPr lang="en-US" sz="1200" b="0" i="0" u="none" strike="noStrike" kern="1200" dirty="0" err="1" smtClean="0">
                <a:solidFill>
                  <a:schemeClr val="tx1"/>
                </a:solidFill>
                <a:effectLst/>
                <a:latin typeface="+mn-lt"/>
                <a:ea typeface="+mn-ea"/>
                <a:cs typeface="+mn-cs"/>
              </a:rPr>
              <a:t>Gainsbourg</a:t>
            </a:r>
            <a:r>
              <a:rPr lang="en-US" sz="1200" b="0" i="0" u="none" strike="noStrike" kern="1200" dirty="0" smtClean="0">
                <a:solidFill>
                  <a:schemeClr val="tx1"/>
                </a:solidFill>
                <a:effectLst/>
                <a:latin typeface="+mn-lt"/>
                <a:ea typeface="+mn-ea"/>
                <a:cs typeface="+mn-cs"/>
              </a:rPr>
              <a:t> a </a:t>
            </a:r>
            <a:r>
              <a:rPr lang="en-US" sz="1200" b="0" i="0" u="none" strike="noStrike" kern="1200" dirty="0" err="1" smtClean="0">
                <a:solidFill>
                  <a:schemeClr val="tx1"/>
                </a:solidFill>
                <a:effectLst/>
                <a:latin typeface="+mn-lt"/>
                <a:ea typeface="+mn-ea"/>
                <a:cs typeface="+mn-cs"/>
              </a:rPr>
              <a:t>toujours</a:t>
            </a:r>
            <a:r>
              <a:rPr lang="en-US" sz="1200" b="0" i="0" u="none" strike="noStrike" kern="1200" dirty="0" smtClean="0">
                <a:solidFill>
                  <a:schemeClr val="tx1"/>
                </a:solidFill>
                <a:effectLst/>
                <a:latin typeface="+mn-lt"/>
                <a:ea typeface="+mn-ea"/>
                <a:cs typeface="+mn-cs"/>
              </a:rPr>
              <a:t> du mal </a:t>
            </a:r>
            <a:r>
              <a:rPr lang="en-US" sz="1200" b="0" i="0" u="none" strike="noStrike" kern="1200" dirty="0" err="1" smtClean="0">
                <a:solidFill>
                  <a:schemeClr val="tx1"/>
                </a:solidFill>
                <a:effectLst/>
                <a:latin typeface="+mn-lt"/>
                <a:ea typeface="+mn-ea"/>
                <a:cs typeface="+mn-cs"/>
              </a:rPr>
              <a:t>à</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émerger</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en</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tant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qu’interprète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parce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qu’il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chante</a:t>
            </a:r>
            <a:r>
              <a:rPr lang="en-US" sz="1200" b="0" i="0" u="none" strike="noStrike" kern="1200" dirty="0" smtClean="0">
                <a:solidFill>
                  <a:schemeClr val="tx1"/>
                </a:solidFill>
                <a:effectLst/>
                <a:latin typeface="+mn-lt"/>
                <a:ea typeface="+mn-ea"/>
                <a:cs typeface="+mn-cs"/>
              </a:rPr>
              <a:t> des </a:t>
            </a:r>
            <a:r>
              <a:rPr lang="en-US" sz="1200" b="0" i="0" u="none" strike="noStrike" kern="1200" dirty="0" err="1" smtClean="0">
                <a:solidFill>
                  <a:schemeClr val="tx1"/>
                </a:solidFill>
                <a:effectLst/>
                <a:latin typeface="+mn-lt"/>
                <a:ea typeface="+mn-ea"/>
                <a:cs typeface="+mn-cs"/>
              </a:rPr>
              <a:t>thèmes</a:t>
            </a:r>
            <a:r>
              <a:rPr lang="en-US" sz="1200" b="0" i="0" u="none" strike="noStrike" kern="1200" dirty="0" smtClean="0">
                <a:solidFill>
                  <a:schemeClr val="tx1"/>
                </a:solidFill>
                <a:effectLst/>
                <a:latin typeface="+mn-lt"/>
                <a:ea typeface="+mn-ea"/>
                <a:cs typeface="+mn-cs"/>
              </a:rPr>
              <a:t> beaucoup plus </a:t>
            </a:r>
            <a:r>
              <a:rPr lang="en-US" sz="1200" b="0" i="0" u="none" strike="noStrike" kern="1200" dirty="0" err="1" smtClean="0">
                <a:solidFill>
                  <a:schemeClr val="tx1"/>
                </a:solidFill>
                <a:effectLst/>
                <a:latin typeface="+mn-lt"/>
                <a:ea typeface="+mn-ea"/>
                <a:cs typeface="+mn-cs"/>
              </a:rPr>
              <a:t>sombres</a:t>
            </a:r>
            <a:r>
              <a:rPr lang="en-US" sz="1200" b="0" i="0" u="none" strike="noStrike" kern="1200" dirty="0" smtClean="0">
                <a:solidFill>
                  <a:schemeClr val="tx1"/>
                </a:solidFill>
                <a:effectLst/>
                <a:latin typeface="+mn-lt"/>
                <a:ea typeface="+mn-ea"/>
                <a:cs typeface="+mn-cs"/>
              </a:rPr>
              <a:t> et </a:t>
            </a:r>
            <a:r>
              <a:rPr lang="en-US" sz="1200" b="0" i="0" u="none" strike="noStrike" kern="1200" dirty="0" err="1" smtClean="0">
                <a:solidFill>
                  <a:schemeClr val="tx1"/>
                </a:solidFill>
                <a:effectLst/>
                <a:latin typeface="+mn-lt"/>
                <a:ea typeface="+mn-ea"/>
                <a:cs typeface="+mn-cs"/>
              </a:rPr>
              <a:t>contestataires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dans</a:t>
            </a:r>
            <a:r>
              <a:rPr lang="en-US" sz="1200" b="0" i="0" u="none" strike="noStrike" kern="1200" dirty="0" smtClean="0">
                <a:solidFill>
                  <a:schemeClr val="tx1"/>
                </a:solidFill>
                <a:effectLst/>
                <a:latin typeface="+mn-lt"/>
                <a:ea typeface="+mn-ea"/>
                <a:cs typeface="+mn-cs"/>
              </a:rPr>
              <a:t> la </a:t>
            </a:r>
            <a:r>
              <a:rPr lang="en-US" sz="1200" b="0" i="0" u="none" strike="noStrike" kern="1200" dirty="0" err="1" smtClean="0">
                <a:solidFill>
                  <a:schemeClr val="tx1"/>
                </a:solidFill>
                <a:effectLst/>
                <a:latin typeface="+mn-lt"/>
                <a:ea typeface="+mn-ea"/>
                <a:cs typeface="+mn-cs"/>
              </a:rPr>
              <a:t>période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Yéyé</a:t>
            </a:r>
            <a:r>
              <a:rPr lang="en-US" sz="1200" b="0" i="0" u="none" strike="noStrike" kern="1200" dirty="0" smtClean="0">
                <a:solidFill>
                  <a:schemeClr val="tx1"/>
                </a:solidFill>
                <a:effectLst/>
                <a:latin typeface="+mn-lt"/>
                <a:ea typeface="+mn-ea"/>
                <a:cs typeface="+mn-cs"/>
              </a:rPr>
              <a:t> qui </a:t>
            </a:r>
            <a:r>
              <a:rPr lang="en-US" sz="1200" b="0" i="0" u="none" strike="noStrike" kern="1200" dirty="0" err="1" smtClean="0">
                <a:solidFill>
                  <a:schemeClr val="tx1"/>
                </a:solidFill>
                <a:effectLst/>
                <a:latin typeface="+mn-lt"/>
                <a:ea typeface="+mn-ea"/>
                <a:cs typeface="+mn-cs"/>
              </a:rPr>
              <a:t>symbolise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l’insouciance</a:t>
            </a:r>
            <a:r>
              <a:rPr lang="en-US" sz="1200" b="0" i="0" u="none" strike="noStrike" kern="1200" dirty="0" smtClean="0">
                <a:solidFill>
                  <a:schemeClr val="tx1"/>
                </a:solidFill>
                <a:effectLst/>
                <a:latin typeface="+mn-lt"/>
                <a:ea typeface="+mn-ea"/>
                <a:cs typeface="+mn-cs"/>
              </a:rPr>
              <a:t> et la </a:t>
            </a:r>
            <a:r>
              <a:rPr lang="en-US" sz="1200" b="0" i="0" u="none" strike="noStrike" kern="1200" dirty="0" err="1" smtClean="0">
                <a:solidFill>
                  <a:schemeClr val="tx1"/>
                </a:solidFill>
                <a:effectLst/>
                <a:latin typeface="+mn-lt"/>
                <a:ea typeface="+mn-ea"/>
                <a:cs typeface="+mn-cs"/>
              </a:rPr>
              <a:t>liberté</a:t>
            </a:r>
            <a:r>
              <a:rPr lang="en-US" sz="1200" b="0" i="0" u="none" strike="noStrike" kern="1200" dirty="0" smtClean="0">
                <a:solidFill>
                  <a:schemeClr val="tx1"/>
                </a:solidFill>
                <a:effectLst/>
                <a:latin typeface="+mn-lt"/>
                <a:ea typeface="+mn-ea"/>
                <a:cs typeface="+mn-cs"/>
              </a:rPr>
              <a:t>. Il se rend </a:t>
            </a:r>
            <a:r>
              <a:rPr lang="en-US" sz="1200" b="0" i="0" u="none" strike="noStrike" kern="1200" dirty="0" err="1" smtClean="0">
                <a:solidFill>
                  <a:schemeClr val="tx1"/>
                </a:solidFill>
                <a:effectLst/>
                <a:latin typeface="+mn-lt"/>
                <a:ea typeface="+mn-ea"/>
                <a:cs typeface="+mn-cs"/>
              </a:rPr>
              <a:t>compte</a:t>
            </a:r>
            <a:r>
              <a:rPr lang="en-US" sz="1200" b="0" i="0" u="none" strike="noStrike" kern="1200" dirty="0" smtClean="0">
                <a:solidFill>
                  <a:schemeClr val="tx1"/>
                </a:solidFill>
                <a:effectLst/>
                <a:latin typeface="+mn-lt"/>
                <a:ea typeface="+mn-ea"/>
                <a:cs typeface="+mn-cs"/>
              </a:rPr>
              <a:t> du </a:t>
            </a:r>
            <a:r>
              <a:rPr lang="en-US" sz="1200" b="0" i="0" u="none" strike="noStrike" kern="1200" dirty="0" err="1" smtClean="0">
                <a:solidFill>
                  <a:schemeClr val="tx1"/>
                </a:solidFill>
                <a:effectLst/>
                <a:latin typeface="+mn-lt"/>
                <a:ea typeface="+mn-ea"/>
                <a:cs typeface="+mn-cs"/>
              </a:rPr>
              <a:t>phénomène</a:t>
            </a:r>
            <a:r>
              <a:rPr lang="en-US" sz="1200" b="0" i="0" u="none" strike="noStrike" kern="1200" dirty="0" smtClean="0">
                <a:solidFill>
                  <a:schemeClr val="tx1"/>
                </a:solidFill>
                <a:effectLst/>
                <a:latin typeface="+mn-lt"/>
                <a:ea typeface="+mn-ea"/>
                <a:cs typeface="+mn-cs"/>
              </a:rPr>
              <a:t> et </a:t>
            </a:r>
            <a:r>
              <a:rPr lang="en-US" sz="1200" b="0" i="0" u="none" strike="noStrike" kern="1200" dirty="0" err="1" smtClean="0">
                <a:solidFill>
                  <a:schemeClr val="tx1"/>
                </a:solidFill>
                <a:effectLst/>
                <a:latin typeface="+mn-lt"/>
                <a:ea typeface="+mn-ea"/>
                <a:cs typeface="+mn-cs"/>
              </a:rPr>
              <a:t>décide</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s’adapter</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En</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1965, </a:t>
            </a:r>
            <a:r>
              <a:rPr lang="en-US" sz="1200" b="0" i="0" u="none" strike="noStrike" kern="1200" dirty="0" err="1" smtClean="0">
                <a:solidFill>
                  <a:schemeClr val="tx1"/>
                </a:solidFill>
                <a:effectLst/>
                <a:latin typeface="+mn-lt"/>
                <a:ea typeface="+mn-ea"/>
                <a:cs typeface="+mn-cs"/>
              </a:rPr>
              <a:t>il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écrit</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Poupée</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cire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poupée</a:t>
            </a:r>
            <a:r>
              <a:rPr lang="en-US" sz="1200" b="0" i="0" u="none" strike="noStrike" kern="1200" dirty="0" smtClean="0">
                <a:solidFill>
                  <a:schemeClr val="tx1"/>
                </a:solidFill>
                <a:effectLst/>
                <a:latin typeface="+mn-lt"/>
                <a:ea typeface="+mn-ea"/>
                <a:cs typeface="+mn-cs"/>
              </a:rPr>
              <a:t> de son" pour France Gall. Le </a:t>
            </a:r>
            <a:r>
              <a:rPr lang="en-US" sz="1200" b="0" i="0" u="none" strike="noStrike" kern="1200" dirty="0" err="1" smtClean="0">
                <a:solidFill>
                  <a:schemeClr val="tx1"/>
                </a:solidFill>
                <a:effectLst/>
                <a:latin typeface="+mn-lt"/>
                <a:ea typeface="+mn-ea"/>
                <a:cs typeface="+mn-cs"/>
              </a:rPr>
              <a:t>titre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gagne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l’Eurovision</a:t>
            </a:r>
            <a:r>
              <a:rPr lang="en-US" sz="1200" b="0" i="0" u="none" strike="noStrike" kern="1200" dirty="0" smtClean="0">
                <a:solidFill>
                  <a:schemeClr val="tx1"/>
                </a:solidFill>
                <a:effectLst/>
                <a:latin typeface="+mn-lt"/>
                <a:ea typeface="+mn-ea"/>
                <a:cs typeface="+mn-cs"/>
              </a:rPr>
              <a:t> et le place sur le </a:t>
            </a:r>
            <a:r>
              <a:rPr lang="en-US" sz="1200" b="0" i="0" u="none" strike="noStrike" kern="1200" dirty="0" err="1" smtClean="0">
                <a:solidFill>
                  <a:schemeClr val="tx1"/>
                </a:solidFill>
                <a:effectLst/>
                <a:latin typeface="+mn-lt"/>
                <a:ea typeface="+mn-ea"/>
                <a:cs typeface="+mn-cs"/>
              </a:rPr>
              <a:t>devant</a:t>
            </a:r>
            <a:r>
              <a:rPr lang="en-US" sz="1200" b="0" i="0" u="none" strike="noStrike" kern="1200" dirty="0" smtClean="0">
                <a:solidFill>
                  <a:schemeClr val="tx1"/>
                </a:solidFill>
                <a:effectLst/>
                <a:latin typeface="+mn-lt"/>
                <a:ea typeface="+mn-ea"/>
                <a:cs typeface="+mn-cs"/>
              </a:rPr>
              <a:t> de la scène.</a:t>
            </a:r>
            <a:endParaRPr lang="en-US" b="0" dirty="0" smtClean="0">
              <a:effectLst/>
            </a:endParaRPr>
          </a:p>
          <a:p>
            <a:r>
              <a:rPr lang="en-US" dirty="0" smtClean="0"/>
              <a:t/>
            </a:r>
            <a:br>
              <a:rPr lang="en-US" dirty="0" smtClean="0"/>
            </a:br>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4</a:t>
            </a:fld>
            <a:endParaRPr lang="zh-CN" altLang="en-US"/>
          </a:p>
        </p:txBody>
      </p:sp>
    </p:spTree>
    <p:extLst>
      <p:ext uri="{BB962C8B-B14F-4D97-AF65-F5344CB8AC3E}">
        <p14:creationId xmlns:p14="http://schemas.microsoft.com/office/powerpoint/2010/main" val="35792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
            </a:r>
            <a:br>
              <a:rPr lang="en-US" b="0" dirty="0" smtClean="0">
                <a:effectLst/>
              </a:rPr>
            </a:br>
            <a:r>
              <a:rPr lang="en-US" sz="1200" b="0" i="0" kern="1200" dirty="0" err="1" smtClean="0">
                <a:solidFill>
                  <a:schemeClr val="tx1"/>
                </a:solidFill>
                <a:effectLst/>
                <a:latin typeface="+mn-lt"/>
                <a:ea typeface="+mn-ea"/>
                <a:cs typeface="+mn-cs"/>
              </a:rPr>
              <a:t>À</a:t>
            </a:r>
            <a:r>
              <a:rPr lang="en-US" sz="1200" b="0" i="0" kern="1200" dirty="0" smtClean="0">
                <a:solidFill>
                  <a:schemeClr val="tx1"/>
                </a:solidFill>
                <a:effectLst/>
                <a:latin typeface="+mn-lt"/>
                <a:ea typeface="+mn-ea"/>
                <a:cs typeface="+mn-cs"/>
              </a:rPr>
              <a:t> la fin de 1967, </a:t>
            </a:r>
            <a:r>
              <a:rPr lang="en-US" sz="1200" b="0" i="0" kern="1200" dirty="0" err="1" smtClean="0">
                <a:solidFill>
                  <a:schemeClr val="tx1"/>
                </a:solidFill>
                <a:effectLst/>
                <a:latin typeface="+mn-lt"/>
                <a:ea typeface="+mn-ea"/>
                <a:cs typeface="+mn-cs"/>
              </a:rPr>
              <a:t>il</a:t>
            </a:r>
            <a:r>
              <a:rPr lang="en-US" sz="1200" b="0" i="0" kern="1200" dirty="0" smtClean="0">
                <a:solidFill>
                  <a:schemeClr val="tx1"/>
                </a:solidFill>
                <a:effectLst/>
                <a:latin typeface="+mn-lt"/>
                <a:ea typeface="+mn-ea"/>
                <a:cs typeface="+mn-cs"/>
              </a:rPr>
              <a:t> a</a:t>
            </a:r>
            <a:r>
              <a:rPr lang="en-US" sz="1200" b="0" i="0" kern="1200" baseline="0" dirty="0" smtClean="0">
                <a:solidFill>
                  <a:schemeClr val="tx1"/>
                </a:solidFill>
                <a:effectLst/>
                <a:latin typeface="+mn-lt"/>
                <a:ea typeface="+mn-ea"/>
                <a:cs typeface="+mn-cs"/>
              </a:rPr>
              <a:t> un affaire </a:t>
            </a:r>
            <a:r>
              <a:rPr lang="en-US" sz="1200" b="0" i="0" kern="1200" baseline="0" dirty="0" err="1" smtClean="0">
                <a:solidFill>
                  <a:schemeClr val="tx1"/>
                </a:solidFill>
                <a:effectLst/>
                <a:latin typeface="+mn-lt"/>
                <a:ea typeface="+mn-ea"/>
                <a:cs typeface="+mn-cs"/>
              </a:rPr>
              <a:t>courte</a:t>
            </a:r>
            <a:r>
              <a:rPr lang="en-US" sz="1200" b="0" i="0" kern="1200" dirty="0" smtClean="0">
                <a:solidFill>
                  <a:schemeClr val="tx1"/>
                </a:solidFill>
                <a:effectLst/>
                <a:latin typeface="+mn-lt"/>
                <a:ea typeface="+mn-ea"/>
                <a:cs typeface="+mn-cs"/>
              </a:rPr>
              <a:t> avec </a:t>
            </a:r>
            <a:r>
              <a:rPr lang="en-US" sz="1200" b="0" i="0" u="none" strike="noStrike" kern="1200" dirty="0" smtClean="0">
                <a:solidFill>
                  <a:schemeClr val="tx1"/>
                </a:solidFill>
                <a:effectLst/>
                <a:latin typeface="+mn-lt"/>
                <a:ea typeface="+mn-ea"/>
                <a:cs typeface="+mn-cs"/>
                <a:hlinkClick r:id="rId3" tooltip="Brigitte Bardot"/>
              </a:rPr>
              <a:t>Brigitte Bardot</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pour qui </a:t>
            </a:r>
            <a:r>
              <a:rPr lang="en-US" sz="1200" b="0" i="0" u="none" strike="noStrike" kern="1200" baseline="0" dirty="0" err="1" smtClean="0">
                <a:solidFill>
                  <a:schemeClr val="tx1"/>
                </a:solidFill>
                <a:effectLst/>
                <a:latin typeface="+mn-lt"/>
                <a:ea typeface="+mn-ea"/>
                <a:cs typeface="+mn-cs"/>
              </a:rPr>
              <a:t>il</a:t>
            </a:r>
            <a:r>
              <a:rPr lang="en-US" sz="1200" b="0" i="0" u="none" strike="noStrike"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écrit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quelques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titres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emblématiques</a:t>
            </a:r>
            <a:r>
              <a:rPr lang="en-US" sz="1200" b="0" i="0" kern="1200" dirty="0" smtClean="0">
                <a:solidFill>
                  <a:schemeClr val="tx1"/>
                </a:solidFill>
                <a:effectLst/>
                <a:latin typeface="+mn-lt"/>
                <a:ea typeface="+mn-ea"/>
                <a:cs typeface="+mn-cs"/>
              </a:rPr>
              <a:t> : </a:t>
            </a:r>
            <a:r>
              <a:rPr lang="en-US" sz="1200" b="0" i="1" u="none" strike="noStrike" kern="1200" dirty="0" smtClean="0">
                <a:solidFill>
                  <a:schemeClr val="tx1"/>
                </a:solidFill>
                <a:effectLst/>
                <a:latin typeface="+mn-lt"/>
                <a:ea typeface="+mn-ea"/>
                <a:cs typeface="+mn-cs"/>
                <a:hlinkClick r:id="rId4" tooltip="Bonnie and Clyde (chanson)"/>
              </a:rPr>
              <a:t>Bonnie and Clyde</a:t>
            </a:r>
            <a:r>
              <a:rPr lang="en-US" sz="1200" b="0" i="0"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hlinkClick r:id="rId5" tooltip="Je t'aime... moi non plus"/>
              </a:rPr>
              <a:t>Je t'aime... moi non plus</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Sur le </a:t>
            </a:r>
            <a:r>
              <a:rPr lang="en-US" sz="1200" b="0" i="0" kern="1200" dirty="0" err="1" smtClean="0">
                <a:solidFill>
                  <a:schemeClr val="tx1"/>
                </a:solidFill>
                <a:effectLst/>
                <a:latin typeface="+mn-lt"/>
                <a:ea typeface="+mn-ea"/>
                <a:cs typeface="+mn-cs"/>
              </a:rPr>
              <a:t>tournage</a:t>
            </a:r>
            <a:r>
              <a:rPr lang="en-US" sz="1200" b="0" i="0" kern="1200" dirty="0" smtClean="0">
                <a:solidFill>
                  <a:schemeClr val="tx1"/>
                </a:solidFill>
                <a:effectLst/>
                <a:latin typeface="+mn-lt"/>
                <a:ea typeface="+mn-ea"/>
                <a:cs typeface="+mn-cs"/>
              </a:rPr>
              <a:t> du film </a:t>
            </a:r>
            <a:r>
              <a:rPr lang="en-US" sz="1200" b="0" i="1" u="none" strike="noStrike" kern="1200" dirty="0" smtClean="0">
                <a:solidFill>
                  <a:schemeClr val="tx1"/>
                </a:solidFill>
                <a:effectLst/>
                <a:latin typeface="+mn-lt"/>
                <a:ea typeface="+mn-ea"/>
                <a:cs typeface="+mn-cs"/>
                <a:hlinkClick r:id="rId6" tooltip="Slogan (film)"/>
              </a:rPr>
              <a:t>Slogan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7" tooltip="1968 en musique"/>
              </a:rPr>
              <a:t>1968</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a:t>
            </a:r>
            <a:r>
              <a:rPr lang="en-US" sz="1200" b="0" i="0" kern="1200" dirty="0" smtClean="0">
                <a:solidFill>
                  <a:schemeClr val="tx1"/>
                </a:solidFill>
                <a:effectLst/>
                <a:latin typeface="+mn-lt"/>
                <a:ea typeface="+mn-ea"/>
                <a:cs typeface="+mn-cs"/>
              </a:rPr>
              <a:t> rencontre </a:t>
            </a:r>
            <a:r>
              <a:rPr lang="en-US" sz="1200" b="0" i="0" u="none" strike="noStrike" kern="1200" dirty="0" smtClean="0">
                <a:solidFill>
                  <a:schemeClr val="tx1"/>
                </a:solidFill>
                <a:effectLst/>
                <a:latin typeface="+mn-lt"/>
                <a:ea typeface="+mn-ea"/>
                <a:cs typeface="+mn-cs"/>
                <a:hlinkClick r:id="rId8" tooltip="Jane Birkin"/>
              </a:rPr>
              <a:t>Jane Birkin</a:t>
            </a:r>
            <a:r>
              <a:rPr lang="en-US" sz="1200" b="0" i="0" kern="1200" dirty="0" smtClean="0">
                <a:solidFill>
                  <a:schemeClr val="tx1"/>
                </a:solidFill>
                <a:effectLst/>
                <a:latin typeface="+mn-lt"/>
                <a:ea typeface="+mn-ea"/>
                <a:cs typeface="+mn-cs"/>
              </a:rPr>
              <a:t> qui </a:t>
            </a:r>
            <a:r>
              <a:rPr lang="en-US" sz="1200" b="0" i="0" kern="1200" dirty="0" err="1" smtClean="0">
                <a:solidFill>
                  <a:schemeClr val="tx1"/>
                </a:solidFill>
                <a:effectLst/>
                <a:latin typeface="+mn-lt"/>
                <a:ea typeface="+mn-ea"/>
                <a:cs typeface="+mn-cs"/>
              </a:rPr>
              <a:t>vient</a:t>
            </a:r>
            <a:r>
              <a:rPr lang="en-US" sz="1200" b="0" i="0" kern="1200" dirty="0" smtClean="0">
                <a:solidFill>
                  <a:schemeClr val="tx1"/>
                </a:solidFill>
                <a:effectLst/>
                <a:latin typeface="+mn-lt"/>
                <a:ea typeface="+mn-ea"/>
                <a:cs typeface="+mn-cs"/>
              </a:rPr>
              <a:t> de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rompre</a:t>
            </a:r>
            <a:r>
              <a:rPr lang="en-US" sz="1200" b="0" i="0" kern="1200" baseline="0" dirty="0" smtClean="0">
                <a:solidFill>
                  <a:schemeClr val="tx1"/>
                </a:solidFill>
                <a:effectLst/>
                <a:latin typeface="+mn-lt"/>
                <a:ea typeface="+mn-ea"/>
                <a:cs typeface="+mn-cs"/>
              </a:rPr>
              <a:t> avec</a:t>
            </a:r>
            <a:r>
              <a:rPr lang="en-US" sz="1200" b="0" i="0" kern="1200" dirty="0" smtClean="0">
                <a:solidFill>
                  <a:schemeClr val="tx1"/>
                </a:solidFill>
                <a:effectLst/>
                <a:latin typeface="+mn-lt"/>
                <a:ea typeface="+mn-ea"/>
                <a:cs typeface="+mn-cs"/>
              </a:rPr>
              <a:t> le</a:t>
            </a:r>
            <a:r>
              <a:rPr lang="en-US" sz="1200" b="0" i="0"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compositeur</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tooltip="John Barry (compositeur)"/>
              </a:rPr>
              <a:t>John Barr</a:t>
            </a:r>
            <a:r>
              <a:rPr lang="en-US" sz="1200" b="0" i="0" u="none" strike="noStrike"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deviendront</a:t>
            </a:r>
            <a:r>
              <a:rPr lang="en-US" sz="1200" b="0" i="0" kern="1200" dirty="0" smtClean="0">
                <a:solidFill>
                  <a:schemeClr val="tx1"/>
                </a:solidFill>
                <a:effectLst/>
                <a:latin typeface="+mn-lt"/>
                <a:ea typeface="+mn-ea"/>
                <a:cs typeface="+mn-cs"/>
              </a:rPr>
              <a:t> pendant dix </a:t>
            </a:r>
            <a:r>
              <a:rPr lang="en-US" sz="1200" b="0" i="0" kern="1200" dirty="0" err="1" smtClean="0">
                <a:solidFill>
                  <a:schemeClr val="tx1"/>
                </a:solidFill>
                <a:effectLst/>
                <a:latin typeface="+mn-lt"/>
                <a:ea typeface="+mn-ea"/>
                <a:cs typeface="+mn-cs"/>
              </a:rPr>
              <a:t>ans</a:t>
            </a:r>
            <a:r>
              <a:rPr lang="en-US" sz="1200" b="0" i="0" kern="1200" dirty="0" smtClean="0">
                <a:solidFill>
                  <a:schemeClr val="tx1"/>
                </a:solidFill>
                <a:effectLst/>
                <a:latin typeface="+mn-lt"/>
                <a:ea typeface="+mn-ea"/>
                <a:cs typeface="+mn-cs"/>
              </a:rPr>
              <a:t> un couple </a:t>
            </a:r>
            <a:r>
              <a:rPr lang="en-US" sz="1200" b="0" i="0" kern="1200" dirty="0" err="1" smtClean="0">
                <a:solidFill>
                  <a:schemeClr val="tx1"/>
                </a:solidFill>
                <a:effectLst/>
                <a:latin typeface="+mn-lt"/>
                <a:ea typeface="+mn-ea"/>
                <a:cs typeface="+mn-cs"/>
              </a:rPr>
              <a:t>très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médiatique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régulièrement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à</a:t>
            </a:r>
            <a:r>
              <a:rPr lang="en-US" sz="1200" b="0" i="0" kern="1200" dirty="0" smtClean="0">
                <a:solidFill>
                  <a:schemeClr val="tx1"/>
                </a:solidFill>
                <a:effectLst/>
                <a:latin typeface="+mn-lt"/>
                <a:ea typeface="+mn-ea"/>
                <a:cs typeface="+mn-cs"/>
              </a:rPr>
              <a:t> la </a:t>
            </a:r>
            <a:r>
              <a:rPr lang="en-US" sz="1200" b="0" i="0" kern="1200" dirty="0" err="1" smtClean="0">
                <a:solidFill>
                  <a:schemeClr val="tx1"/>
                </a:solidFill>
                <a:effectLst/>
                <a:latin typeface="+mn-lt"/>
                <a:ea typeface="+mn-ea"/>
                <a:cs typeface="+mn-cs"/>
              </a:rPr>
              <a:t>une</a:t>
            </a:r>
            <a:r>
              <a:rPr lang="en-US" sz="1200" b="0" i="0" kern="1200" dirty="0" smtClean="0">
                <a:solidFill>
                  <a:schemeClr val="tx1"/>
                </a:solidFill>
                <a:effectLst/>
                <a:latin typeface="+mn-lt"/>
                <a:ea typeface="+mn-ea"/>
                <a:cs typeface="+mn-cs"/>
              </a:rPr>
              <a:t> des </a:t>
            </a:r>
            <a:r>
              <a:rPr lang="en-US" sz="1200" b="0" i="0" kern="1200" dirty="0" err="1" smtClean="0">
                <a:solidFill>
                  <a:schemeClr val="tx1"/>
                </a:solidFill>
                <a:effectLst/>
                <a:latin typeface="+mn-lt"/>
                <a:ea typeface="+mn-ea"/>
                <a:cs typeface="+mn-cs"/>
              </a:rPr>
              <a:t>médias</a:t>
            </a:r>
            <a:r>
              <a:rPr lang="en-US" sz="1200" b="0" i="0" kern="1200" dirty="0" smtClean="0">
                <a:solidFill>
                  <a:schemeClr val="tx1"/>
                </a:solidFill>
                <a:effectLst/>
                <a:latin typeface="+mn-lt"/>
                <a:ea typeface="+mn-ea"/>
                <a:cs typeface="+mn-cs"/>
              </a:rPr>
              <a:t>, </a:t>
            </a:r>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5</a:t>
            </a:fld>
            <a:endParaRPr lang="zh-CN" altLang="en-US"/>
          </a:p>
        </p:txBody>
      </p:sp>
    </p:spTree>
    <p:extLst>
      <p:ext uri="{BB962C8B-B14F-4D97-AF65-F5344CB8AC3E}">
        <p14:creationId xmlns:p14="http://schemas.microsoft.com/office/powerpoint/2010/main" val="174930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6</a:t>
            </a:fld>
            <a:endParaRPr lang="zh-CN" altLang="en-US"/>
          </a:p>
        </p:txBody>
      </p:sp>
    </p:spTree>
    <p:extLst>
      <p:ext uri="{BB962C8B-B14F-4D97-AF65-F5344CB8AC3E}">
        <p14:creationId xmlns:p14="http://schemas.microsoft.com/office/powerpoint/2010/main" val="159554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smtClean="0">
                <a:effectLst/>
              </a:rPr>
              <a:t/>
            </a:r>
            <a:br>
              <a:rPr lang="en-US" b="0" dirty="0" smtClean="0">
                <a:effectLst/>
              </a:rPr>
            </a:br>
            <a:r>
              <a:rPr lang="en-US" sz="1200" b="0" i="0" u="none" strike="noStrike" kern="1200" dirty="0" err="1" smtClean="0">
                <a:solidFill>
                  <a:schemeClr val="tx1"/>
                </a:solidFill>
                <a:effectLst/>
                <a:latin typeface="+mn-lt"/>
                <a:ea typeface="+mn-ea"/>
                <a:cs typeface="+mn-cs"/>
              </a:rPr>
              <a:t>En</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septembre</a:t>
            </a:r>
            <a:r>
              <a:rPr lang="en-US" sz="1200" b="0" i="0" u="none" strike="noStrike" kern="1200" dirty="0" smtClean="0">
                <a:solidFill>
                  <a:schemeClr val="tx1"/>
                </a:solidFill>
                <a:effectLst/>
                <a:latin typeface="+mn-lt"/>
                <a:ea typeface="+mn-ea"/>
                <a:cs typeface="+mn-cs"/>
              </a:rPr>
              <a:t> 1980, après plus de dix </a:t>
            </a:r>
            <a:r>
              <a:rPr lang="en-US" sz="1200" b="0" i="0" u="none" strike="noStrike" kern="1200" dirty="0" err="1" smtClean="0">
                <a:solidFill>
                  <a:schemeClr val="tx1"/>
                </a:solidFill>
                <a:effectLst/>
                <a:latin typeface="+mn-lt"/>
                <a:ea typeface="+mn-ea"/>
                <a:cs typeface="+mn-cs"/>
              </a:rPr>
              <a:t>ans</a:t>
            </a:r>
            <a:r>
              <a:rPr lang="en-US" sz="1200" b="0" i="0" u="none" strike="noStrike" kern="1200" dirty="0" smtClean="0">
                <a:solidFill>
                  <a:schemeClr val="tx1"/>
                </a:solidFill>
                <a:effectLst/>
                <a:latin typeface="+mn-lt"/>
                <a:ea typeface="+mn-ea"/>
                <a:cs typeface="+mn-cs"/>
              </a:rPr>
              <a:t> de vie commune, Jane Birkin </a:t>
            </a:r>
            <a:r>
              <a:rPr lang="en-US" sz="1200" b="0" i="0" u="none" strike="noStrike" kern="1200" dirty="0" err="1" smtClean="0">
                <a:solidFill>
                  <a:schemeClr val="tx1"/>
                </a:solidFill>
                <a:effectLst/>
                <a:latin typeface="+mn-lt"/>
                <a:ea typeface="+mn-ea"/>
                <a:cs typeface="+mn-cs"/>
              </a:rPr>
              <a:t>n'en</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peut</a:t>
            </a:r>
            <a:r>
              <a:rPr lang="en-US" sz="1200" b="0" i="0" u="none" strike="noStrike" kern="1200" dirty="0" smtClean="0">
                <a:solidFill>
                  <a:schemeClr val="tx1"/>
                </a:solidFill>
                <a:effectLst/>
                <a:latin typeface="+mn-lt"/>
                <a:ea typeface="+mn-ea"/>
                <a:cs typeface="+mn-cs"/>
              </a:rPr>
              <a:t> plus et le </a:t>
            </a:r>
            <a:r>
              <a:rPr lang="en-US" sz="1200" b="0" i="0" u="none" strike="noStrike" kern="1200" dirty="0" err="1" smtClean="0">
                <a:solidFill>
                  <a:schemeClr val="tx1"/>
                </a:solidFill>
                <a:effectLst/>
                <a:latin typeface="+mn-lt"/>
                <a:ea typeface="+mn-ea"/>
                <a:cs typeface="+mn-cs"/>
              </a:rPr>
              <a:t>quitte</a:t>
            </a:r>
            <a:r>
              <a:rPr lang="en-US" sz="1200" b="0" i="0" u="none" strike="noStrike" kern="1200" dirty="0" smtClean="0">
                <a:solidFill>
                  <a:schemeClr val="tx1"/>
                </a:solidFill>
                <a:effectLst/>
                <a:latin typeface="+mn-lt"/>
                <a:ea typeface="+mn-ea"/>
                <a:cs typeface="+mn-cs"/>
              </a:rPr>
              <a:t>. Après le </a:t>
            </a:r>
            <a:r>
              <a:rPr lang="en-US" sz="1200" b="0" i="0" u="none" strike="noStrike" kern="1200" dirty="0" err="1" smtClean="0">
                <a:solidFill>
                  <a:schemeClr val="tx1"/>
                </a:solidFill>
                <a:effectLst/>
                <a:latin typeface="+mn-lt"/>
                <a:ea typeface="+mn-ea"/>
                <a:cs typeface="+mn-cs"/>
              </a:rPr>
              <a:t>départ</a:t>
            </a:r>
            <a:r>
              <a:rPr lang="en-US" sz="1200" b="0" i="0" u="none" strike="noStrike" kern="1200" dirty="0" smtClean="0">
                <a:solidFill>
                  <a:schemeClr val="tx1"/>
                </a:solidFill>
                <a:effectLst/>
                <a:latin typeface="+mn-lt"/>
                <a:ea typeface="+mn-ea"/>
                <a:cs typeface="+mn-cs"/>
              </a:rPr>
              <a:t> de Jane et de </a:t>
            </a:r>
            <a:r>
              <a:rPr lang="en-US" sz="1200" b="0" i="0" u="none" strike="noStrike" kern="1200" dirty="0" err="1" smtClean="0">
                <a:solidFill>
                  <a:schemeClr val="tx1"/>
                </a:solidFill>
                <a:effectLst/>
                <a:latin typeface="+mn-lt"/>
                <a:ea typeface="+mn-ea"/>
                <a:cs typeface="+mn-cs"/>
              </a:rPr>
              <a:t>leur</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fille</a:t>
            </a:r>
            <a:r>
              <a:rPr lang="en-US" sz="1200" b="0" i="0" u="none" strike="noStrike" kern="1200" dirty="0" smtClean="0">
                <a:solidFill>
                  <a:schemeClr val="tx1"/>
                </a:solidFill>
                <a:effectLst/>
                <a:latin typeface="+mn-lt"/>
                <a:ea typeface="+mn-ea"/>
                <a:cs typeface="+mn-cs"/>
              </a:rPr>
              <a:t> Charlotte, </a:t>
            </a:r>
            <a:r>
              <a:rPr lang="en-US" sz="1200" b="0" i="0" u="none" strike="noStrike" kern="1200" dirty="0" err="1" smtClean="0">
                <a:solidFill>
                  <a:schemeClr val="tx1"/>
                </a:solidFill>
                <a:effectLst/>
                <a:latin typeface="+mn-lt"/>
                <a:ea typeface="+mn-ea"/>
                <a:cs typeface="+mn-cs"/>
              </a:rPr>
              <a:t>il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devient</a:t>
            </a:r>
            <a:r>
              <a:rPr lang="en-US" sz="1200" b="0" i="0" u="none" strike="noStrike" kern="1200" dirty="0" smtClean="0">
                <a:solidFill>
                  <a:schemeClr val="tx1"/>
                </a:solidFill>
                <a:effectLst/>
                <a:latin typeface="+mn-lt"/>
                <a:ea typeface="+mn-ea"/>
                <a:cs typeface="+mn-cs"/>
              </a:rPr>
              <a:t> « </a:t>
            </a:r>
            <a:r>
              <a:rPr lang="en-US" sz="1200" b="0" i="0" u="none" strike="noStrike" kern="1200" dirty="0" err="1" smtClean="0">
                <a:solidFill>
                  <a:schemeClr val="tx1"/>
                </a:solidFill>
                <a:effectLst/>
                <a:latin typeface="+mn-lt"/>
                <a:ea typeface="+mn-ea"/>
                <a:cs typeface="+mn-cs"/>
              </a:rPr>
              <a:t>Gainsbarre</a:t>
            </a:r>
            <a:r>
              <a:rPr lang="en-US" sz="1200" b="0" i="0" u="none" strike="noStrike" kern="1200" dirty="0" smtClean="0">
                <a:solidFill>
                  <a:schemeClr val="tx1"/>
                </a:solidFill>
                <a:effectLst/>
                <a:latin typeface="+mn-lt"/>
                <a:ea typeface="+mn-ea"/>
                <a:cs typeface="+mn-cs"/>
              </a:rPr>
              <a:t> » avec </a:t>
            </a:r>
            <a:r>
              <a:rPr lang="en-US" sz="1200" b="0" i="0" u="none" strike="noStrike" kern="1200" dirty="0" err="1" smtClean="0">
                <a:solidFill>
                  <a:schemeClr val="tx1"/>
                </a:solidFill>
                <a:effectLst/>
                <a:latin typeface="+mn-lt"/>
                <a:ea typeface="+mn-ea"/>
                <a:cs typeface="+mn-cs"/>
              </a:rPr>
              <a:t>quelques</a:t>
            </a:r>
            <a:r>
              <a:rPr lang="en-US" sz="1200" b="0" i="0" u="none" strike="noStrike" kern="1200" dirty="0" smtClean="0">
                <a:solidFill>
                  <a:schemeClr val="tx1"/>
                </a:solidFill>
                <a:effectLst/>
                <a:latin typeface="+mn-lt"/>
                <a:ea typeface="+mn-ea"/>
                <a:cs typeface="+mn-cs"/>
              </a:rPr>
              <a:t> apparitions </a:t>
            </a:r>
            <a:r>
              <a:rPr lang="en-US" sz="1200" b="0" i="0" u="none" strike="noStrike" kern="1200" dirty="0" err="1" smtClean="0">
                <a:solidFill>
                  <a:schemeClr val="tx1"/>
                </a:solidFill>
                <a:effectLst/>
                <a:latin typeface="+mn-lt"/>
                <a:ea typeface="+mn-ea"/>
                <a:cs typeface="+mn-cs"/>
              </a:rPr>
              <a:t>télévisées</a:t>
            </a:r>
            <a:r>
              <a:rPr lang="en-US" sz="1200" b="0" i="0" u="none" strike="noStrike" kern="1200" dirty="0" smtClean="0">
                <a:solidFill>
                  <a:schemeClr val="tx1"/>
                </a:solidFill>
                <a:effectLst/>
                <a:latin typeface="+mn-lt"/>
                <a:ea typeface="+mn-ea"/>
                <a:cs typeface="+mn-cs"/>
              </a:rPr>
              <a:t> plus </a:t>
            </a:r>
            <a:r>
              <a:rPr lang="en-US" sz="1200" b="0" i="0" u="none" strike="noStrike" kern="1200" dirty="0" err="1" smtClean="0">
                <a:solidFill>
                  <a:schemeClr val="tx1"/>
                </a:solidFill>
                <a:effectLst/>
                <a:latin typeface="+mn-lt"/>
                <a:ea typeface="+mn-ea"/>
                <a:cs typeface="+mn-cs"/>
              </a:rPr>
              <a:t>ou</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moins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alcoolisées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À</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partir</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cette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période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devient</a:t>
            </a:r>
            <a:r>
              <a:rPr lang="en-US" sz="1200" b="0" i="0" u="none" strike="noStrike" kern="1200" dirty="0" smtClean="0">
                <a:solidFill>
                  <a:schemeClr val="tx1"/>
                </a:solidFill>
                <a:effectLst/>
                <a:latin typeface="+mn-lt"/>
                <a:ea typeface="+mn-ea"/>
                <a:cs typeface="+mn-cs"/>
              </a:rPr>
              <a:t> un </a:t>
            </a:r>
            <a:r>
              <a:rPr lang="en-US" sz="1200" b="0" i="0" u="none" strike="noStrike" kern="1200" dirty="0" err="1" smtClean="0">
                <a:solidFill>
                  <a:schemeClr val="tx1"/>
                </a:solidFill>
                <a:effectLst/>
                <a:latin typeface="+mn-lt"/>
                <a:ea typeface="+mn-ea"/>
                <a:cs typeface="+mn-cs"/>
              </a:rPr>
              <a:t>phénomène</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télévision</a:t>
            </a:r>
            <a:r>
              <a:rPr lang="en-US" sz="1200" b="0" i="0" u="none" strike="noStrike" kern="1200" dirty="0" smtClean="0">
                <a:solidFill>
                  <a:schemeClr val="tx1"/>
                </a:solidFill>
                <a:effectLst/>
                <a:latin typeface="+mn-lt"/>
                <a:ea typeface="+mn-ea"/>
                <a:cs typeface="+mn-cs"/>
              </a:rPr>
              <a:t> de par son </a:t>
            </a:r>
            <a:r>
              <a:rPr lang="en-US" sz="1200" b="0" i="0" u="none" strike="noStrike" kern="1200" dirty="0" err="1" smtClean="0">
                <a:solidFill>
                  <a:schemeClr val="tx1"/>
                </a:solidFill>
                <a:effectLst/>
                <a:latin typeface="+mn-lt"/>
                <a:ea typeface="+mn-ea"/>
                <a:cs typeface="+mn-cs"/>
              </a:rPr>
              <a:t>comportement</a:t>
            </a:r>
            <a:r>
              <a:rPr lang="en-US" sz="1200" b="0" i="0" u="none" strike="noStrike" kern="1200" dirty="0" smtClean="0">
                <a:solidFill>
                  <a:schemeClr val="tx1"/>
                </a:solidFill>
                <a:effectLst/>
                <a:latin typeface="+mn-lt"/>
                <a:ea typeface="+mn-ea"/>
                <a:cs typeface="+mn-cs"/>
              </a:rPr>
              <a:t> provocateur qui a </a:t>
            </a:r>
            <a:r>
              <a:rPr lang="en-US" sz="1200" b="0" i="0" u="none" strike="noStrike" kern="1200" dirty="0" err="1" smtClean="0">
                <a:solidFill>
                  <a:schemeClr val="tx1"/>
                </a:solidFill>
                <a:effectLst/>
                <a:latin typeface="+mn-lt"/>
                <a:ea typeface="+mn-ea"/>
                <a:cs typeface="+mn-cs"/>
              </a:rPr>
              <a:t>déclenché</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plusieurs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scandales</a:t>
            </a:r>
            <a:r>
              <a:rPr lang="en-US" sz="1200" b="0" i="0" u="none" strike="noStrike" kern="1200" dirty="0" smtClean="0">
                <a:solidFill>
                  <a:schemeClr val="tx1"/>
                </a:solidFill>
                <a:effectLst/>
                <a:latin typeface="+mn-lt"/>
                <a:ea typeface="+mn-ea"/>
                <a:cs typeface="+mn-cs"/>
              </a:rPr>
              <a:t>.</a:t>
            </a:r>
            <a:endParaRPr lang="en-US" b="0" dirty="0" smtClean="0">
              <a:effectLst/>
            </a:endParaRPr>
          </a:p>
          <a:p>
            <a:r>
              <a:rPr lang="en-US" dirty="0" smtClean="0"/>
              <a:t/>
            </a:r>
            <a:br>
              <a:rPr lang="en-US" dirty="0" smtClean="0"/>
            </a:br>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7</a:t>
            </a:fld>
            <a:endParaRPr lang="zh-CN" altLang="en-US"/>
          </a:p>
        </p:txBody>
      </p:sp>
    </p:spTree>
    <p:extLst>
      <p:ext uri="{BB962C8B-B14F-4D97-AF65-F5344CB8AC3E}">
        <p14:creationId xmlns:p14="http://schemas.microsoft.com/office/powerpoint/2010/main" val="543414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Optima" charset="0"/>
                <a:ea typeface="Optima" charset="0"/>
                <a:cs typeface="Optima" charset="0"/>
              </a:rPr>
              <a:t>Il </a:t>
            </a:r>
            <a:r>
              <a:rPr lang="en-US" sz="1200" dirty="0" err="1" smtClean="0">
                <a:latin typeface="Optima" charset="0"/>
                <a:ea typeface="Optima" charset="0"/>
                <a:cs typeface="Optima" charset="0"/>
              </a:rPr>
              <a:t>agit</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ainsi</a:t>
            </a:r>
            <a:r>
              <a:rPr lang="en-US" sz="1200" dirty="0" smtClean="0">
                <a:latin typeface="Optima" charset="0"/>
                <a:ea typeface="Optima" charset="0"/>
                <a:cs typeface="Optima" charset="0"/>
              </a:rPr>
              <a:t> pour </a:t>
            </a:r>
            <a:r>
              <a:rPr lang="en-US" sz="1200" dirty="0" err="1" smtClean="0">
                <a:latin typeface="Optima" charset="0"/>
                <a:ea typeface="Optima" charset="0"/>
                <a:cs typeface="Optima" charset="0"/>
              </a:rPr>
              <a:t>dénoncer</a:t>
            </a:r>
            <a:r>
              <a:rPr lang="en-US" sz="1200" dirty="0" smtClean="0">
                <a:latin typeface="Optima" charset="0"/>
                <a:ea typeface="Optima" charset="0"/>
                <a:cs typeface="Optima" charset="0"/>
              </a:rPr>
              <a:t> le « racket fiscal » qui le </a:t>
            </a:r>
            <a:r>
              <a:rPr lang="en-US" sz="1200" dirty="0" err="1" smtClean="0">
                <a:latin typeface="Optima" charset="0"/>
                <a:ea typeface="Optima" charset="0"/>
                <a:cs typeface="Optima" charset="0"/>
              </a:rPr>
              <a:t>taxe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à</a:t>
            </a:r>
            <a:r>
              <a:rPr lang="en-US" sz="1200" dirty="0" smtClean="0">
                <a:latin typeface="Optima" charset="0"/>
                <a:ea typeface="Optima" charset="0"/>
                <a:cs typeface="Optima" charset="0"/>
              </a:rPr>
              <a:t> 74 %, argent « </a:t>
            </a:r>
            <a:r>
              <a:rPr lang="en-US" sz="1200" dirty="0" err="1" smtClean="0">
                <a:latin typeface="Optima" charset="0"/>
                <a:ea typeface="Optima" charset="0"/>
                <a:cs typeface="Optima" charset="0"/>
              </a:rPr>
              <a:t>dépensé</a:t>
            </a:r>
            <a:r>
              <a:rPr lang="en-US" sz="1200" dirty="0" smtClean="0">
                <a:latin typeface="Optima" charset="0"/>
                <a:ea typeface="Optima" charset="0"/>
                <a:cs typeface="Optima" charset="0"/>
              </a:rPr>
              <a:t> non pas pour les </a:t>
            </a:r>
            <a:r>
              <a:rPr lang="en-US" sz="1200" dirty="0" err="1" smtClean="0">
                <a:latin typeface="Optima" charset="0"/>
                <a:ea typeface="Optima" charset="0"/>
                <a:cs typeface="Optima" charset="0"/>
              </a:rPr>
              <a:t>pauvres</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mais</a:t>
            </a:r>
            <a:r>
              <a:rPr lang="en-US" sz="1200" dirty="0" smtClean="0">
                <a:latin typeface="Optima" charset="0"/>
                <a:ea typeface="Optima" charset="0"/>
                <a:cs typeface="Optima" charset="0"/>
              </a:rPr>
              <a:t> pour le </a:t>
            </a:r>
            <a:r>
              <a:rPr lang="en-US" sz="1200" dirty="0" err="1" smtClean="0">
                <a:latin typeface="Optima" charset="0"/>
                <a:ea typeface="Optima" charset="0"/>
                <a:cs typeface="Optima" charset="0"/>
              </a:rPr>
              <a:t>nucléaire</a:t>
            </a:r>
            <a:r>
              <a:rPr lang="en-US" sz="1200" dirty="0" smtClean="0">
                <a:latin typeface="Optima" charset="0"/>
                <a:ea typeface="Optima" charset="0"/>
                <a:cs typeface="Optima" charset="0"/>
              </a:rPr>
              <a:t> et </a:t>
            </a:r>
            <a:r>
              <a:rPr lang="en-US" sz="1200" dirty="0" err="1" smtClean="0">
                <a:latin typeface="Optima" charset="0"/>
                <a:ea typeface="Optima" charset="0"/>
                <a:cs typeface="Optima" charset="0"/>
              </a:rPr>
              <a:t>toutes</a:t>
            </a:r>
            <a:r>
              <a:rPr lang="en-US" sz="1200" dirty="0" smtClean="0">
                <a:latin typeface="Optima" charset="0"/>
                <a:ea typeface="Optima" charset="0"/>
                <a:cs typeface="Optima" charset="0"/>
              </a:rPr>
              <a:t> les… ». </a:t>
            </a:r>
          </a:p>
          <a:p>
            <a:endParaRPr lang="en-US" sz="1200" dirty="0" smtClean="0">
              <a:latin typeface="Optima" charset="0"/>
              <a:ea typeface="Optima" charset="0"/>
              <a:cs typeface="Optima" charset="0"/>
            </a:endParaRPr>
          </a:p>
          <a:p>
            <a:r>
              <a:rPr lang="en-US" sz="1200" dirty="0" err="1" smtClean="0">
                <a:latin typeface="Optima" charset="0"/>
                <a:ea typeface="Optima" charset="0"/>
                <a:cs typeface="Optima" charset="0"/>
              </a:rPr>
              <a:t>Cette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séquence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restera</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culte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dans</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l'histoire</a:t>
            </a:r>
            <a:r>
              <a:rPr lang="en-US" sz="1200" dirty="0" smtClean="0">
                <a:latin typeface="Optima" charset="0"/>
                <a:ea typeface="Optima" charset="0"/>
                <a:cs typeface="Optima" charset="0"/>
              </a:rPr>
              <a:t> de la </a:t>
            </a:r>
            <a:r>
              <a:rPr lang="en-US" sz="1200" dirty="0" err="1" smtClean="0">
                <a:latin typeface="Optima" charset="0"/>
                <a:ea typeface="Optima" charset="0"/>
                <a:cs typeface="Optima" charset="0"/>
              </a:rPr>
              <a:t>télévision</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française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Cette</a:t>
            </a:r>
            <a:r>
              <a:rPr lang="en-US" sz="1200" dirty="0" smtClean="0">
                <a:latin typeface="Optima" charset="0"/>
                <a:ea typeface="Optima" charset="0"/>
                <a:cs typeface="Optima" charset="0"/>
              </a:rPr>
              <a:t> provocation </a:t>
            </a:r>
            <a:r>
              <a:rPr lang="en-US" sz="1200" dirty="0" err="1" smtClean="0">
                <a:latin typeface="Optima" charset="0"/>
                <a:ea typeface="Optima" charset="0"/>
                <a:cs typeface="Optima" charset="0"/>
              </a:rPr>
              <a:t>symboliquement</a:t>
            </a:r>
            <a:r>
              <a:rPr lang="en-US" sz="1200" dirty="0" smtClean="0">
                <a:latin typeface="Optima" charset="0"/>
                <a:ea typeface="Optima" charset="0"/>
                <a:cs typeface="Optima" charset="0"/>
              </a:rPr>
              <a:t> forte ne </a:t>
            </a:r>
            <a:r>
              <a:rPr lang="en-US" sz="1200" dirty="0" smtClean="0">
                <a:latin typeface="Optima" charset="0"/>
                <a:ea typeface="Optima" charset="0"/>
                <a:cs typeface="Optima" charset="0"/>
              </a:rPr>
              <a:t>fait </a:t>
            </a:r>
            <a:r>
              <a:rPr lang="en-US" sz="1200" dirty="0" smtClean="0">
                <a:latin typeface="Optima" charset="0"/>
                <a:ea typeface="Optima" charset="0"/>
                <a:cs typeface="Optima" charset="0"/>
              </a:rPr>
              <a:t>que </a:t>
            </a:r>
            <a:r>
              <a:rPr lang="en-US" sz="1200" dirty="0" err="1" smtClean="0">
                <a:latin typeface="Optima" charset="0"/>
                <a:ea typeface="Optima" charset="0"/>
                <a:cs typeface="Optima" charset="0"/>
              </a:rPr>
              <a:t>renforcer</a:t>
            </a:r>
            <a:r>
              <a:rPr lang="en-US" sz="1200" dirty="0" smtClean="0">
                <a:latin typeface="Optima" charset="0"/>
                <a:ea typeface="Optima" charset="0"/>
                <a:cs typeface="Optima" charset="0"/>
              </a:rPr>
              <a:t> son image de </a:t>
            </a:r>
            <a:r>
              <a:rPr lang="en-US" sz="1200" dirty="0" err="1" smtClean="0">
                <a:latin typeface="Optima" charset="0"/>
                <a:ea typeface="Optima" charset="0"/>
                <a:cs typeface="Optima" charset="0"/>
              </a:rPr>
              <a:t>Gainsbarre</a:t>
            </a:r>
            <a:r>
              <a:rPr lang="en-US" sz="1200" dirty="0" smtClean="0">
                <a:latin typeface="Optima" charset="0"/>
                <a:ea typeface="Optima" charset="0"/>
                <a:cs typeface="Optima" charset="0"/>
              </a:rPr>
              <a:t>.</a:t>
            </a:r>
          </a:p>
          <a:p>
            <a:pPr rtl="0"/>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8</a:t>
            </a:fld>
            <a:endParaRPr lang="zh-CN" altLang="en-US"/>
          </a:p>
        </p:txBody>
      </p:sp>
    </p:spTree>
    <p:extLst>
      <p:ext uri="{BB962C8B-B14F-4D97-AF65-F5344CB8AC3E}">
        <p14:creationId xmlns:p14="http://schemas.microsoft.com/office/powerpoint/2010/main" val="160156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DBC76AD-435F-4136-8153-8FA1D32FC516}" type="slidenum">
              <a:rPr lang="zh-CN" altLang="en-US" smtClean="0"/>
              <a:t>9</a:t>
            </a:fld>
            <a:endParaRPr lang="zh-CN" altLang="en-US"/>
          </a:p>
        </p:txBody>
      </p:sp>
    </p:spTree>
    <p:extLst>
      <p:ext uri="{BB962C8B-B14F-4D97-AF65-F5344CB8AC3E}">
        <p14:creationId xmlns:p14="http://schemas.microsoft.com/office/powerpoint/2010/main" val="188549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803EE60-BDA2-4F37-A313-C6C1C2B22CF0}" type="datetimeFigureOut">
              <a:rPr lang="zh-CN" altLang="en-US" smtClean="0">
                <a:solidFill>
                  <a:srgbClr val="000000">
                    <a:tint val="75000"/>
                  </a:srgbClr>
                </a:solidFill>
              </a:rPr>
              <a:pPr/>
              <a:t>2018/11/8</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C5B2416-413B-49F6-95C1-F68218517C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7927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03EE60-BDA2-4F37-A313-C6C1C2B22CF0}" type="datetimeFigureOut">
              <a:rPr lang="zh-CN" altLang="en-US" smtClean="0">
                <a:solidFill>
                  <a:srgbClr val="000000">
                    <a:tint val="75000"/>
                  </a:srgbClr>
                </a:solidFill>
              </a:rPr>
              <a:pPr/>
              <a:t>2018/11/8</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C5B2416-413B-49F6-95C1-F68218517C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4967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03EE60-BDA2-4F37-A313-C6C1C2B22CF0}" type="datetimeFigureOut">
              <a:rPr lang="zh-CN" altLang="en-US" smtClean="0">
                <a:solidFill>
                  <a:srgbClr val="000000">
                    <a:tint val="75000"/>
                  </a:srgbClr>
                </a:solidFill>
              </a:rPr>
              <a:pPr/>
              <a:t>2018/11/8</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C5B2416-413B-49F6-95C1-F68218517C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545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03EE60-BDA2-4F37-A313-C6C1C2B22CF0}" type="datetimeFigureOut">
              <a:rPr lang="zh-CN" altLang="en-US" smtClean="0">
                <a:solidFill>
                  <a:srgbClr val="000000">
                    <a:tint val="75000"/>
                  </a:srgbClr>
                </a:solidFill>
              </a:rPr>
              <a:pPr/>
              <a:t>2018/11/8</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C5B2416-413B-49F6-95C1-F68218517C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049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803EE60-BDA2-4F37-A313-C6C1C2B22CF0}" type="datetimeFigureOut">
              <a:rPr lang="zh-CN" altLang="en-US" smtClean="0">
                <a:solidFill>
                  <a:srgbClr val="000000">
                    <a:tint val="75000"/>
                  </a:srgbClr>
                </a:solidFill>
              </a:rPr>
              <a:pPr/>
              <a:t>2018/11/8</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C5B2416-413B-49F6-95C1-F68218517C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3950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803EE60-BDA2-4F37-A313-C6C1C2B22CF0}" type="datetimeFigureOut">
              <a:rPr lang="zh-CN" altLang="en-US" smtClean="0">
                <a:solidFill>
                  <a:srgbClr val="000000">
                    <a:tint val="75000"/>
                  </a:srgbClr>
                </a:solidFill>
              </a:rPr>
              <a:pPr/>
              <a:t>2018/11/8</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4C5B2416-413B-49F6-95C1-F68218517C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9474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803EE60-BDA2-4F37-A313-C6C1C2B22CF0}" type="datetimeFigureOut">
              <a:rPr lang="zh-CN" altLang="en-US" smtClean="0">
                <a:solidFill>
                  <a:srgbClr val="000000">
                    <a:tint val="75000"/>
                  </a:srgbClr>
                </a:solidFill>
              </a:rPr>
              <a:pPr/>
              <a:t>2018/11/8</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4C5B2416-413B-49F6-95C1-F68218517C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0689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803EE60-BDA2-4F37-A313-C6C1C2B22CF0}" type="datetimeFigureOut">
              <a:rPr lang="zh-CN" altLang="en-US" smtClean="0">
                <a:solidFill>
                  <a:srgbClr val="000000">
                    <a:tint val="75000"/>
                  </a:srgbClr>
                </a:solidFill>
              </a:rPr>
              <a:pPr/>
              <a:t>2018/11/8</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4C5B2416-413B-49F6-95C1-F68218517C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559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03EE60-BDA2-4F37-A313-C6C1C2B22CF0}" type="datetimeFigureOut">
              <a:rPr lang="zh-CN" altLang="en-US" smtClean="0">
                <a:solidFill>
                  <a:srgbClr val="000000">
                    <a:tint val="75000"/>
                  </a:srgbClr>
                </a:solidFill>
              </a:rPr>
              <a:pPr/>
              <a:t>2018/11/8</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4C5B2416-413B-49F6-95C1-F68218517C46}"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Rectangle 4"/>
          <p:cNvSpPr/>
          <p:nvPr userDrawn="1"/>
        </p:nvSpPr>
        <p:spPr>
          <a:xfrm>
            <a:off x="778238" y="577200"/>
            <a:ext cx="72000" cy="504000"/>
          </a:xfrm>
          <a:prstGeom prst="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le 9"/>
          <p:cNvSpPr>
            <a:spLocks noGrp="1"/>
          </p:cNvSpPr>
          <p:nvPr>
            <p:ph type="title"/>
          </p:nvPr>
        </p:nvSpPr>
        <p:spPr>
          <a:xfrm>
            <a:off x="898160" y="200235"/>
            <a:ext cx="10515600" cy="1325563"/>
          </a:xfrm>
        </p:spPr>
        <p:txBody>
          <a:bodyPr>
            <a:normAutofit/>
          </a:bodyPr>
          <a:lstStyle>
            <a:lvl1pPr>
              <a:defRPr sz="2800"/>
            </a:lvl1pPr>
          </a:lstStyle>
          <a:p>
            <a:r>
              <a:rPr lang="en-US" smtClean="0"/>
              <a:t>Click to edit Master title style</a:t>
            </a:r>
            <a:endParaRPr lang="fr-FR" dirty="0"/>
          </a:p>
        </p:txBody>
      </p:sp>
    </p:spTree>
    <p:extLst>
      <p:ext uri="{BB962C8B-B14F-4D97-AF65-F5344CB8AC3E}">
        <p14:creationId xmlns:p14="http://schemas.microsoft.com/office/powerpoint/2010/main" val="293923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03EE60-BDA2-4F37-A313-C6C1C2B22CF0}" type="datetimeFigureOut">
              <a:rPr lang="zh-CN" altLang="en-US" smtClean="0">
                <a:solidFill>
                  <a:srgbClr val="000000">
                    <a:tint val="75000"/>
                  </a:srgbClr>
                </a:solidFill>
              </a:rPr>
              <a:pPr/>
              <a:t>2018/11/8</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4C5B2416-413B-49F6-95C1-F68218517C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1683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03EE60-BDA2-4F37-A313-C6C1C2B22CF0}" type="datetimeFigureOut">
              <a:rPr lang="zh-CN" altLang="en-US" smtClean="0">
                <a:solidFill>
                  <a:srgbClr val="000000">
                    <a:tint val="75000"/>
                  </a:srgbClr>
                </a:solidFill>
              </a:rPr>
              <a:pPr/>
              <a:t>2018/11/8</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4C5B2416-413B-49F6-95C1-F68218517C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363252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3EE60-BDA2-4F37-A313-C6C1C2B22CF0}" type="datetimeFigureOut">
              <a:rPr lang="zh-CN" altLang="en-US" smtClean="0">
                <a:solidFill>
                  <a:srgbClr val="000000">
                    <a:tint val="75000"/>
                  </a:srgbClr>
                </a:solidFill>
              </a:rPr>
              <a:pPr/>
              <a:t>2018/11/8</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B2416-413B-49F6-95C1-F68218517C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69476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1" Type="http://schemas.openxmlformats.org/officeDocument/2006/relationships/themeOverride" Target="../theme/themeOverride1.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s://www.youtube.com/watch?v=A9ajuEVNfb0"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fr.wikipedia.org/wiki/Mai_68" TargetMode="External"/><Relationship Id="rId4" Type="http://schemas.openxmlformats.org/officeDocument/2006/relationships/hyperlink" Target="https://www.lemonde.fr/culture/article/2013/08/26/jane-birkin-serge-gainsbourg-etait-un-provocateur-avec-une-ame-follement-romantique_3465660_3246.html" TargetMode="External"/><Relationship Id="rId5" Type="http://schemas.openxmlformats.org/officeDocument/2006/relationships/hyperlink" Target="https://fr.wikipedia.org/wiki/Interruption_volontaire_de_grossesse_en_France" TargetMode="External"/><Relationship Id="rId6" Type="http://schemas.openxmlformats.org/officeDocument/2006/relationships/hyperlink" Target="https://fr.wikipedia.org/wiki/Loi_Neuwirth" TargetMode="External"/><Relationship Id="rId1" Type="http://schemas.openxmlformats.org/officeDocument/2006/relationships/slideLayout" Target="../slideLayouts/slideLayout7.xml"/><Relationship Id="rId2" Type="http://schemas.openxmlformats.org/officeDocument/2006/relationships/hyperlink" Target="https://alchimy.info/les-yeyes-196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hyperlink" Target="https://www.youtube.com/watch?v=TCFm8r6_1bs"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4294" t="581" r="66" b="-581"/>
          <a:stretch/>
        </p:blipFill>
        <p:spPr bwMode="auto">
          <a:xfrm>
            <a:off x="0" y="0"/>
            <a:ext cx="8861326" cy="689810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12266"/>
            <a:ext cx="12192000" cy="6858000"/>
          </a:xfrm>
          <a:prstGeom prst="rect">
            <a:avLst/>
          </a:prstGeom>
          <a:gradFill flip="none" rotWithShape="1">
            <a:gsLst>
              <a:gs pos="24000">
                <a:srgbClr val="080808">
                  <a:alpha val="89000"/>
                </a:srgbClr>
              </a:gs>
              <a:gs pos="1000">
                <a:schemeClr val="tx1">
                  <a:lumMod val="0"/>
                </a:schemeClr>
              </a:gs>
              <a:gs pos="70000">
                <a:srgbClr val="000000">
                  <a:alpha val="32000"/>
                  <a:lumMod val="0"/>
                </a:srgbClr>
              </a:gs>
              <a:gs pos="84000">
                <a:schemeClr val="tx1">
                  <a:alpha val="12000"/>
                  <a:lumMod val="2000"/>
                </a:schemeClr>
              </a:gs>
              <a:gs pos="97000">
                <a:schemeClr val="tx1">
                  <a:alpha val="0"/>
                  <a:lumMod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文本框 1"/>
          <p:cNvSpPr txBox="1"/>
          <p:nvPr/>
        </p:nvSpPr>
        <p:spPr>
          <a:xfrm>
            <a:off x="1402673" y="2747806"/>
            <a:ext cx="9705975" cy="1692771"/>
          </a:xfrm>
          <a:prstGeom prst="rect">
            <a:avLst/>
          </a:prstGeom>
          <a:noFill/>
        </p:spPr>
        <p:txBody>
          <a:bodyPr wrap="square" rtlCol="0">
            <a:spAutoFit/>
          </a:bodyPr>
          <a:lstStyle/>
          <a:p>
            <a:pPr algn="r"/>
            <a:r>
              <a:rPr lang="en-US" altLang="zh-CN" sz="4000" dirty="0">
                <a:solidFill>
                  <a:srgbClr val="FFFFFF">
                    <a:lumMod val="85000"/>
                  </a:srgbClr>
                </a:solidFill>
                <a:latin typeface="Optima" charset="0"/>
                <a:ea typeface="Optima" charset="0"/>
                <a:cs typeface="Optima" charset="0"/>
              </a:rPr>
              <a:t>SERGE </a:t>
            </a:r>
            <a:r>
              <a:rPr lang="en-US" altLang="zh-CN" sz="4000" dirty="0" smtClean="0">
                <a:solidFill>
                  <a:srgbClr val="FFFFFF">
                    <a:lumMod val="85000"/>
                  </a:srgbClr>
                </a:solidFill>
                <a:latin typeface="Optima" charset="0"/>
                <a:ea typeface="Optima" charset="0"/>
                <a:cs typeface="Optima" charset="0"/>
              </a:rPr>
              <a:t>GAINSBOURG</a:t>
            </a:r>
          </a:p>
          <a:p>
            <a:pPr algn="r"/>
            <a:endParaRPr lang="en-US" altLang="zh-CN" sz="4000" dirty="0">
              <a:solidFill>
                <a:srgbClr val="FFFFFF">
                  <a:lumMod val="85000"/>
                </a:srgbClr>
              </a:solidFill>
              <a:latin typeface="Optima" charset="0"/>
              <a:ea typeface="Optima" charset="0"/>
              <a:cs typeface="Optima" charset="0"/>
            </a:endParaRPr>
          </a:p>
          <a:p>
            <a:pPr algn="r"/>
            <a:r>
              <a:rPr lang="en-US" altLang="zh-CN" sz="2400" dirty="0">
                <a:solidFill>
                  <a:srgbClr val="FFFFFF">
                    <a:lumMod val="85000"/>
                  </a:srgbClr>
                </a:solidFill>
                <a:latin typeface="Optima" charset="0"/>
                <a:ea typeface="Optima" charset="0"/>
                <a:cs typeface="Optima" charset="0"/>
              </a:rPr>
              <a:t>de </a:t>
            </a:r>
            <a:r>
              <a:rPr lang="en-US" altLang="zh-CN" sz="2400" dirty="0" err="1">
                <a:solidFill>
                  <a:srgbClr val="FFFFFF">
                    <a:lumMod val="85000"/>
                  </a:srgbClr>
                </a:solidFill>
                <a:latin typeface="Optima" charset="0"/>
                <a:ea typeface="Optima" charset="0"/>
                <a:cs typeface="Optima" charset="0"/>
              </a:rPr>
              <a:t>Gainsbourg</a:t>
            </a:r>
            <a:r>
              <a:rPr lang="en-US" altLang="zh-CN" sz="2400" dirty="0">
                <a:solidFill>
                  <a:srgbClr val="FFFFFF">
                    <a:lumMod val="85000"/>
                  </a:srgbClr>
                </a:solidFill>
                <a:latin typeface="Optima" charset="0"/>
                <a:ea typeface="Optima" charset="0"/>
                <a:cs typeface="Optima" charset="0"/>
              </a:rPr>
              <a:t> </a:t>
            </a:r>
            <a:r>
              <a:rPr lang="en-US" altLang="zh-CN" sz="2400" dirty="0" err="1">
                <a:solidFill>
                  <a:srgbClr val="FFFFFF">
                    <a:lumMod val="85000"/>
                  </a:srgbClr>
                </a:solidFill>
                <a:latin typeface="Optima" charset="0"/>
                <a:ea typeface="Optima" charset="0"/>
                <a:cs typeface="Optima" charset="0"/>
              </a:rPr>
              <a:t>à</a:t>
            </a:r>
            <a:r>
              <a:rPr lang="en-US" altLang="zh-CN" sz="2400" dirty="0">
                <a:solidFill>
                  <a:srgbClr val="FFFFFF">
                    <a:lumMod val="85000"/>
                  </a:srgbClr>
                </a:solidFill>
                <a:latin typeface="Optima" charset="0"/>
                <a:ea typeface="Optima" charset="0"/>
                <a:cs typeface="Optima" charset="0"/>
              </a:rPr>
              <a:t> </a:t>
            </a:r>
            <a:r>
              <a:rPr lang="en-US" altLang="zh-CN" sz="2400" dirty="0" err="1">
                <a:solidFill>
                  <a:srgbClr val="FFFFFF">
                    <a:lumMod val="85000"/>
                  </a:srgbClr>
                </a:solidFill>
                <a:latin typeface="Optima" charset="0"/>
                <a:ea typeface="Optima" charset="0"/>
                <a:cs typeface="Optima" charset="0"/>
              </a:rPr>
              <a:t>Gainsbarre</a:t>
            </a:r>
            <a:endParaRPr lang="zh-CN" altLang="en-US" sz="2400" dirty="0">
              <a:solidFill>
                <a:srgbClr val="FFFFFF">
                  <a:lumMod val="85000"/>
                </a:srgbClr>
              </a:solidFill>
              <a:latin typeface="Optima" charset="0"/>
              <a:ea typeface="Optima" charset="0"/>
              <a:cs typeface="Optima" charset="0"/>
            </a:endParaRPr>
          </a:p>
        </p:txBody>
      </p:sp>
    </p:spTree>
    <p:extLst>
      <p:ext uri="{BB962C8B-B14F-4D97-AF65-F5344CB8AC3E}">
        <p14:creationId xmlns:p14="http://schemas.microsoft.com/office/powerpoint/2010/main" val="3081983263"/>
      </p:ext>
    </p:extLst>
  </p:cSld>
  <p:clrMapOvr>
    <a:masterClrMapping/>
  </p:clrMapOvr>
  <mc:AlternateContent xmlns:mc="http://schemas.openxmlformats.org/markup-compatibility/2006" xmlns:p14="http://schemas.microsoft.com/office/powerpoint/2010/main">
    <mc:Choice Requires="p14">
      <p:transition spd="slow" p14:dur="1500" advTm="5000">
        <p:wipe/>
      </p:transition>
    </mc:Choice>
    <mc:Fallback xmlns="">
      <p:transition spd="slow" advTm="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8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2"/>
                                        </p:tgtEl>
                                        <p:attrNameLst>
                                          <p:attrName>ppt_y</p:attrName>
                                        </p:attrNameLst>
                                      </p:cBhvr>
                                      <p:tavLst>
                                        <p:tav tm="0">
                                          <p:val>
                                            <p:strVal val="#ppt_y"/>
                                          </p:val>
                                        </p:tav>
                                        <p:tav tm="100000">
                                          <p:val>
                                            <p:strVal val="#ppt_y"/>
                                          </p:val>
                                        </p:tav>
                                      </p:tavLst>
                                    </p:anim>
                                    <p:anim calcmode="lin" valueType="num">
                                      <p:cBhvr>
                                        <p:cTn id="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3" y="581300"/>
            <a:ext cx="5449398" cy="523220"/>
          </a:xfrm>
          <a:prstGeom prst="rect">
            <a:avLst/>
          </a:prstGeom>
          <a:noFill/>
        </p:spPr>
        <p:txBody>
          <a:bodyPr wrap="square" rtlCol="0">
            <a:spAutoFit/>
          </a:bodyPr>
          <a:lstStyle/>
          <a:p>
            <a:r>
              <a:rPr lang="fr-FR" sz="2800" b="1" dirty="0" smtClean="0">
                <a:latin typeface="Optima" charset="0"/>
                <a:ea typeface="Optima" charset="0"/>
                <a:cs typeface="Optima" charset="0"/>
              </a:rPr>
              <a:t>L’ÉPOQUE YÉ</a:t>
            </a:r>
            <a:r>
              <a:rPr lang="en-US" altLang="zh-CN" sz="2800" b="1" dirty="0" smtClean="0">
                <a:latin typeface="Optima" charset="0"/>
                <a:ea typeface="Optima" charset="0"/>
                <a:cs typeface="Optima" charset="0"/>
              </a:rPr>
              <a:t>-</a:t>
            </a:r>
            <a:r>
              <a:rPr lang="fr-FR" sz="2800" b="1" dirty="0" smtClean="0">
                <a:latin typeface="Optima" charset="0"/>
                <a:ea typeface="Optima" charset="0"/>
                <a:cs typeface="Optima" charset="0"/>
              </a:rPr>
              <a:t>YÉ (1961 </a:t>
            </a:r>
            <a:r>
              <a:rPr lang="mr-IN" sz="2800" b="1" dirty="0" smtClean="0">
                <a:latin typeface="Optima" charset="0"/>
                <a:ea typeface="Optima" charset="0"/>
                <a:cs typeface="Optima" charset="0"/>
              </a:rPr>
              <a:t>–</a:t>
            </a:r>
            <a:r>
              <a:rPr lang="fr-FR" sz="2800" b="1" dirty="0" smtClean="0">
                <a:latin typeface="Optima" charset="0"/>
                <a:ea typeface="Optima" charset="0"/>
                <a:cs typeface="Optima" charset="0"/>
              </a:rPr>
              <a:t> 1966)</a:t>
            </a:r>
          </a:p>
        </p:txBody>
      </p:sp>
      <p:sp>
        <p:nvSpPr>
          <p:cNvPr id="3" name="TextBox 2"/>
          <p:cNvSpPr txBox="1"/>
          <p:nvPr/>
        </p:nvSpPr>
        <p:spPr>
          <a:xfrm>
            <a:off x="908403" y="2297671"/>
            <a:ext cx="5282332" cy="2677656"/>
          </a:xfrm>
          <a:prstGeom prst="rect">
            <a:avLst/>
          </a:prstGeom>
          <a:noFill/>
        </p:spPr>
        <p:txBody>
          <a:bodyPr wrap="square" rtlCol="0">
            <a:spAutoFit/>
          </a:bodyPr>
          <a:lstStyle/>
          <a:p>
            <a:r>
              <a:rPr lang="en-US" sz="1400" dirty="0" err="1" smtClean="0">
                <a:latin typeface="Optima" charset="0"/>
                <a:ea typeface="Optima" charset="0"/>
                <a:cs typeface="Optima" charset="0"/>
              </a:rPr>
              <a:t>L'expression</a:t>
            </a:r>
            <a:r>
              <a:rPr lang="en-US" sz="1400" dirty="0" smtClean="0">
                <a:latin typeface="Optima" charset="0"/>
                <a:ea typeface="Optima" charset="0"/>
                <a:cs typeface="Optima" charset="0"/>
              </a:rPr>
              <a:t> </a:t>
            </a:r>
            <a:r>
              <a:rPr lang="en-US" sz="1400" dirty="0">
                <a:latin typeface="Optima" charset="0"/>
                <a:ea typeface="Optima" charset="0"/>
                <a:cs typeface="Optima" charset="0"/>
              </a:rPr>
              <a:t>« </a:t>
            </a:r>
            <a:r>
              <a:rPr lang="en-US" sz="1400" dirty="0" err="1">
                <a:latin typeface="Optima" charset="0"/>
                <a:ea typeface="Optima" charset="0"/>
                <a:cs typeface="Optima" charset="0"/>
              </a:rPr>
              <a:t>yéyé</a:t>
            </a:r>
            <a:r>
              <a:rPr lang="en-US" sz="1400" dirty="0">
                <a:latin typeface="Optima" charset="0"/>
                <a:ea typeface="Optima" charset="0"/>
                <a:cs typeface="Optima" charset="0"/>
              </a:rPr>
              <a:t> » </a:t>
            </a:r>
            <a:r>
              <a:rPr lang="en-US" sz="1400" dirty="0" err="1">
                <a:latin typeface="Optima" charset="0"/>
                <a:ea typeface="Optima" charset="0"/>
                <a:cs typeface="Optima" charset="0"/>
              </a:rPr>
              <a:t>est</a:t>
            </a:r>
            <a:r>
              <a:rPr lang="en-US" sz="1400" dirty="0">
                <a:latin typeface="Optima" charset="0"/>
                <a:ea typeface="Optima" charset="0"/>
                <a:cs typeface="Optima" charset="0"/>
              </a:rPr>
              <a:t>, au </a:t>
            </a:r>
            <a:r>
              <a:rPr lang="en-US" sz="1400" dirty="0" err="1">
                <a:latin typeface="Optima" charset="0"/>
                <a:ea typeface="Optima" charset="0"/>
                <a:cs typeface="Optima" charset="0"/>
              </a:rPr>
              <a:t>départ</a:t>
            </a:r>
            <a:r>
              <a:rPr lang="en-US" sz="1400" dirty="0">
                <a:latin typeface="Optima" charset="0"/>
                <a:ea typeface="Optima" charset="0"/>
                <a:cs typeface="Optima" charset="0"/>
              </a:rPr>
              <a:t>, la transcription </a:t>
            </a:r>
            <a:r>
              <a:rPr lang="en-US" sz="1400" dirty="0" err="1">
                <a:latin typeface="Optima" charset="0"/>
                <a:ea typeface="Optima" charset="0"/>
                <a:cs typeface="Optima" charset="0"/>
              </a:rPr>
              <a:t>française</a:t>
            </a:r>
            <a:r>
              <a:rPr lang="en-US" sz="1400" dirty="0">
                <a:latin typeface="Optima" charset="0"/>
                <a:ea typeface="Optima" charset="0"/>
                <a:cs typeface="Optima" charset="0"/>
              </a:rPr>
              <a:t> de « yeah », </a:t>
            </a:r>
            <a:r>
              <a:rPr lang="en-US" sz="1400" dirty="0" err="1">
                <a:latin typeface="Optima" charset="0"/>
                <a:ea typeface="Optima" charset="0"/>
                <a:cs typeface="Optima" charset="0"/>
              </a:rPr>
              <a:t>souvent</a:t>
            </a:r>
            <a:r>
              <a:rPr lang="en-US" sz="1400" dirty="0">
                <a:latin typeface="Optima" charset="0"/>
                <a:ea typeface="Optima" charset="0"/>
                <a:cs typeface="Optima" charset="0"/>
              </a:rPr>
              <a:t> </a:t>
            </a:r>
            <a:r>
              <a:rPr lang="en-US" sz="1400" dirty="0" err="1">
                <a:latin typeface="Optima" charset="0"/>
                <a:ea typeface="Optima" charset="0"/>
                <a:cs typeface="Optima" charset="0"/>
              </a:rPr>
              <a:t>répétée</a:t>
            </a:r>
            <a:r>
              <a:rPr lang="en-US" sz="1400" dirty="0">
                <a:latin typeface="Optima" charset="0"/>
                <a:ea typeface="Optima" charset="0"/>
                <a:cs typeface="Optima" charset="0"/>
              </a:rPr>
              <a:t> (« yeah! yeah! »). </a:t>
            </a: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r>
              <a:rPr lang="en-US" sz="1400" dirty="0" err="1">
                <a:latin typeface="Optima" charset="0"/>
                <a:ea typeface="Optima" charset="0"/>
                <a:cs typeface="Optima" charset="0"/>
              </a:rPr>
              <a:t>À</a:t>
            </a:r>
            <a:r>
              <a:rPr lang="en-US" sz="1400" dirty="0">
                <a:latin typeface="Optima" charset="0"/>
                <a:ea typeface="Optima" charset="0"/>
                <a:cs typeface="Optima" charset="0"/>
              </a:rPr>
              <a:t> </a:t>
            </a:r>
            <a:r>
              <a:rPr lang="en-US" sz="1400" dirty="0" err="1">
                <a:latin typeface="Optima" charset="0"/>
                <a:ea typeface="Optima" charset="0"/>
                <a:cs typeface="Optima" charset="0"/>
              </a:rPr>
              <a:t>l’aube</a:t>
            </a:r>
            <a:r>
              <a:rPr lang="en-US" sz="1400" dirty="0">
                <a:latin typeface="Optima" charset="0"/>
                <a:ea typeface="Optima" charset="0"/>
                <a:cs typeface="Optima" charset="0"/>
              </a:rPr>
              <a:t> des </a:t>
            </a:r>
            <a:r>
              <a:rPr lang="en-US" sz="1400" dirty="0" err="1">
                <a:latin typeface="Optima" charset="0"/>
                <a:ea typeface="Optima" charset="0"/>
                <a:cs typeface="Optima" charset="0"/>
              </a:rPr>
              <a:t>années</a:t>
            </a:r>
            <a:r>
              <a:rPr lang="en-US" sz="1400" dirty="0">
                <a:latin typeface="Optima" charset="0"/>
                <a:ea typeface="Optima" charset="0"/>
                <a:cs typeface="Optima" charset="0"/>
              </a:rPr>
              <a:t> 60, </a:t>
            </a:r>
            <a:endParaRPr lang="en-US" sz="1400" dirty="0" smtClean="0">
              <a:latin typeface="Optima" charset="0"/>
              <a:ea typeface="Optima" charset="0"/>
              <a:cs typeface="Optima" charset="0"/>
            </a:endParaRPr>
          </a:p>
          <a:p>
            <a:pPr marL="285750" indent="-285750">
              <a:buFont typeface="Arial" charset="0"/>
              <a:buChar char="•"/>
            </a:pPr>
            <a:r>
              <a:rPr lang="en-US" sz="1400" dirty="0" smtClean="0">
                <a:latin typeface="Optima" charset="0"/>
                <a:ea typeface="Optima" charset="0"/>
                <a:cs typeface="Optima" charset="0"/>
              </a:rPr>
              <a:t>Les </a:t>
            </a:r>
            <a:r>
              <a:rPr lang="en-US" sz="1400" dirty="0" err="1" smtClean="0">
                <a:latin typeface="Optima" charset="0"/>
                <a:ea typeface="Optima" charset="0"/>
                <a:cs typeface="Optima" charset="0"/>
              </a:rPr>
              <a:t>jeunes</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français</a:t>
            </a:r>
            <a:r>
              <a:rPr lang="en-US" sz="1400" dirty="0" smtClean="0">
                <a:latin typeface="Optima" charset="0"/>
                <a:ea typeface="Optima" charset="0"/>
                <a:cs typeface="Optima" charset="0"/>
              </a:rPr>
              <a:t> </a:t>
            </a:r>
            <a:r>
              <a:rPr lang="en-US" sz="1400" dirty="0" err="1">
                <a:latin typeface="Optima" charset="0"/>
                <a:ea typeface="Optima" charset="0"/>
                <a:cs typeface="Optima" charset="0"/>
              </a:rPr>
              <a:t>ont</a:t>
            </a:r>
            <a:r>
              <a:rPr lang="en-US" sz="1400" dirty="0">
                <a:latin typeface="Optima" charset="0"/>
                <a:ea typeface="Optima" charset="0"/>
                <a:cs typeface="Optima" charset="0"/>
              </a:rPr>
              <a:t> des </a:t>
            </a:r>
            <a:r>
              <a:rPr lang="en-US" sz="1400" dirty="0" err="1">
                <a:latin typeface="Optima" charset="0"/>
                <a:ea typeface="Optima" charset="0"/>
                <a:cs typeface="Optima" charset="0"/>
              </a:rPr>
              <a:t>bandes</a:t>
            </a:r>
            <a:r>
              <a:rPr lang="en-US" sz="1400" dirty="0">
                <a:latin typeface="Optima" charset="0"/>
                <a:ea typeface="Optima" charset="0"/>
                <a:cs typeface="Optima" charset="0"/>
              </a:rPr>
              <a:t> de </a:t>
            </a:r>
            <a:r>
              <a:rPr lang="en-US" sz="1400" dirty="0" err="1">
                <a:latin typeface="Optima" charset="0"/>
                <a:ea typeface="Optima" charset="0"/>
                <a:cs typeface="Optima" charset="0"/>
              </a:rPr>
              <a:t>copains</a:t>
            </a:r>
            <a:r>
              <a:rPr lang="en-US" sz="1400" dirty="0">
                <a:latin typeface="Optima" charset="0"/>
                <a:ea typeface="Optima" charset="0"/>
                <a:cs typeface="Optima" charset="0"/>
              </a:rPr>
              <a:t> et se </a:t>
            </a:r>
            <a:r>
              <a:rPr lang="en-US" sz="1400" dirty="0" err="1">
                <a:latin typeface="Optima" charset="0"/>
                <a:ea typeface="Optima" charset="0"/>
                <a:cs typeface="Optima" charset="0"/>
              </a:rPr>
              <a:t>retrouvent</a:t>
            </a:r>
            <a:r>
              <a:rPr lang="en-US" sz="1400" dirty="0">
                <a:latin typeface="Optima" charset="0"/>
                <a:ea typeface="Optima" charset="0"/>
                <a:cs typeface="Optima" charset="0"/>
              </a:rPr>
              <a:t> les week-ends </a:t>
            </a:r>
            <a:r>
              <a:rPr lang="en-US" sz="1400" dirty="0" err="1">
                <a:latin typeface="Optima" charset="0"/>
                <a:ea typeface="Optima" charset="0"/>
                <a:cs typeface="Optima" charset="0"/>
              </a:rPr>
              <a:t>dans</a:t>
            </a:r>
            <a:r>
              <a:rPr lang="en-US" sz="1400" dirty="0">
                <a:latin typeface="Optima" charset="0"/>
                <a:ea typeface="Optima" charset="0"/>
                <a:cs typeface="Optima" charset="0"/>
              </a:rPr>
              <a:t> des </a:t>
            </a:r>
            <a:r>
              <a:rPr lang="en-US" sz="1400" dirty="0" smtClean="0">
                <a:latin typeface="Optima" charset="0"/>
                <a:ea typeface="Optima" charset="0"/>
                <a:cs typeface="Optima" charset="0"/>
              </a:rPr>
              <a:t>soirées </a:t>
            </a:r>
            <a:r>
              <a:rPr lang="en-US" sz="1400" dirty="0" err="1" smtClean="0">
                <a:latin typeface="Optima" charset="0"/>
                <a:ea typeface="Optima" charset="0"/>
                <a:cs typeface="Optima" charset="0"/>
              </a:rPr>
              <a:t>en</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douce</a:t>
            </a:r>
            <a:r>
              <a:rPr lang="en-US" sz="1400" dirty="0" smtClean="0">
                <a:latin typeface="Optima" charset="0"/>
                <a:ea typeface="Optima" charset="0"/>
                <a:cs typeface="Optima" charset="0"/>
              </a:rPr>
              <a:t>. </a:t>
            </a:r>
          </a:p>
          <a:p>
            <a:pPr marL="285750" indent="-285750">
              <a:buFont typeface="Arial" charset="0"/>
              <a:buChar char="•"/>
            </a:pPr>
            <a:r>
              <a:rPr lang="en-US" sz="1400" dirty="0">
                <a:latin typeface="Optima" charset="0"/>
                <a:ea typeface="Optima" charset="0"/>
                <a:cs typeface="Optima" charset="0"/>
              </a:rPr>
              <a:t>L</a:t>
            </a:r>
            <a:r>
              <a:rPr lang="en-US" sz="1400" dirty="0" smtClean="0">
                <a:latin typeface="Optima" charset="0"/>
                <a:ea typeface="Optima" charset="0"/>
                <a:cs typeface="Optima" charset="0"/>
              </a:rPr>
              <a:t>a </a:t>
            </a:r>
            <a:r>
              <a:rPr lang="en-US" sz="1400" dirty="0" err="1">
                <a:latin typeface="Optima" charset="0"/>
                <a:ea typeface="Optima" charset="0"/>
                <a:cs typeface="Optima" charset="0"/>
              </a:rPr>
              <a:t>conduite</a:t>
            </a:r>
            <a:r>
              <a:rPr lang="en-US" sz="1400" dirty="0">
                <a:latin typeface="Optima" charset="0"/>
                <a:ea typeface="Optima" charset="0"/>
                <a:cs typeface="Optima" charset="0"/>
              </a:rPr>
              <a:t> des </a:t>
            </a:r>
            <a:r>
              <a:rPr lang="en-US" sz="1400" dirty="0" err="1">
                <a:latin typeface="Optima" charset="0"/>
                <a:ea typeface="Optima" charset="0"/>
                <a:cs typeface="Optima" charset="0"/>
              </a:rPr>
              <a:t>jeunes</a:t>
            </a:r>
            <a:r>
              <a:rPr lang="en-US" sz="1400" dirty="0">
                <a:latin typeface="Optima" charset="0"/>
                <a:ea typeface="Optima" charset="0"/>
                <a:cs typeface="Optima" charset="0"/>
              </a:rPr>
              <a:t> </a:t>
            </a:r>
            <a:r>
              <a:rPr lang="en-US" sz="1400" dirty="0" err="1">
                <a:latin typeface="Optima" charset="0"/>
                <a:ea typeface="Optima" charset="0"/>
                <a:cs typeface="Optima" charset="0"/>
              </a:rPr>
              <a:t>filles</a:t>
            </a:r>
            <a:r>
              <a:rPr lang="en-US" sz="1400" dirty="0">
                <a:latin typeface="Optima" charset="0"/>
                <a:ea typeface="Optima" charset="0"/>
                <a:cs typeface="Optima" charset="0"/>
              </a:rPr>
              <a:t> </a:t>
            </a:r>
            <a:r>
              <a:rPr lang="en-US" sz="1400" dirty="0" err="1">
                <a:latin typeface="Optima" charset="0"/>
                <a:ea typeface="Optima" charset="0"/>
                <a:cs typeface="Optima" charset="0"/>
              </a:rPr>
              <a:t>est</a:t>
            </a:r>
            <a:r>
              <a:rPr lang="en-US" sz="1400" dirty="0">
                <a:latin typeface="Optima" charset="0"/>
                <a:ea typeface="Optima" charset="0"/>
                <a:cs typeface="Optima" charset="0"/>
              </a:rPr>
              <a:t> encore </a:t>
            </a:r>
            <a:r>
              <a:rPr lang="en-US" sz="1400" dirty="0" err="1">
                <a:latin typeface="Optima" charset="0"/>
                <a:ea typeface="Optima" charset="0"/>
                <a:cs typeface="Optima" charset="0"/>
              </a:rPr>
              <a:t>très</a:t>
            </a:r>
            <a:r>
              <a:rPr lang="en-US" sz="1400" dirty="0">
                <a:latin typeface="Optima" charset="0"/>
                <a:ea typeface="Optima" charset="0"/>
                <a:cs typeface="Optima" charset="0"/>
              </a:rPr>
              <a:t> </a:t>
            </a:r>
            <a:r>
              <a:rPr lang="en-US" sz="1400" dirty="0" err="1" smtClean="0">
                <a:latin typeface="Optima" charset="0"/>
                <a:ea typeface="Optima" charset="0"/>
                <a:cs typeface="Optima" charset="0"/>
              </a:rPr>
              <a:t>surveillée</a:t>
            </a:r>
            <a:r>
              <a:rPr lang="en-US" sz="1400" dirty="0" smtClean="0">
                <a:latin typeface="Optima" charset="0"/>
                <a:ea typeface="Optima" charset="0"/>
                <a:cs typeface="Optima" charset="0"/>
              </a:rPr>
              <a:t>.</a:t>
            </a:r>
          </a:p>
          <a:p>
            <a:pPr marL="285750" indent="-285750">
              <a:buFont typeface="Arial" charset="0"/>
              <a:buChar char="•"/>
            </a:pPr>
            <a:r>
              <a:rPr lang="en-US" sz="1400" dirty="0">
                <a:latin typeface="Optima" charset="0"/>
                <a:ea typeface="Optima" charset="0"/>
                <a:cs typeface="Optima" charset="0"/>
              </a:rPr>
              <a:t>Charles </a:t>
            </a:r>
            <a:r>
              <a:rPr lang="en-US" sz="1400" dirty="0" smtClean="0">
                <a:latin typeface="Optima" charset="0"/>
                <a:ea typeface="Optima" charset="0"/>
                <a:cs typeface="Optima" charset="0"/>
              </a:rPr>
              <a:t>de </a:t>
            </a:r>
            <a:r>
              <a:rPr lang="en-US" sz="1400" dirty="0">
                <a:latin typeface="Optima" charset="0"/>
                <a:ea typeface="Optima" charset="0"/>
                <a:cs typeface="Optima" charset="0"/>
              </a:rPr>
              <a:t>Gaulle </a:t>
            </a:r>
            <a:r>
              <a:rPr lang="en-US" sz="1400" dirty="0" smtClean="0">
                <a:latin typeface="Optima" charset="0"/>
                <a:ea typeface="Optima" charset="0"/>
                <a:cs typeface="Optima" charset="0"/>
              </a:rPr>
              <a:t>se </a:t>
            </a:r>
            <a:r>
              <a:rPr lang="en-US" sz="1400" dirty="0" err="1" smtClean="0">
                <a:latin typeface="Optima" charset="0"/>
                <a:ea typeface="Optima" charset="0"/>
                <a:cs typeface="Optima" charset="0"/>
              </a:rPr>
              <a:t>méfie</a:t>
            </a:r>
            <a:r>
              <a:rPr lang="en-US" sz="1400" dirty="0">
                <a:latin typeface="Optima" charset="0"/>
                <a:ea typeface="Optima" charset="0"/>
                <a:cs typeface="Optima" charset="0"/>
              </a:rPr>
              <a:t> </a:t>
            </a:r>
            <a:r>
              <a:rPr lang="en-US" sz="1400" dirty="0" smtClean="0">
                <a:latin typeface="Optima" charset="0"/>
                <a:ea typeface="Optima" charset="0"/>
                <a:cs typeface="Optima" charset="0"/>
              </a:rPr>
              <a:t>de </a:t>
            </a:r>
            <a:r>
              <a:rPr lang="en-US" sz="1400" dirty="0" err="1">
                <a:latin typeface="Optima" charset="0"/>
                <a:ea typeface="Optima" charset="0"/>
                <a:cs typeface="Optima" charset="0"/>
              </a:rPr>
              <a:t>l’hégémonie</a:t>
            </a:r>
            <a:r>
              <a:rPr lang="en-US" sz="1400" dirty="0">
                <a:latin typeface="Optima" charset="0"/>
                <a:ea typeface="Optima" charset="0"/>
                <a:cs typeface="Optima" charset="0"/>
              </a:rPr>
              <a:t> </a:t>
            </a:r>
            <a:r>
              <a:rPr lang="en-US" sz="1400" dirty="0" err="1">
                <a:latin typeface="Optima" charset="0"/>
                <a:ea typeface="Optima" charset="0"/>
                <a:cs typeface="Optima" charset="0"/>
              </a:rPr>
              <a:t>américaine</a:t>
            </a:r>
            <a:r>
              <a:rPr lang="en-US" sz="1400" dirty="0" smtClean="0">
                <a:latin typeface="Optima" charset="0"/>
                <a:ea typeface="Optima" charset="0"/>
                <a:cs typeface="Optima" charset="0"/>
              </a:rPr>
              <a:t>.</a:t>
            </a:r>
          </a:p>
          <a:p>
            <a:pPr marL="285750" indent="-285750">
              <a:buFont typeface="Arial" charset="0"/>
              <a:buChar char="•"/>
            </a:pPr>
            <a:endParaRPr lang="en-US" sz="1400" dirty="0" smtClean="0">
              <a:latin typeface="Optima" charset="0"/>
              <a:ea typeface="Optima" charset="0"/>
              <a:cs typeface="Optima" charset="0"/>
            </a:endParaRPr>
          </a:p>
          <a:p>
            <a:r>
              <a:rPr lang="en-US" sz="1400" b="1" dirty="0" smtClean="0">
                <a:solidFill>
                  <a:srgbClr val="3F8CAF"/>
                </a:solidFill>
                <a:latin typeface="Optima" charset="0"/>
                <a:ea typeface="Optima" charset="0"/>
                <a:cs typeface="Optima" charset="0"/>
              </a:rPr>
              <a:t>Les </a:t>
            </a:r>
            <a:r>
              <a:rPr lang="en-US" sz="1400" b="1" dirty="0" err="1">
                <a:solidFill>
                  <a:srgbClr val="3F8CAF"/>
                </a:solidFill>
                <a:latin typeface="Optima" charset="0"/>
                <a:ea typeface="Optima" charset="0"/>
                <a:cs typeface="Optima" charset="0"/>
              </a:rPr>
              <a:t>jeunes</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ont</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besoin</a:t>
            </a:r>
            <a:r>
              <a:rPr lang="en-US" sz="1400" b="1" dirty="0">
                <a:solidFill>
                  <a:srgbClr val="3F8CAF"/>
                </a:solidFill>
                <a:latin typeface="Optima" charset="0"/>
                <a:ea typeface="Optima" charset="0"/>
                <a:cs typeface="Optima" charset="0"/>
              </a:rPr>
              <a:t> de se </a:t>
            </a:r>
            <a:r>
              <a:rPr lang="en-US" sz="1400" b="1" dirty="0" err="1">
                <a:solidFill>
                  <a:srgbClr val="3F8CAF"/>
                </a:solidFill>
                <a:latin typeface="Optima" charset="0"/>
                <a:ea typeface="Optima" charset="0"/>
                <a:cs typeface="Optima" charset="0"/>
              </a:rPr>
              <a:t>retrouver</a:t>
            </a:r>
            <a:r>
              <a:rPr lang="en-US" sz="1400" b="1" dirty="0">
                <a:solidFill>
                  <a:srgbClr val="3F8CAF"/>
                </a:solidFill>
                <a:latin typeface="Optima" charset="0"/>
                <a:ea typeface="Optima" charset="0"/>
                <a:cs typeface="Optima" charset="0"/>
              </a:rPr>
              <a:t> entre </a:t>
            </a:r>
            <a:r>
              <a:rPr lang="en-US" sz="1400" b="1" dirty="0" err="1">
                <a:solidFill>
                  <a:srgbClr val="3F8CAF"/>
                </a:solidFill>
                <a:latin typeface="Optima" charset="0"/>
                <a:ea typeface="Optima" charset="0"/>
                <a:cs typeface="Optima" charset="0"/>
              </a:rPr>
              <a:t>eux</a:t>
            </a:r>
            <a:r>
              <a:rPr lang="en-US" sz="1400" b="1" dirty="0">
                <a:solidFill>
                  <a:srgbClr val="3F8CAF"/>
                </a:solidFill>
                <a:latin typeface="Optima" charset="0"/>
                <a:ea typeface="Optima" charset="0"/>
                <a:cs typeface="Optima" charset="0"/>
              </a:rPr>
              <a:t>, loin du monde des </a:t>
            </a:r>
            <a:r>
              <a:rPr lang="en-US" sz="1400" b="1" dirty="0" err="1" smtClean="0">
                <a:solidFill>
                  <a:srgbClr val="3F8CAF"/>
                </a:solidFill>
                <a:latin typeface="Optima" charset="0"/>
                <a:ea typeface="Optima" charset="0"/>
                <a:cs typeface="Optima" charset="0"/>
              </a:rPr>
              <a:t>adultes</a:t>
            </a:r>
            <a:r>
              <a:rPr lang="en-US" sz="1400" b="1" dirty="0" smtClean="0">
                <a:solidFill>
                  <a:srgbClr val="3F8CAF"/>
                </a:solidFill>
                <a:latin typeface="Optima" charset="0"/>
                <a:ea typeface="Optima" charset="0"/>
                <a:cs typeface="Optima" charset="0"/>
              </a:rPr>
              <a:t> </a:t>
            </a:r>
            <a:r>
              <a:rPr lang="en-US" sz="1400" b="1" dirty="0" smtClean="0">
                <a:solidFill>
                  <a:srgbClr val="3F8CAF"/>
                </a:solidFill>
                <a:latin typeface="Optima" charset="0"/>
                <a:ea typeface="Optima" charset="0"/>
                <a:cs typeface="Optima" charset="0"/>
                <a:sym typeface="Wingdings"/>
              </a:rPr>
              <a:t> </a:t>
            </a:r>
            <a:r>
              <a:rPr lang="en-US" sz="1400" b="1" dirty="0" smtClean="0">
                <a:solidFill>
                  <a:srgbClr val="3F8CAF"/>
                </a:solidFill>
                <a:latin typeface="Optima" charset="0"/>
                <a:ea typeface="Optima" charset="0"/>
                <a:cs typeface="Optima" charset="0"/>
              </a:rPr>
              <a:t>Les </a:t>
            </a:r>
            <a:r>
              <a:rPr lang="en-US" sz="1400" b="1" dirty="0" err="1">
                <a:solidFill>
                  <a:srgbClr val="3F8CAF"/>
                </a:solidFill>
                <a:latin typeface="Optima" charset="0"/>
                <a:ea typeface="Optima" charset="0"/>
                <a:cs typeface="Optima" charset="0"/>
              </a:rPr>
              <a:t>jeunes</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Français</a:t>
            </a:r>
            <a:r>
              <a:rPr lang="en-US" sz="1400" b="1" dirty="0">
                <a:solidFill>
                  <a:srgbClr val="3F8CAF"/>
                </a:solidFill>
                <a:latin typeface="Optima" charset="0"/>
                <a:ea typeface="Optima" charset="0"/>
                <a:cs typeface="Optima" charset="0"/>
              </a:rPr>
              <a:t> se </a:t>
            </a:r>
            <a:r>
              <a:rPr lang="en-US" sz="1400" b="1" dirty="0" err="1">
                <a:solidFill>
                  <a:srgbClr val="3F8CAF"/>
                </a:solidFill>
                <a:latin typeface="Optima" charset="0"/>
                <a:ea typeface="Optima" charset="0"/>
                <a:cs typeface="Optima" charset="0"/>
              </a:rPr>
              <a:t>débrident</a:t>
            </a:r>
            <a:r>
              <a:rPr lang="en-US" sz="1400" b="1" dirty="0">
                <a:solidFill>
                  <a:srgbClr val="3F8CAF"/>
                </a:solidFill>
                <a:latin typeface="Optima" charset="0"/>
                <a:ea typeface="Optima" charset="0"/>
                <a:cs typeface="Optima" charset="0"/>
              </a:rPr>
              <a:t>.</a:t>
            </a:r>
          </a:p>
          <a:p>
            <a:endParaRPr lang="en-US" sz="1400" dirty="0">
              <a:latin typeface="Optima" charset="0"/>
              <a:ea typeface="Optima" charset="0"/>
              <a:cs typeface="Optima" charset="0"/>
            </a:endParaRPr>
          </a:p>
        </p:txBody>
      </p:sp>
      <p:pic>
        <p:nvPicPr>
          <p:cNvPr id="1028" name="Picture 4"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657" y="2235886"/>
            <a:ext cx="4727342" cy="265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3097"/>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3" y="581300"/>
            <a:ext cx="5449398" cy="523220"/>
          </a:xfrm>
          <a:prstGeom prst="rect">
            <a:avLst/>
          </a:prstGeom>
          <a:noFill/>
        </p:spPr>
        <p:txBody>
          <a:bodyPr wrap="square" rtlCol="0">
            <a:spAutoFit/>
          </a:bodyPr>
          <a:lstStyle/>
          <a:p>
            <a:r>
              <a:rPr lang="fr-FR" sz="2800" b="1" dirty="0" smtClean="0">
                <a:latin typeface="Optima" charset="0"/>
                <a:ea typeface="Optima" charset="0"/>
                <a:cs typeface="Optima" charset="0"/>
              </a:rPr>
              <a:t>L’ÉPOQUE YÉ</a:t>
            </a:r>
            <a:r>
              <a:rPr lang="en-US" altLang="zh-CN" sz="2800" b="1" dirty="0" smtClean="0">
                <a:latin typeface="Optima" charset="0"/>
                <a:ea typeface="Optima" charset="0"/>
                <a:cs typeface="Optima" charset="0"/>
              </a:rPr>
              <a:t>-</a:t>
            </a:r>
            <a:r>
              <a:rPr lang="fr-FR" sz="2800" b="1" dirty="0" smtClean="0">
                <a:latin typeface="Optima" charset="0"/>
                <a:ea typeface="Optima" charset="0"/>
                <a:cs typeface="Optima" charset="0"/>
              </a:rPr>
              <a:t>YÉ (1961 </a:t>
            </a:r>
            <a:r>
              <a:rPr lang="mr-IN" sz="2800" b="1" dirty="0" smtClean="0">
                <a:latin typeface="Optima" charset="0"/>
                <a:ea typeface="Optima" charset="0"/>
                <a:cs typeface="Optima" charset="0"/>
              </a:rPr>
              <a:t>–</a:t>
            </a:r>
            <a:r>
              <a:rPr lang="fr-FR" sz="2800" b="1" dirty="0" smtClean="0">
                <a:latin typeface="Optima" charset="0"/>
                <a:ea typeface="Optima" charset="0"/>
                <a:cs typeface="Optima" charset="0"/>
              </a:rPr>
              <a:t> 1966)</a:t>
            </a:r>
          </a:p>
        </p:txBody>
      </p:sp>
      <p:sp>
        <p:nvSpPr>
          <p:cNvPr id="3" name="TextBox 2"/>
          <p:cNvSpPr txBox="1"/>
          <p:nvPr/>
        </p:nvSpPr>
        <p:spPr>
          <a:xfrm>
            <a:off x="908403" y="1562440"/>
            <a:ext cx="5728371" cy="4616648"/>
          </a:xfrm>
          <a:prstGeom prst="rect">
            <a:avLst/>
          </a:prstGeom>
          <a:noFill/>
        </p:spPr>
        <p:txBody>
          <a:bodyPr wrap="square" rtlCol="0">
            <a:spAutoFit/>
          </a:bodyPr>
          <a:lstStyle/>
          <a:p>
            <a:endParaRPr lang="en-US" sz="1400" dirty="0">
              <a:latin typeface="Optima" charset="0"/>
              <a:ea typeface="Optima" charset="0"/>
              <a:cs typeface="Optima" charset="0"/>
            </a:endParaRPr>
          </a:p>
          <a:p>
            <a:r>
              <a:rPr lang="en-US" sz="1400" b="1" dirty="0" err="1" smtClean="0">
                <a:solidFill>
                  <a:srgbClr val="3F8CAF"/>
                </a:solidFill>
                <a:latin typeface="Optima" charset="0"/>
                <a:ea typeface="Optima" charset="0"/>
                <a:cs typeface="Optima" charset="0"/>
              </a:rPr>
              <a:t>C’est</a:t>
            </a:r>
            <a:r>
              <a:rPr lang="en-US" sz="1400" b="1" dirty="0" smtClean="0">
                <a:solidFill>
                  <a:srgbClr val="3F8CAF"/>
                </a:solidFill>
                <a:latin typeface="Optima" charset="0"/>
                <a:ea typeface="Optima" charset="0"/>
                <a:cs typeface="Optima" charset="0"/>
              </a:rPr>
              <a:t> quoi </a:t>
            </a:r>
            <a:r>
              <a:rPr lang="en-US" sz="1400" b="1" dirty="0">
                <a:solidFill>
                  <a:srgbClr val="3F8CAF"/>
                </a:solidFill>
                <a:latin typeface="Optima" charset="0"/>
                <a:ea typeface="Optima" charset="0"/>
                <a:cs typeface="Optima" charset="0"/>
              </a:rPr>
              <a:t>la </a:t>
            </a:r>
            <a:r>
              <a:rPr lang="en-US" sz="1400" b="1" dirty="0" smtClean="0">
                <a:solidFill>
                  <a:srgbClr val="3F8CAF"/>
                </a:solidFill>
                <a:latin typeface="Optima" charset="0"/>
                <a:ea typeface="Optima" charset="0"/>
                <a:cs typeface="Optima" charset="0"/>
              </a:rPr>
              <a:t>mode?</a:t>
            </a:r>
          </a:p>
          <a:p>
            <a:endParaRPr lang="en-US" sz="1400" b="1" dirty="0" smtClean="0">
              <a:solidFill>
                <a:srgbClr val="3F8CAF"/>
              </a:solidFill>
              <a:latin typeface="Optima" charset="0"/>
              <a:ea typeface="Optima" charset="0"/>
              <a:cs typeface="Optima" charset="0"/>
            </a:endParaRPr>
          </a:p>
          <a:p>
            <a:pPr marL="285750" indent="-285750">
              <a:buFont typeface="Arial" charset="0"/>
              <a:buChar char="•"/>
            </a:pPr>
            <a:r>
              <a:rPr lang="en-US" sz="1400" b="1" dirty="0" err="1" smtClean="0">
                <a:latin typeface="Optima" charset="0"/>
                <a:ea typeface="Optima" charset="0"/>
                <a:cs typeface="Optima" charset="0"/>
              </a:rPr>
              <a:t>L’émission</a:t>
            </a:r>
            <a:r>
              <a:rPr lang="en-US" sz="1400" b="1" dirty="0" smtClean="0">
                <a:latin typeface="Optima" charset="0"/>
                <a:ea typeface="Optima" charset="0"/>
                <a:cs typeface="Optima" charset="0"/>
              </a:rPr>
              <a:t> </a:t>
            </a:r>
            <a:r>
              <a:rPr lang="en-US" sz="1400" b="1" dirty="0">
                <a:latin typeface="Optima" charset="0"/>
                <a:ea typeface="Optima" charset="0"/>
                <a:cs typeface="Optima" charset="0"/>
              </a:rPr>
              <a:t>« </a:t>
            </a:r>
            <a:r>
              <a:rPr lang="en-US" sz="1400" b="1" dirty="0" err="1">
                <a:latin typeface="Optima" charset="0"/>
                <a:ea typeface="Optima" charset="0"/>
                <a:cs typeface="Optima" charset="0"/>
              </a:rPr>
              <a:t>Salut</a:t>
            </a:r>
            <a:r>
              <a:rPr lang="en-US" sz="1400" b="1" dirty="0">
                <a:latin typeface="Optima" charset="0"/>
                <a:ea typeface="Optima" charset="0"/>
                <a:cs typeface="Optima" charset="0"/>
              </a:rPr>
              <a:t> les </a:t>
            </a:r>
            <a:r>
              <a:rPr lang="en-US" sz="1400" b="1" dirty="0" err="1">
                <a:latin typeface="Optima" charset="0"/>
                <a:ea typeface="Optima" charset="0"/>
                <a:cs typeface="Optima" charset="0"/>
              </a:rPr>
              <a:t>copains</a:t>
            </a:r>
            <a:r>
              <a:rPr lang="en-US" sz="1400" b="1" dirty="0">
                <a:latin typeface="Optima" charset="0"/>
                <a:ea typeface="Optima" charset="0"/>
                <a:cs typeface="Optima" charset="0"/>
              </a:rPr>
              <a:t> </a:t>
            </a:r>
            <a:r>
              <a:rPr lang="en-US" sz="1400" b="1" dirty="0" smtClean="0">
                <a:latin typeface="Optima" charset="0"/>
                <a:ea typeface="Optima" charset="0"/>
                <a:cs typeface="Optima" charset="0"/>
              </a:rPr>
              <a:t>»: </a:t>
            </a:r>
            <a:r>
              <a:rPr lang="en-US" sz="1400" dirty="0">
                <a:latin typeface="Optima" charset="0"/>
                <a:ea typeface="Optima" charset="0"/>
                <a:cs typeface="Optima" charset="0"/>
              </a:rPr>
              <a:t>On y </a:t>
            </a:r>
            <a:r>
              <a:rPr lang="en-US" sz="1400" dirty="0" err="1">
                <a:latin typeface="Optima" charset="0"/>
                <a:ea typeface="Optima" charset="0"/>
                <a:cs typeface="Optima" charset="0"/>
              </a:rPr>
              <a:t>entend</a:t>
            </a:r>
            <a:r>
              <a:rPr lang="en-US" sz="1400" dirty="0">
                <a:latin typeface="Optima" charset="0"/>
                <a:ea typeface="Optima" charset="0"/>
                <a:cs typeface="Optima" charset="0"/>
              </a:rPr>
              <a:t> les </a:t>
            </a:r>
            <a:r>
              <a:rPr lang="en-US" sz="1400" dirty="0" err="1">
                <a:latin typeface="Optima" charset="0"/>
                <a:ea typeface="Optima" charset="0"/>
                <a:cs typeface="Optima" charset="0"/>
              </a:rPr>
              <a:t>vedettes</a:t>
            </a:r>
            <a:r>
              <a:rPr lang="en-US" sz="1400" dirty="0">
                <a:latin typeface="Optima" charset="0"/>
                <a:ea typeface="Optima" charset="0"/>
                <a:cs typeface="Optima" charset="0"/>
              </a:rPr>
              <a:t> du moment </a:t>
            </a:r>
            <a:r>
              <a:rPr lang="en-US" sz="1400" dirty="0" err="1">
                <a:latin typeface="Optima" charset="0"/>
                <a:ea typeface="Optima" charset="0"/>
                <a:cs typeface="Optima" charset="0"/>
              </a:rPr>
              <a:t>tels</a:t>
            </a:r>
            <a:r>
              <a:rPr lang="en-US" sz="1400" dirty="0">
                <a:latin typeface="Optima" charset="0"/>
                <a:ea typeface="Optima" charset="0"/>
                <a:cs typeface="Optima" charset="0"/>
              </a:rPr>
              <a:t> que Sylvie </a:t>
            </a:r>
            <a:r>
              <a:rPr lang="en-US" sz="1400" dirty="0" err="1">
                <a:latin typeface="Optima" charset="0"/>
                <a:ea typeface="Optima" charset="0"/>
                <a:cs typeface="Optima" charset="0"/>
              </a:rPr>
              <a:t>Vartan</a:t>
            </a:r>
            <a:r>
              <a:rPr lang="en-US" sz="1400" dirty="0">
                <a:latin typeface="Optima" charset="0"/>
                <a:ea typeface="Optima" charset="0"/>
                <a:cs typeface="Optima" charset="0"/>
              </a:rPr>
              <a:t> </a:t>
            </a:r>
            <a:r>
              <a:rPr lang="en-US" altLang="zh-CN" sz="1400" dirty="0" smtClean="0">
                <a:latin typeface="Optima" charset="0"/>
                <a:ea typeface="Optima" charset="0"/>
                <a:cs typeface="Optima" charset="0"/>
              </a:rPr>
              <a:t>et </a:t>
            </a:r>
            <a:r>
              <a:rPr lang="en-US" sz="1400" dirty="0" smtClean="0">
                <a:latin typeface="Optima" charset="0"/>
                <a:ea typeface="Optima" charset="0"/>
                <a:cs typeface="Optima" charset="0"/>
              </a:rPr>
              <a:t>Johnny </a:t>
            </a:r>
            <a:r>
              <a:rPr lang="en-US" sz="1400" dirty="0" err="1" smtClean="0">
                <a:latin typeface="Optima" charset="0"/>
                <a:ea typeface="Optima" charset="0"/>
                <a:cs typeface="Optima" charset="0"/>
              </a:rPr>
              <a:t>Hallyday</a:t>
            </a:r>
            <a:r>
              <a:rPr lang="en-US" sz="1400" dirty="0" smtClean="0">
                <a:latin typeface="Optima" charset="0"/>
                <a:ea typeface="Optima" charset="0"/>
                <a:cs typeface="Optima" charset="0"/>
              </a:rPr>
              <a:t>. </a:t>
            </a:r>
          </a:p>
          <a:p>
            <a:pPr marL="285750" indent="-285750">
              <a:buFont typeface="Arial" charset="0"/>
              <a:buChar char="•"/>
            </a:pPr>
            <a:r>
              <a:rPr lang="en-US" sz="1400" b="1" dirty="0" smtClean="0">
                <a:latin typeface="Optima" charset="0"/>
                <a:ea typeface="Optima" charset="0"/>
                <a:cs typeface="Optima" charset="0"/>
              </a:rPr>
              <a:t>Un magazine du </a:t>
            </a:r>
            <a:r>
              <a:rPr lang="en-US" sz="1400" b="1" dirty="0" err="1" smtClean="0">
                <a:latin typeface="Optima" charset="0"/>
                <a:ea typeface="Optima" charset="0"/>
                <a:cs typeface="Optima" charset="0"/>
              </a:rPr>
              <a:t>même</a:t>
            </a:r>
            <a:r>
              <a:rPr lang="en-US" sz="1400" b="1" dirty="0" smtClean="0">
                <a:latin typeface="Optima" charset="0"/>
                <a:ea typeface="Optima" charset="0"/>
                <a:cs typeface="Optima" charset="0"/>
              </a:rPr>
              <a:t> nom </a:t>
            </a:r>
            <a:r>
              <a:rPr lang="en-US" sz="1400" dirty="0" err="1" smtClean="0">
                <a:latin typeface="Optima" charset="0"/>
                <a:ea typeface="Optima" charset="0"/>
                <a:cs typeface="Optima" charset="0"/>
              </a:rPr>
              <a:t>reprend</a:t>
            </a:r>
            <a:r>
              <a:rPr lang="en-US" sz="1400" dirty="0" smtClean="0">
                <a:latin typeface="Optima" charset="0"/>
                <a:ea typeface="Optima" charset="0"/>
                <a:cs typeface="Optima" charset="0"/>
              </a:rPr>
              <a:t> </a:t>
            </a:r>
            <a:r>
              <a:rPr lang="en-US" sz="1400" dirty="0">
                <a:latin typeface="Optima" charset="0"/>
                <a:ea typeface="Optima" charset="0"/>
                <a:cs typeface="Optima" charset="0"/>
              </a:rPr>
              <a:t>les codes de la </a:t>
            </a:r>
            <a:r>
              <a:rPr lang="en-US" sz="1400" dirty="0" err="1">
                <a:latin typeface="Optima" charset="0"/>
                <a:ea typeface="Optima" charset="0"/>
                <a:cs typeface="Optima" charset="0"/>
              </a:rPr>
              <a:t>presse</a:t>
            </a:r>
            <a:r>
              <a:rPr lang="en-US" sz="1400" dirty="0">
                <a:latin typeface="Optima" charset="0"/>
                <a:ea typeface="Optima" charset="0"/>
                <a:cs typeface="Optima" charset="0"/>
              </a:rPr>
              <a:t> </a:t>
            </a:r>
            <a:r>
              <a:rPr lang="en-US" sz="1400" dirty="0" err="1">
                <a:latin typeface="Optima" charset="0"/>
                <a:ea typeface="Optima" charset="0"/>
                <a:cs typeface="Optima" charset="0"/>
              </a:rPr>
              <a:t>américaine</a:t>
            </a:r>
            <a:r>
              <a:rPr lang="en-US" sz="1400" dirty="0">
                <a:latin typeface="Optima" charset="0"/>
                <a:ea typeface="Optima" charset="0"/>
                <a:cs typeface="Optima" charset="0"/>
              </a:rPr>
              <a:t> </a:t>
            </a:r>
            <a:r>
              <a:rPr lang="en-US" sz="1400" dirty="0" err="1">
                <a:latin typeface="Optima" charset="0"/>
                <a:ea typeface="Optima" charset="0"/>
                <a:cs typeface="Optima" charset="0"/>
              </a:rPr>
              <a:t>adressés</a:t>
            </a:r>
            <a:r>
              <a:rPr lang="en-US" sz="1400" dirty="0">
                <a:latin typeface="Optima" charset="0"/>
                <a:ea typeface="Optima" charset="0"/>
                <a:cs typeface="Optima" charset="0"/>
              </a:rPr>
              <a:t> aux adolescents.</a:t>
            </a:r>
            <a:endParaRPr lang="en-US" sz="1400" dirty="0" smtClean="0">
              <a:latin typeface="Optima" charset="0"/>
              <a:ea typeface="Optima" charset="0"/>
              <a:cs typeface="Optima" charset="0"/>
            </a:endParaRPr>
          </a:p>
          <a:p>
            <a:endParaRPr lang="en-US" sz="1400" b="1" dirty="0">
              <a:solidFill>
                <a:srgbClr val="3F8CAF"/>
              </a:solidFill>
              <a:latin typeface="Optima" charset="0"/>
              <a:ea typeface="Optima" charset="0"/>
              <a:cs typeface="Optima" charset="0"/>
            </a:endParaRPr>
          </a:p>
          <a:p>
            <a:r>
              <a:rPr lang="en-US" sz="1400" b="1" dirty="0" err="1">
                <a:solidFill>
                  <a:srgbClr val="3F8CAF"/>
                </a:solidFill>
                <a:latin typeface="Optima" charset="0"/>
                <a:ea typeface="Optima" charset="0"/>
                <a:cs typeface="Optima" charset="0"/>
              </a:rPr>
              <a:t>Écouter</a:t>
            </a:r>
            <a:r>
              <a:rPr lang="en-US" sz="1400" b="1" dirty="0">
                <a:solidFill>
                  <a:srgbClr val="3F8CAF"/>
                </a:solidFill>
                <a:latin typeface="Optima" charset="0"/>
                <a:ea typeface="Optima" charset="0"/>
                <a:cs typeface="Optima" charset="0"/>
              </a:rPr>
              <a:t> </a:t>
            </a:r>
            <a:r>
              <a:rPr lang="en-US" sz="1400" b="1" dirty="0" smtClean="0">
                <a:solidFill>
                  <a:srgbClr val="3F8CAF"/>
                </a:solidFill>
                <a:latin typeface="Optima" charset="0"/>
                <a:ea typeface="Optima" charset="0"/>
                <a:cs typeface="Optima" charset="0"/>
              </a:rPr>
              <a:t>les chansons </a:t>
            </a:r>
            <a:r>
              <a:rPr lang="en-US" sz="1400" b="1" dirty="0" err="1" smtClean="0">
                <a:solidFill>
                  <a:srgbClr val="3F8CAF"/>
                </a:solidFill>
                <a:latin typeface="Optima" charset="0"/>
                <a:ea typeface="Optima" charset="0"/>
                <a:cs typeface="Optima" charset="0"/>
              </a:rPr>
              <a:t>américaines</a:t>
            </a:r>
            <a:r>
              <a:rPr lang="en-US" sz="1400" b="1" dirty="0" smtClean="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c’est</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être</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à</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l’opposé</a:t>
            </a:r>
            <a:r>
              <a:rPr lang="en-US" sz="1400" b="1" dirty="0">
                <a:solidFill>
                  <a:srgbClr val="3F8CAF"/>
                </a:solidFill>
                <a:latin typeface="Optima" charset="0"/>
                <a:ea typeface="Optima" charset="0"/>
                <a:cs typeface="Optima" charset="0"/>
              </a:rPr>
              <a:t> de </a:t>
            </a:r>
            <a:r>
              <a:rPr lang="en-US" sz="1400" b="1" dirty="0" err="1">
                <a:solidFill>
                  <a:srgbClr val="3F8CAF"/>
                </a:solidFill>
                <a:latin typeface="Optima" charset="0"/>
                <a:ea typeface="Optima" charset="0"/>
                <a:cs typeface="Optima" charset="0"/>
              </a:rPr>
              <a:t>ce</a:t>
            </a:r>
            <a:r>
              <a:rPr lang="en-US" sz="1400" b="1" dirty="0">
                <a:solidFill>
                  <a:srgbClr val="3F8CAF"/>
                </a:solidFill>
                <a:latin typeface="Optima" charset="0"/>
                <a:ea typeface="Optima" charset="0"/>
                <a:cs typeface="Optima" charset="0"/>
              </a:rPr>
              <a:t> que </a:t>
            </a:r>
            <a:r>
              <a:rPr lang="en-US" sz="1400" b="1" dirty="0" err="1">
                <a:solidFill>
                  <a:srgbClr val="3F8CAF"/>
                </a:solidFill>
                <a:latin typeface="Optima" charset="0"/>
                <a:ea typeface="Optima" charset="0"/>
                <a:cs typeface="Optima" charset="0"/>
              </a:rPr>
              <a:t>représente</a:t>
            </a:r>
            <a:r>
              <a:rPr lang="en-US" sz="1400" b="1" dirty="0">
                <a:solidFill>
                  <a:srgbClr val="3F8CAF"/>
                </a:solidFill>
                <a:latin typeface="Optima" charset="0"/>
                <a:ea typeface="Optima" charset="0"/>
                <a:cs typeface="Optima" charset="0"/>
              </a:rPr>
              <a:t> la </a:t>
            </a:r>
            <a:r>
              <a:rPr lang="en-US" sz="1400" b="1" dirty="0" err="1">
                <a:solidFill>
                  <a:srgbClr val="3F8CAF"/>
                </a:solidFill>
                <a:latin typeface="Optima" charset="0"/>
                <a:ea typeface="Optima" charset="0"/>
                <a:cs typeface="Optima" charset="0"/>
              </a:rPr>
              <a:t>pensée</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dominante</a:t>
            </a:r>
            <a:r>
              <a:rPr lang="en-US" sz="1400" b="1" dirty="0">
                <a:solidFill>
                  <a:srgbClr val="3F8CAF"/>
                </a:solidFill>
                <a:latin typeface="Optima" charset="0"/>
                <a:ea typeface="Optima" charset="0"/>
                <a:cs typeface="Optima" charset="0"/>
              </a:rPr>
              <a:t> des </a:t>
            </a:r>
            <a:r>
              <a:rPr lang="en-US" sz="1400" b="1" dirty="0" err="1">
                <a:solidFill>
                  <a:srgbClr val="3F8CAF"/>
                </a:solidFill>
                <a:latin typeface="Optima" charset="0"/>
                <a:ea typeface="Optima" charset="0"/>
                <a:cs typeface="Optima" charset="0"/>
              </a:rPr>
              <a:t>adultes</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C’est</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être</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à</a:t>
            </a:r>
            <a:r>
              <a:rPr lang="en-US" sz="1400" b="1" dirty="0">
                <a:solidFill>
                  <a:srgbClr val="3F8CAF"/>
                </a:solidFill>
                <a:latin typeface="Optima" charset="0"/>
                <a:ea typeface="Optima" charset="0"/>
                <a:cs typeface="Optima" charset="0"/>
              </a:rPr>
              <a:t> la mode</a:t>
            </a:r>
            <a:r>
              <a:rPr lang="en-US" sz="1400" b="1" dirty="0" smtClean="0">
                <a:solidFill>
                  <a:srgbClr val="3F8CAF"/>
                </a:solidFill>
                <a:latin typeface="Optima" charset="0"/>
                <a:ea typeface="Optima" charset="0"/>
                <a:cs typeface="Optima" charset="0"/>
              </a:rPr>
              <a:t>.</a:t>
            </a:r>
          </a:p>
          <a:p>
            <a:endParaRPr lang="en-US" sz="1400" dirty="0">
              <a:latin typeface="Optima" charset="0"/>
              <a:ea typeface="Optima" charset="0"/>
              <a:cs typeface="Optima" charset="0"/>
            </a:endParaRPr>
          </a:p>
          <a:p>
            <a:r>
              <a:rPr lang="en-US" sz="1400" b="1" dirty="0">
                <a:latin typeface="Optima" charset="0"/>
                <a:ea typeface="Optima" charset="0"/>
                <a:cs typeface="Optima" charset="0"/>
              </a:rPr>
              <a:t>Les chansons </a:t>
            </a:r>
            <a:r>
              <a:rPr lang="en-US" sz="1400" b="1" dirty="0" err="1">
                <a:latin typeface="Optima" charset="0"/>
                <a:ea typeface="Optima" charset="0"/>
                <a:cs typeface="Optima" charset="0"/>
              </a:rPr>
              <a:t>adaptée</a:t>
            </a:r>
            <a:r>
              <a:rPr lang="en-US" sz="1400" b="1" dirty="0">
                <a:latin typeface="Optima" charset="0"/>
                <a:ea typeface="Optima" charset="0"/>
                <a:cs typeface="Optima" charset="0"/>
              </a:rPr>
              <a:t> d'un </a:t>
            </a:r>
            <a:r>
              <a:rPr lang="en-US" sz="1400" b="1" dirty="0" err="1">
                <a:latin typeface="Optima" charset="0"/>
                <a:ea typeface="Optima" charset="0"/>
                <a:cs typeface="Optima" charset="0"/>
              </a:rPr>
              <a:t>succès</a:t>
            </a:r>
            <a:r>
              <a:rPr lang="en-US" sz="1400" b="1" dirty="0">
                <a:latin typeface="Optima" charset="0"/>
                <a:ea typeface="Optima" charset="0"/>
                <a:cs typeface="Optima" charset="0"/>
              </a:rPr>
              <a:t> </a:t>
            </a:r>
            <a:r>
              <a:rPr lang="en-US" sz="1400" b="1" dirty="0" err="1">
                <a:latin typeface="Optima" charset="0"/>
                <a:ea typeface="Optima" charset="0"/>
                <a:cs typeface="Optima" charset="0"/>
              </a:rPr>
              <a:t>anglo-saxon</a:t>
            </a:r>
            <a:r>
              <a:rPr lang="en-US" sz="1400" b="1" dirty="0">
                <a:latin typeface="Optima" charset="0"/>
                <a:ea typeface="Optima" charset="0"/>
                <a:cs typeface="Optima" charset="0"/>
              </a:rPr>
              <a:t> </a:t>
            </a:r>
            <a:r>
              <a:rPr lang="en-US" sz="1400" dirty="0" err="1">
                <a:latin typeface="Optima" charset="0"/>
                <a:ea typeface="Optima" charset="0"/>
                <a:cs typeface="Optima" charset="0"/>
              </a:rPr>
              <a:t>sont</a:t>
            </a:r>
            <a:r>
              <a:rPr lang="en-US" sz="1400" dirty="0">
                <a:latin typeface="Optima" charset="0"/>
                <a:ea typeface="Optima" charset="0"/>
                <a:cs typeface="Optima" charset="0"/>
              </a:rPr>
              <a:t> </a:t>
            </a:r>
            <a:r>
              <a:rPr lang="en-US" sz="1400" dirty="0" err="1">
                <a:latin typeface="Optima" charset="0"/>
                <a:ea typeface="Optima" charset="0"/>
                <a:cs typeface="Optima" charset="0"/>
              </a:rPr>
              <a:t>ainsi</a:t>
            </a:r>
            <a:r>
              <a:rPr lang="en-US" sz="1400" dirty="0">
                <a:latin typeface="Optima" charset="0"/>
                <a:ea typeface="Optima" charset="0"/>
                <a:cs typeface="Optima" charset="0"/>
              </a:rPr>
              <a:t> </a:t>
            </a:r>
            <a:r>
              <a:rPr lang="en-US" sz="1400" dirty="0" err="1">
                <a:latin typeface="Optima" charset="0"/>
                <a:ea typeface="Optima" charset="0"/>
                <a:cs typeface="Optima" charset="0"/>
              </a:rPr>
              <a:t>très</a:t>
            </a:r>
            <a:r>
              <a:rPr lang="en-US" sz="1400" dirty="0">
                <a:latin typeface="Optima" charset="0"/>
                <a:ea typeface="Optima" charset="0"/>
                <a:cs typeface="Optima" charset="0"/>
              </a:rPr>
              <a:t> </a:t>
            </a:r>
            <a:r>
              <a:rPr lang="en-US" sz="1400" dirty="0" err="1" smtClean="0">
                <a:latin typeface="Optima" charset="0"/>
                <a:ea typeface="Optima" charset="0"/>
                <a:cs typeface="Optima" charset="0"/>
              </a:rPr>
              <a:t>appréciées</a:t>
            </a:r>
            <a:r>
              <a:rPr lang="en-US" sz="1400" dirty="0" smtClean="0">
                <a:latin typeface="Optima" charset="0"/>
                <a:ea typeface="Optima" charset="0"/>
                <a:cs typeface="Optima" charset="0"/>
              </a:rPr>
              <a:t> </a:t>
            </a:r>
            <a:r>
              <a:rPr lang="en-US" sz="1400" dirty="0">
                <a:latin typeface="Optima" charset="0"/>
                <a:ea typeface="Optima" charset="0"/>
                <a:cs typeface="Optima" charset="0"/>
              </a:rPr>
              <a:t>de la </a:t>
            </a:r>
            <a:r>
              <a:rPr lang="en-US" sz="1400" dirty="0" err="1">
                <a:latin typeface="Optima" charset="0"/>
                <a:ea typeface="Optima" charset="0"/>
                <a:cs typeface="Optima" charset="0"/>
              </a:rPr>
              <a:t>jeunesse</a:t>
            </a:r>
            <a:r>
              <a:rPr lang="en-US" sz="1400" dirty="0">
                <a:latin typeface="Optima" charset="0"/>
                <a:ea typeface="Optima" charset="0"/>
                <a:cs typeface="Optima" charset="0"/>
              </a:rPr>
              <a:t> Baby Boomer. </a:t>
            </a: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r>
              <a:rPr lang="en-US" sz="1400" dirty="0" smtClean="0">
                <a:latin typeface="Optima" charset="0"/>
                <a:ea typeface="Optima" charset="0"/>
                <a:cs typeface="Optima" charset="0"/>
              </a:rPr>
              <a:t>Les </a:t>
            </a:r>
            <a:r>
              <a:rPr lang="en-US" sz="1400" dirty="0" err="1" smtClean="0">
                <a:latin typeface="Optima" charset="0"/>
                <a:ea typeface="Optima" charset="0"/>
                <a:cs typeface="Optima" charset="0"/>
              </a:rPr>
              <a:t>morceaux</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emblématiques</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sont</a:t>
            </a:r>
            <a:r>
              <a:rPr lang="en-US" sz="1400" dirty="0" smtClean="0">
                <a:latin typeface="Optima" charset="0"/>
                <a:ea typeface="Optima" charset="0"/>
                <a:cs typeface="Optima" charset="0"/>
              </a:rPr>
              <a:t>, par </a:t>
            </a:r>
            <a:r>
              <a:rPr lang="en-US" sz="1400" dirty="0" err="1" smtClean="0">
                <a:latin typeface="Optima" charset="0"/>
                <a:ea typeface="Optima" charset="0"/>
                <a:cs typeface="Optima" charset="0"/>
              </a:rPr>
              <a:t>exemple</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Tous</a:t>
            </a:r>
            <a:r>
              <a:rPr lang="en-US" sz="1400" dirty="0" smtClean="0">
                <a:latin typeface="Optima" charset="0"/>
                <a:ea typeface="Optima" charset="0"/>
                <a:cs typeface="Optima" charset="0"/>
              </a:rPr>
              <a:t> les </a:t>
            </a:r>
            <a:r>
              <a:rPr lang="en-US" sz="1400" dirty="0" err="1" smtClean="0">
                <a:latin typeface="Optima" charset="0"/>
                <a:ea typeface="Optima" charset="0"/>
                <a:cs typeface="Optima" charset="0"/>
              </a:rPr>
              <a:t>garçons</a:t>
            </a:r>
            <a:r>
              <a:rPr lang="en-US" sz="1400" dirty="0" smtClean="0">
                <a:latin typeface="Optima" charset="0"/>
                <a:ea typeface="Optima" charset="0"/>
                <a:cs typeface="Optima" charset="0"/>
              </a:rPr>
              <a:t> et les </a:t>
            </a:r>
            <a:r>
              <a:rPr lang="en-US" sz="1400" dirty="0" err="1" smtClean="0">
                <a:latin typeface="Optima" charset="0"/>
                <a:ea typeface="Optima" charset="0"/>
                <a:cs typeface="Optima" charset="0"/>
              </a:rPr>
              <a:t>filles</a:t>
            </a:r>
            <a:r>
              <a:rPr lang="en-US" sz="1400" dirty="0" smtClean="0">
                <a:latin typeface="Optima" charset="0"/>
                <a:ea typeface="Optima" charset="0"/>
                <a:cs typeface="Optima" charset="0"/>
              </a:rPr>
              <a:t>’ de Françoise Hardy, ‘</a:t>
            </a:r>
            <a:r>
              <a:rPr lang="en-US" sz="1400" dirty="0" err="1" smtClean="0">
                <a:latin typeface="Optima" charset="0"/>
                <a:ea typeface="Optima" charset="0"/>
                <a:cs typeface="Optima" charset="0"/>
              </a:rPr>
              <a:t>Laisser</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tomber</a:t>
            </a:r>
            <a:r>
              <a:rPr lang="en-US" sz="1400" dirty="0" smtClean="0">
                <a:latin typeface="Optima" charset="0"/>
                <a:ea typeface="Optima" charset="0"/>
                <a:cs typeface="Optima" charset="0"/>
              </a:rPr>
              <a:t> les </a:t>
            </a:r>
            <a:r>
              <a:rPr lang="en-US" sz="1400" dirty="0" err="1" smtClean="0">
                <a:latin typeface="Optima" charset="0"/>
                <a:ea typeface="Optima" charset="0"/>
                <a:cs typeface="Optima" charset="0"/>
              </a:rPr>
              <a:t>filles</a:t>
            </a:r>
            <a:r>
              <a:rPr lang="en-US" sz="1400" dirty="0" smtClean="0">
                <a:latin typeface="Optima" charset="0"/>
                <a:ea typeface="Optima" charset="0"/>
                <a:cs typeface="Optima" charset="0"/>
              </a:rPr>
              <a:t>’ de France Gall.</a:t>
            </a:r>
          </a:p>
          <a:p>
            <a:r>
              <a:rPr lang="en-US" sz="1400" b="1" dirty="0" err="1" smtClean="0">
                <a:solidFill>
                  <a:srgbClr val="3F8CAF"/>
                </a:solidFill>
                <a:latin typeface="Optima" charset="0"/>
                <a:ea typeface="Optima" charset="0"/>
                <a:cs typeface="Optima" charset="0"/>
              </a:rPr>
              <a:t>C’est</a:t>
            </a:r>
            <a:r>
              <a:rPr lang="en-US" sz="1400" b="1" dirty="0" smtClean="0">
                <a:solidFill>
                  <a:srgbClr val="3F8CAF"/>
                </a:solidFill>
                <a:latin typeface="Optima" charset="0"/>
                <a:ea typeface="Optima" charset="0"/>
                <a:cs typeface="Optima" charset="0"/>
              </a:rPr>
              <a:t> </a:t>
            </a:r>
            <a:r>
              <a:rPr lang="en-US" sz="1400" b="1" dirty="0" err="1" smtClean="0">
                <a:solidFill>
                  <a:srgbClr val="3F8CAF"/>
                </a:solidFill>
                <a:latin typeface="Optima" charset="0"/>
                <a:ea typeface="Optima" charset="0"/>
                <a:cs typeface="Optima" charset="0"/>
              </a:rPr>
              <a:t>gràce</a:t>
            </a:r>
            <a:r>
              <a:rPr lang="en-US" sz="1400" b="1" dirty="0" smtClean="0">
                <a:solidFill>
                  <a:srgbClr val="3F8CAF"/>
                </a:solidFill>
                <a:latin typeface="Optima" charset="0"/>
                <a:ea typeface="Optima" charset="0"/>
                <a:cs typeface="Optima" charset="0"/>
              </a:rPr>
              <a:t> </a:t>
            </a:r>
            <a:r>
              <a:rPr lang="en-US" sz="1400" b="1" dirty="0" err="1" smtClean="0">
                <a:solidFill>
                  <a:srgbClr val="3F8CAF"/>
                </a:solidFill>
                <a:latin typeface="Optima" charset="0"/>
                <a:ea typeface="Optima" charset="0"/>
                <a:cs typeface="Optima" charset="0"/>
              </a:rPr>
              <a:t>à</a:t>
            </a:r>
            <a:r>
              <a:rPr lang="en-US" sz="1400" b="1" dirty="0" smtClean="0">
                <a:solidFill>
                  <a:srgbClr val="3F8CAF"/>
                </a:solidFill>
                <a:latin typeface="Optima" charset="0"/>
                <a:ea typeface="Optima" charset="0"/>
                <a:cs typeface="Optima" charset="0"/>
              </a:rPr>
              <a:t> </a:t>
            </a:r>
            <a:r>
              <a:rPr lang="en-US" sz="1400" b="1" dirty="0" err="1" smtClean="0">
                <a:solidFill>
                  <a:srgbClr val="3F8CAF"/>
                </a:solidFill>
                <a:latin typeface="Optima" charset="0"/>
                <a:ea typeface="Optima" charset="0"/>
                <a:cs typeface="Optima" charset="0"/>
              </a:rPr>
              <a:t>eux</a:t>
            </a:r>
            <a:r>
              <a:rPr lang="en-US" sz="1400" b="1" dirty="0" smtClean="0">
                <a:solidFill>
                  <a:srgbClr val="3F8CAF"/>
                </a:solidFill>
                <a:latin typeface="Optima" charset="0"/>
                <a:ea typeface="Optima" charset="0"/>
                <a:cs typeface="Optima" charset="0"/>
              </a:rPr>
              <a:t> que </a:t>
            </a:r>
            <a:r>
              <a:rPr lang="en-US" sz="1400" b="1" dirty="0" err="1" smtClean="0">
                <a:solidFill>
                  <a:srgbClr val="3F8CAF"/>
                </a:solidFill>
                <a:latin typeface="Optima" charset="0"/>
                <a:ea typeface="Optima" charset="0"/>
                <a:cs typeface="Optima" charset="0"/>
              </a:rPr>
              <a:t>Gainsbourg</a:t>
            </a:r>
            <a:r>
              <a:rPr lang="en-US" sz="1400" b="1" dirty="0" smtClean="0">
                <a:solidFill>
                  <a:srgbClr val="3F8CAF"/>
                </a:solidFill>
                <a:latin typeface="Optima" charset="0"/>
                <a:ea typeface="Optima" charset="0"/>
                <a:cs typeface="Optima" charset="0"/>
              </a:rPr>
              <a:t> a </a:t>
            </a:r>
            <a:r>
              <a:rPr lang="en-US" sz="1400" b="1" dirty="0" err="1" smtClean="0">
                <a:solidFill>
                  <a:srgbClr val="3F8CAF"/>
                </a:solidFill>
                <a:latin typeface="Optima" charset="0"/>
                <a:ea typeface="Optima" charset="0"/>
                <a:cs typeface="Optima" charset="0"/>
              </a:rPr>
              <a:t>pu</a:t>
            </a:r>
            <a:r>
              <a:rPr lang="en-US" sz="1400" b="1" dirty="0" smtClean="0">
                <a:solidFill>
                  <a:srgbClr val="3F8CAF"/>
                </a:solidFill>
                <a:latin typeface="Optima" charset="0"/>
                <a:ea typeface="Optima" charset="0"/>
                <a:cs typeface="Optima" charset="0"/>
              </a:rPr>
              <a:t> </a:t>
            </a:r>
            <a:r>
              <a:rPr lang="en-US" sz="1400" b="1" dirty="0" err="1" smtClean="0">
                <a:solidFill>
                  <a:srgbClr val="3F8CAF"/>
                </a:solidFill>
                <a:latin typeface="Optima" charset="0"/>
                <a:ea typeface="Optima" charset="0"/>
                <a:cs typeface="Optima" charset="0"/>
              </a:rPr>
              <a:t>séduire</a:t>
            </a:r>
            <a:r>
              <a:rPr lang="en-US" sz="1400" b="1" dirty="0" smtClean="0">
                <a:solidFill>
                  <a:srgbClr val="3F8CAF"/>
                </a:solidFill>
                <a:latin typeface="Optima" charset="0"/>
                <a:ea typeface="Optima" charset="0"/>
                <a:cs typeface="Optima" charset="0"/>
              </a:rPr>
              <a:t> un grand public </a:t>
            </a:r>
            <a:r>
              <a:rPr lang="en-US" sz="1400" b="1" dirty="0" err="1" smtClean="0">
                <a:solidFill>
                  <a:srgbClr val="3F8CAF"/>
                </a:solidFill>
                <a:latin typeface="Optima" charset="0"/>
                <a:ea typeface="Optima" charset="0"/>
                <a:cs typeface="Optima" charset="0"/>
              </a:rPr>
              <a:t>jeune</a:t>
            </a:r>
            <a:r>
              <a:rPr lang="en-US" sz="1400" b="1" dirty="0" smtClean="0">
                <a:solidFill>
                  <a:srgbClr val="3F8CAF"/>
                </a:solidFill>
                <a:latin typeface="Optima" charset="0"/>
                <a:ea typeface="Optima" charset="0"/>
                <a:cs typeface="Optima" charset="0"/>
              </a:rPr>
              <a:t>.</a:t>
            </a:r>
          </a:p>
          <a:p>
            <a:endParaRPr lang="en-US" sz="1400" b="1" dirty="0">
              <a:solidFill>
                <a:srgbClr val="3F8CAF"/>
              </a:solidFill>
              <a:latin typeface="Optima" charset="0"/>
              <a:ea typeface="Optima" charset="0"/>
              <a:cs typeface="Optima" charset="0"/>
            </a:endParaRPr>
          </a:p>
          <a:p>
            <a:r>
              <a:rPr lang="en-US" sz="1400" dirty="0" smtClean="0">
                <a:latin typeface="Optima" charset="0"/>
                <a:ea typeface="Optima" charset="0"/>
                <a:cs typeface="Optima" charset="0"/>
              </a:rPr>
              <a:t>Les </a:t>
            </a:r>
            <a:r>
              <a:rPr lang="en-US" sz="1400" dirty="0" err="1">
                <a:latin typeface="Optima" charset="0"/>
                <a:ea typeface="Optima" charset="0"/>
                <a:cs typeface="Optima" charset="0"/>
              </a:rPr>
              <a:t>thèmes</a:t>
            </a:r>
            <a:r>
              <a:rPr lang="en-US" sz="1400" dirty="0">
                <a:latin typeface="Optima" charset="0"/>
                <a:ea typeface="Optima" charset="0"/>
                <a:cs typeface="Optima" charset="0"/>
              </a:rPr>
              <a:t> </a:t>
            </a:r>
            <a:r>
              <a:rPr lang="en-US" sz="1400" dirty="0" err="1">
                <a:latin typeface="Optima" charset="0"/>
                <a:ea typeface="Optima" charset="0"/>
                <a:cs typeface="Optima" charset="0"/>
              </a:rPr>
              <a:t>sont</a:t>
            </a:r>
            <a:r>
              <a:rPr lang="en-US" sz="1400" dirty="0">
                <a:latin typeface="Optima" charset="0"/>
                <a:ea typeface="Optima" charset="0"/>
                <a:cs typeface="Optima" charset="0"/>
              </a:rPr>
              <a:t> </a:t>
            </a:r>
            <a:r>
              <a:rPr lang="en-US" sz="1400" dirty="0" err="1">
                <a:latin typeface="Optima" charset="0"/>
                <a:ea typeface="Optima" charset="0"/>
                <a:cs typeface="Optima" charset="0"/>
              </a:rPr>
              <a:t>souvent</a:t>
            </a:r>
            <a:r>
              <a:rPr lang="en-US" sz="1400" dirty="0">
                <a:latin typeface="Optima" charset="0"/>
                <a:ea typeface="Optima" charset="0"/>
                <a:cs typeface="Optima" charset="0"/>
              </a:rPr>
              <a:t> </a:t>
            </a:r>
            <a:r>
              <a:rPr lang="en-US" sz="1400" dirty="0" err="1">
                <a:latin typeface="Optima" charset="0"/>
                <a:ea typeface="Optima" charset="0"/>
                <a:cs typeface="Optima" charset="0"/>
              </a:rPr>
              <a:t>très</a:t>
            </a:r>
            <a:r>
              <a:rPr lang="en-US" sz="1400" dirty="0">
                <a:latin typeface="Optima" charset="0"/>
                <a:ea typeface="Optima" charset="0"/>
                <a:cs typeface="Optima" charset="0"/>
              </a:rPr>
              <a:t> </a:t>
            </a:r>
            <a:r>
              <a:rPr lang="en-US" sz="1400" dirty="0" smtClean="0">
                <a:latin typeface="Optima" charset="0"/>
                <a:ea typeface="Optima" charset="0"/>
                <a:cs typeface="Optima" charset="0"/>
              </a:rPr>
              <a:t>innocents. Les chansons </a:t>
            </a:r>
            <a:r>
              <a:rPr lang="en-US" sz="1400" dirty="0" err="1" smtClean="0">
                <a:latin typeface="Optima" charset="0"/>
                <a:ea typeface="Optima" charset="0"/>
                <a:cs typeface="Optima" charset="0"/>
              </a:rPr>
              <a:t>sont</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interpètées</a:t>
            </a:r>
            <a:r>
              <a:rPr lang="en-US" sz="1400" dirty="0" smtClean="0">
                <a:latin typeface="Optima" charset="0"/>
                <a:ea typeface="Optima" charset="0"/>
                <a:cs typeface="Optima" charset="0"/>
              </a:rPr>
              <a:t> par les </a:t>
            </a:r>
            <a:r>
              <a:rPr lang="en-US" sz="1400" dirty="0" err="1">
                <a:latin typeface="Optima" charset="0"/>
                <a:ea typeface="Optima" charset="0"/>
                <a:cs typeface="Optima" charset="0"/>
              </a:rPr>
              <a:t>jeunes</a:t>
            </a:r>
            <a:r>
              <a:rPr lang="en-US" sz="1400" dirty="0">
                <a:latin typeface="Optima" charset="0"/>
                <a:ea typeface="Optima" charset="0"/>
                <a:cs typeface="Optima" charset="0"/>
              </a:rPr>
              <a:t> chanteuses qui </a:t>
            </a:r>
            <a:r>
              <a:rPr lang="en-US" sz="1400" dirty="0" err="1">
                <a:latin typeface="Optima" charset="0"/>
                <a:ea typeface="Optima" charset="0"/>
                <a:cs typeface="Optima" charset="0"/>
              </a:rPr>
              <a:t>sont</a:t>
            </a:r>
            <a:r>
              <a:rPr lang="en-US" sz="1400" dirty="0">
                <a:latin typeface="Optima" charset="0"/>
                <a:ea typeface="Optima" charset="0"/>
                <a:cs typeface="Optima" charset="0"/>
              </a:rPr>
              <a:t> </a:t>
            </a:r>
            <a:r>
              <a:rPr lang="en-US" sz="1400" dirty="0" err="1">
                <a:latin typeface="Optima" charset="0"/>
                <a:ea typeface="Optima" charset="0"/>
                <a:cs typeface="Optima" charset="0"/>
              </a:rPr>
              <a:t>très</a:t>
            </a:r>
            <a:r>
              <a:rPr lang="en-US" sz="1400" dirty="0">
                <a:latin typeface="Optima" charset="0"/>
                <a:ea typeface="Optima" charset="0"/>
                <a:cs typeface="Optima" charset="0"/>
              </a:rPr>
              <a:t> sexy </a:t>
            </a:r>
            <a:r>
              <a:rPr lang="en-US" sz="1400" dirty="0" smtClean="0">
                <a:latin typeface="Optima" charset="0"/>
                <a:ea typeface="Optima" charset="0"/>
                <a:cs typeface="Optima" charset="0"/>
              </a:rPr>
              <a:t>de </a:t>
            </a:r>
            <a:r>
              <a:rPr lang="en-US" sz="1400" dirty="0" err="1" smtClean="0">
                <a:latin typeface="Optima" charset="0"/>
                <a:ea typeface="Optima" charset="0"/>
                <a:cs typeface="Optima" charset="0"/>
              </a:rPr>
              <a:t>manière</a:t>
            </a:r>
            <a:r>
              <a:rPr lang="en-US" sz="1400" dirty="0" smtClean="0">
                <a:latin typeface="Optima" charset="0"/>
                <a:ea typeface="Optima" charset="0"/>
                <a:cs typeface="Optima" charset="0"/>
              </a:rPr>
              <a:t> </a:t>
            </a:r>
            <a:r>
              <a:rPr lang="en-US" sz="1400" dirty="0">
                <a:latin typeface="Optima" charset="0"/>
                <a:ea typeface="Optima" charset="0"/>
                <a:cs typeface="Optima" charset="0"/>
              </a:rPr>
              <a:t>naïve. </a:t>
            </a:r>
          </a:p>
          <a:p>
            <a:endParaRPr lang="en-US" sz="1400" dirty="0">
              <a:latin typeface="Optima" charset="0"/>
              <a:ea typeface="Optima" charset="0"/>
              <a:cs typeface="Optima" charset="0"/>
            </a:endParaRPr>
          </a:p>
        </p:txBody>
      </p:sp>
      <p:grpSp>
        <p:nvGrpSpPr>
          <p:cNvPr id="6" name="Group 5"/>
          <p:cNvGrpSpPr/>
          <p:nvPr/>
        </p:nvGrpSpPr>
        <p:grpSpPr>
          <a:xfrm>
            <a:off x="7939314" y="1076033"/>
            <a:ext cx="4252686" cy="5486651"/>
            <a:chOff x="7334182" y="-1165"/>
            <a:chExt cx="4857819" cy="6267370"/>
          </a:xfrm>
        </p:grpSpPr>
        <p:pic>
          <p:nvPicPr>
            <p:cNvPr id="5" name="Picture 2" descr="mage result for salut les copains france g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182" y="0"/>
              <a:ext cx="2433626" cy="3127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lchimy.info/wp-content/uploads/2017/07/les-y%C3%A9-y%C3%A9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7808" y="-1165"/>
              <a:ext cx="2424193" cy="31272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ge result for salut les copains francoise har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182" y="3126044"/>
              <a:ext cx="2459656" cy="31401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lchimy.info/wp-content/uploads/2017/07/les-y%C3%A9-y%C3%A9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807" y="3126044"/>
              <a:ext cx="2390211" cy="31401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96383690"/>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3" y="581300"/>
            <a:ext cx="8303330" cy="523220"/>
          </a:xfrm>
          <a:prstGeom prst="rect">
            <a:avLst/>
          </a:prstGeom>
          <a:noFill/>
        </p:spPr>
        <p:txBody>
          <a:bodyPr wrap="square" rtlCol="0">
            <a:spAutoFit/>
          </a:bodyPr>
          <a:lstStyle/>
          <a:p>
            <a:r>
              <a:rPr lang="fr-FR" sz="2800" b="1" dirty="0" smtClean="0">
                <a:latin typeface="Optima" charset="0"/>
                <a:ea typeface="Optima" charset="0"/>
                <a:cs typeface="Optima" charset="0"/>
              </a:rPr>
              <a:t>L’ÉPOQUE YÉ</a:t>
            </a:r>
            <a:r>
              <a:rPr lang="en-US" altLang="zh-CN" sz="2800" b="1" dirty="0" smtClean="0">
                <a:latin typeface="Optima" charset="0"/>
                <a:ea typeface="Optima" charset="0"/>
                <a:cs typeface="Optima" charset="0"/>
              </a:rPr>
              <a:t>-</a:t>
            </a:r>
            <a:r>
              <a:rPr lang="fr-FR" sz="2800" b="1" dirty="0" smtClean="0">
                <a:latin typeface="Optima" charset="0"/>
                <a:ea typeface="Optima" charset="0"/>
                <a:cs typeface="Optima" charset="0"/>
              </a:rPr>
              <a:t>YÉ </a:t>
            </a:r>
            <a:r>
              <a:rPr lang="mr-IN" sz="2800" b="1" dirty="0" smtClean="0">
                <a:latin typeface="Optima" charset="0"/>
                <a:ea typeface="Optima" charset="0"/>
                <a:cs typeface="Optima" charset="0"/>
              </a:rPr>
              <a:t>–</a:t>
            </a:r>
            <a:r>
              <a:rPr lang="fr-FR" sz="2800" b="1" dirty="0" smtClean="0">
                <a:latin typeface="Optima" charset="0"/>
                <a:ea typeface="Optima" charset="0"/>
                <a:cs typeface="Optima" charset="0"/>
              </a:rPr>
              <a:t> LA PHOTO DU SIÈCLE (1966)</a:t>
            </a:r>
            <a:endParaRPr lang="fr-FR" sz="2800" b="1" dirty="0" smtClean="0">
              <a:latin typeface="Optima" charset="0"/>
              <a:ea typeface="Optima" charset="0"/>
              <a:cs typeface="Optima" charset="0"/>
            </a:endParaRPr>
          </a:p>
        </p:txBody>
      </p:sp>
      <p:grpSp>
        <p:nvGrpSpPr>
          <p:cNvPr id="4" name="Group 3"/>
          <p:cNvGrpSpPr/>
          <p:nvPr/>
        </p:nvGrpSpPr>
        <p:grpSpPr>
          <a:xfrm>
            <a:off x="2847975" y="1479140"/>
            <a:ext cx="6496050" cy="4826410"/>
            <a:chOff x="2847975" y="1479140"/>
            <a:chExt cx="6496050" cy="4826410"/>
          </a:xfrm>
        </p:grpSpPr>
        <p:pic>
          <p:nvPicPr>
            <p:cNvPr id="2050" name="Picture 2" descr="mage result for photo de siecle 19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5" y="1479140"/>
              <a:ext cx="6496050" cy="48264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73256" y="2801703"/>
              <a:ext cx="919692" cy="246221"/>
            </a:xfrm>
            <a:prstGeom prst="rect">
              <a:avLst/>
            </a:prstGeom>
            <a:solidFill>
              <a:schemeClr val="bg1">
                <a:lumMod val="85000"/>
              </a:schemeClr>
            </a:solidFill>
          </p:spPr>
          <p:txBody>
            <a:bodyPr wrap="square" rtlCol="0">
              <a:spAutoFit/>
            </a:bodyPr>
            <a:lstStyle/>
            <a:p>
              <a:r>
                <a:rPr lang="fr-FR" sz="1000" dirty="0" smtClean="0">
                  <a:latin typeface="Optima" charset="0"/>
                  <a:ea typeface="Optima" charset="0"/>
                  <a:cs typeface="Optima" charset="0"/>
                </a:rPr>
                <a:t>Sylvie Vartan</a:t>
              </a:r>
              <a:endParaRPr lang="fr-FR" sz="1000" dirty="0" smtClean="0">
                <a:latin typeface="Optima" charset="0"/>
                <a:ea typeface="Optima" charset="0"/>
                <a:cs typeface="Optima" charset="0"/>
              </a:endParaRPr>
            </a:p>
          </p:txBody>
        </p:sp>
        <p:sp>
          <p:nvSpPr>
            <p:cNvPr id="11" name="TextBox 10"/>
            <p:cNvSpPr txBox="1"/>
            <p:nvPr/>
          </p:nvSpPr>
          <p:spPr>
            <a:xfrm>
              <a:off x="5021595" y="2427938"/>
              <a:ext cx="1122892" cy="253916"/>
            </a:xfrm>
            <a:prstGeom prst="rect">
              <a:avLst/>
            </a:prstGeom>
            <a:solidFill>
              <a:schemeClr val="bg1">
                <a:lumMod val="85000"/>
              </a:schemeClr>
            </a:solidFill>
          </p:spPr>
          <p:txBody>
            <a:bodyPr wrap="square" rtlCol="0">
              <a:spAutoFit/>
            </a:bodyPr>
            <a:lstStyle/>
            <a:p>
              <a:r>
                <a:rPr lang="fr-FR" sz="1000" smtClean="0">
                  <a:latin typeface="Optima" charset="0"/>
                  <a:ea typeface="Optima" charset="0"/>
                  <a:cs typeface="Optima" charset="0"/>
                </a:rPr>
                <a:t>Johnny Hallyday</a:t>
              </a:r>
              <a:endParaRPr lang="fr-FR" sz="1000" dirty="0" smtClean="0">
                <a:latin typeface="Optima" charset="0"/>
                <a:ea typeface="Optima" charset="0"/>
                <a:cs typeface="Optima" charset="0"/>
              </a:endParaRPr>
            </a:p>
          </p:txBody>
        </p:sp>
        <p:sp>
          <p:nvSpPr>
            <p:cNvPr id="12" name="TextBox 11"/>
            <p:cNvSpPr txBox="1"/>
            <p:nvPr/>
          </p:nvSpPr>
          <p:spPr>
            <a:xfrm>
              <a:off x="3466708" y="3176323"/>
              <a:ext cx="825893" cy="246221"/>
            </a:xfrm>
            <a:prstGeom prst="rect">
              <a:avLst/>
            </a:prstGeom>
            <a:solidFill>
              <a:schemeClr val="bg1">
                <a:lumMod val="85000"/>
              </a:schemeClr>
            </a:solidFill>
          </p:spPr>
          <p:txBody>
            <a:bodyPr wrap="square" rtlCol="0">
              <a:spAutoFit/>
            </a:bodyPr>
            <a:lstStyle/>
            <a:p>
              <a:r>
                <a:rPr lang="fr-FR" sz="1000" dirty="0" smtClean="0">
                  <a:latin typeface="Optima" charset="0"/>
                  <a:ea typeface="Optima" charset="0"/>
                  <a:cs typeface="Optima" charset="0"/>
                </a:rPr>
                <a:t>France Gall</a:t>
              </a:r>
              <a:endParaRPr lang="fr-FR" sz="1000" dirty="0" smtClean="0">
                <a:latin typeface="Optima" charset="0"/>
                <a:ea typeface="Optima" charset="0"/>
                <a:cs typeface="Optima" charset="0"/>
              </a:endParaRPr>
            </a:p>
          </p:txBody>
        </p:sp>
        <p:sp>
          <p:nvSpPr>
            <p:cNvPr id="13" name="TextBox 12"/>
            <p:cNvSpPr txBox="1"/>
            <p:nvPr/>
          </p:nvSpPr>
          <p:spPr>
            <a:xfrm>
              <a:off x="5456206" y="3053212"/>
              <a:ext cx="1162453" cy="246221"/>
            </a:xfrm>
            <a:prstGeom prst="rect">
              <a:avLst/>
            </a:prstGeom>
            <a:solidFill>
              <a:schemeClr val="bg1">
                <a:lumMod val="85000"/>
              </a:schemeClr>
            </a:solidFill>
          </p:spPr>
          <p:txBody>
            <a:bodyPr wrap="square" rtlCol="0">
              <a:spAutoFit/>
            </a:bodyPr>
            <a:lstStyle/>
            <a:p>
              <a:r>
                <a:rPr lang="fr-FR" sz="1000" smtClean="0">
                  <a:latin typeface="Optima" charset="0"/>
                  <a:ea typeface="Optima" charset="0"/>
                  <a:cs typeface="Optima" charset="0"/>
                </a:rPr>
                <a:t>Serge Gainsbourg</a:t>
              </a:r>
              <a:endParaRPr lang="fr-FR" sz="1000" dirty="0" smtClean="0">
                <a:latin typeface="Optima" charset="0"/>
                <a:ea typeface="Optima" charset="0"/>
                <a:cs typeface="Optima" charset="0"/>
              </a:endParaRPr>
            </a:p>
          </p:txBody>
        </p:sp>
        <p:sp>
          <p:nvSpPr>
            <p:cNvPr id="14" name="TextBox 13"/>
            <p:cNvSpPr txBox="1"/>
            <p:nvPr/>
          </p:nvSpPr>
          <p:spPr>
            <a:xfrm>
              <a:off x="7399699" y="4157719"/>
              <a:ext cx="1084425" cy="246221"/>
            </a:xfrm>
            <a:prstGeom prst="rect">
              <a:avLst/>
            </a:prstGeom>
            <a:solidFill>
              <a:schemeClr val="bg1">
                <a:lumMod val="85000"/>
              </a:schemeClr>
            </a:solidFill>
          </p:spPr>
          <p:txBody>
            <a:bodyPr wrap="square" rtlCol="0">
              <a:spAutoFit/>
            </a:bodyPr>
            <a:lstStyle/>
            <a:p>
              <a:r>
                <a:rPr lang="fr-FR" sz="1000" smtClean="0">
                  <a:latin typeface="Optima" charset="0"/>
                  <a:ea typeface="Optima" charset="0"/>
                  <a:cs typeface="Optima" charset="0"/>
                </a:rPr>
                <a:t>Françoise Hardy</a:t>
              </a:r>
              <a:endParaRPr lang="fr-FR" sz="1000" dirty="0" smtClean="0">
                <a:latin typeface="Optima" charset="0"/>
                <a:ea typeface="Optima" charset="0"/>
                <a:cs typeface="Optima" charset="0"/>
              </a:endParaRPr>
            </a:p>
          </p:txBody>
        </p:sp>
        <p:sp>
          <p:nvSpPr>
            <p:cNvPr id="15" name="TextBox 14"/>
            <p:cNvSpPr txBox="1"/>
            <p:nvPr/>
          </p:nvSpPr>
          <p:spPr>
            <a:xfrm>
              <a:off x="6722197" y="4157719"/>
              <a:ext cx="639794" cy="246221"/>
            </a:xfrm>
            <a:prstGeom prst="rect">
              <a:avLst/>
            </a:prstGeom>
            <a:solidFill>
              <a:schemeClr val="bg1">
                <a:lumMod val="85000"/>
              </a:schemeClr>
            </a:solidFill>
          </p:spPr>
          <p:txBody>
            <a:bodyPr wrap="square" rtlCol="0">
              <a:spAutoFit/>
            </a:bodyPr>
            <a:lstStyle/>
            <a:p>
              <a:r>
                <a:rPr lang="fr-FR" sz="1000" smtClean="0">
                  <a:latin typeface="Optima" charset="0"/>
                  <a:ea typeface="Optima" charset="0"/>
                  <a:cs typeface="Optima" charset="0"/>
                </a:rPr>
                <a:t>Antoine</a:t>
              </a:r>
              <a:endParaRPr lang="fr-FR" sz="1000" dirty="0" smtClean="0">
                <a:latin typeface="Optima" charset="0"/>
                <a:ea typeface="Optima" charset="0"/>
                <a:cs typeface="Optima" charset="0"/>
              </a:endParaRPr>
            </a:p>
          </p:txBody>
        </p:sp>
      </p:grpSp>
    </p:spTree>
    <p:extLst>
      <p:ext uri="{BB962C8B-B14F-4D97-AF65-F5344CB8AC3E}">
        <p14:creationId xmlns:p14="http://schemas.microsoft.com/office/powerpoint/2010/main" val="994491692"/>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2" y="581300"/>
            <a:ext cx="5912527" cy="523220"/>
          </a:xfrm>
          <a:prstGeom prst="rect">
            <a:avLst/>
          </a:prstGeom>
          <a:noFill/>
        </p:spPr>
        <p:txBody>
          <a:bodyPr wrap="square" rtlCol="0">
            <a:spAutoFit/>
          </a:bodyPr>
          <a:lstStyle/>
          <a:p>
            <a:r>
              <a:rPr lang="fr-FR" sz="2800" b="1" dirty="0" smtClean="0">
                <a:latin typeface="Optima" charset="0"/>
                <a:ea typeface="Optima" charset="0"/>
                <a:cs typeface="Optima" charset="0"/>
              </a:rPr>
              <a:t>LES SUCETTES A L’ÉPOQUE YÉ-YÉ</a:t>
            </a:r>
          </a:p>
        </p:txBody>
      </p:sp>
      <p:sp>
        <p:nvSpPr>
          <p:cNvPr id="3" name="TextBox 2"/>
          <p:cNvSpPr txBox="1"/>
          <p:nvPr/>
        </p:nvSpPr>
        <p:spPr>
          <a:xfrm>
            <a:off x="908402" y="2333196"/>
            <a:ext cx="5187598" cy="2677656"/>
          </a:xfrm>
          <a:prstGeom prst="rect">
            <a:avLst/>
          </a:prstGeom>
          <a:noFill/>
        </p:spPr>
        <p:txBody>
          <a:bodyPr wrap="square" rtlCol="0">
            <a:spAutoFit/>
          </a:bodyPr>
          <a:lstStyle/>
          <a:p>
            <a:r>
              <a:rPr lang="en-US" sz="1400" dirty="0" err="1" smtClean="0">
                <a:latin typeface="Optima" charset="0"/>
                <a:ea typeface="Optima" charset="0"/>
                <a:cs typeface="Optima" charset="0"/>
              </a:rPr>
              <a:t>En</a:t>
            </a:r>
            <a:r>
              <a:rPr lang="en-US" sz="1400" dirty="0" smtClean="0">
                <a:latin typeface="Optima" charset="0"/>
                <a:ea typeface="Optima" charset="0"/>
                <a:cs typeface="Optima" charset="0"/>
              </a:rPr>
              <a:t> </a:t>
            </a:r>
            <a:r>
              <a:rPr lang="en-US" sz="1400" dirty="0">
                <a:latin typeface="Optima" charset="0"/>
                <a:ea typeface="Optima" charset="0"/>
                <a:cs typeface="Optima" charset="0"/>
              </a:rPr>
              <a:t>1966, </a:t>
            </a:r>
            <a:r>
              <a:rPr lang="en-US" sz="1400" dirty="0" smtClean="0">
                <a:latin typeface="Optima" charset="0"/>
                <a:ea typeface="Optima" charset="0"/>
                <a:cs typeface="Optima" charset="0"/>
              </a:rPr>
              <a:t>après </a:t>
            </a:r>
            <a:r>
              <a:rPr lang="en-US" sz="1400" dirty="0">
                <a:latin typeface="Optima" charset="0"/>
                <a:ea typeface="Optima" charset="0"/>
                <a:cs typeface="Optima" charset="0"/>
              </a:rPr>
              <a:t>que la chanson </a:t>
            </a:r>
            <a:r>
              <a:rPr lang="en-US" sz="1400" dirty="0" err="1">
                <a:latin typeface="Optima" charset="0"/>
                <a:ea typeface="Optima" charset="0"/>
                <a:cs typeface="Optima" charset="0"/>
              </a:rPr>
              <a:t>Poupée</a:t>
            </a:r>
            <a:r>
              <a:rPr lang="en-US" sz="1400" dirty="0">
                <a:latin typeface="Optima" charset="0"/>
                <a:ea typeface="Optima" charset="0"/>
                <a:cs typeface="Optima" charset="0"/>
              </a:rPr>
              <a:t> de </a:t>
            </a:r>
            <a:r>
              <a:rPr lang="en-US" sz="1400" dirty="0" err="1">
                <a:latin typeface="Optima" charset="0"/>
                <a:ea typeface="Optima" charset="0"/>
                <a:cs typeface="Optima" charset="0"/>
              </a:rPr>
              <a:t>cire</a:t>
            </a:r>
            <a:r>
              <a:rPr lang="en-US" sz="1400" dirty="0">
                <a:latin typeface="Optima" charset="0"/>
                <a:ea typeface="Optima" charset="0"/>
                <a:cs typeface="Optima" charset="0"/>
              </a:rPr>
              <a:t>, </a:t>
            </a:r>
            <a:r>
              <a:rPr lang="en-US" sz="1400" dirty="0" err="1">
                <a:latin typeface="Optima" charset="0"/>
                <a:ea typeface="Optima" charset="0"/>
                <a:cs typeface="Optima" charset="0"/>
              </a:rPr>
              <a:t>poupée</a:t>
            </a:r>
            <a:r>
              <a:rPr lang="en-US" sz="1400" dirty="0">
                <a:latin typeface="Optima" charset="0"/>
                <a:ea typeface="Optima" charset="0"/>
                <a:cs typeface="Optima" charset="0"/>
              </a:rPr>
              <a:t> de son </a:t>
            </a:r>
            <a:r>
              <a:rPr lang="en-US" sz="1400" dirty="0" err="1">
                <a:latin typeface="Optima" charset="0"/>
                <a:ea typeface="Optima" charset="0"/>
                <a:cs typeface="Optima" charset="0"/>
              </a:rPr>
              <a:t>permet</a:t>
            </a:r>
            <a:r>
              <a:rPr lang="en-US" sz="1400" dirty="0">
                <a:latin typeface="Optima" charset="0"/>
                <a:ea typeface="Optima" charset="0"/>
                <a:cs typeface="Optima" charset="0"/>
              </a:rPr>
              <a:t> France Gall de </a:t>
            </a:r>
            <a:r>
              <a:rPr lang="en-US" sz="1400" dirty="0" err="1">
                <a:latin typeface="Optima" charset="0"/>
                <a:ea typeface="Optima" charset="0"/>
                <a:cs typeface="Optima" charset="0"/>
              </a:rPr>
              <a:t>remporter</a:t>
            </a:r>
            <a:r>
              <a:rPr lang="en-US" sz="1400" dirty="0">
                <a:latin typeface="Optima" charset="0"/>
                <a:ea typeface="Optima" charset="0"/>
                <a:cs typeface="Optima" charset="0"/>
              </a:rPr>
              <a:t> </a:t>
            </a:r>
            <a:r>
              <a:rPr lang="en-US" sz="1400" dirty="0" err="1">
                <a:latin typeface="Optima" charset="0"/>
                <a:ea typeface="Optima" charset="0"/>
                <a:cs typeface="Optima" charset="0"/>
              </a:rPr>
              <a:t>l'Eurovision</a:t>
            </a:r>
            <a:r>
              <a:rPr lang="en-US" sz="1400" dirty="0">
                <a:latin typeface="Optima" charset="0"/>
                <a:ea typeface="Optima" charset="0"/>
                <a:cs typeface="Optima" charset="0"/>
              </a:rPr>
              <a:t>, Serge </a:t>
            </a:r>
            <a:r>
              <a:rPr lang="en-US" sz="1400" dirty="0" err="1">
                <a:latin typeface="Optima" charset="0"/>
                <a:ea typeface="Optima" charset="0"/>
                <a:cs typeface="Optima" charset="0"/>
              </a:rPr>
              <a:t>Gainsbourg</a:t>
            </a:r>
            <a:r>
              <a:rPr lang="en-US" sz="1400" dirty="0">
                <a:latin typeface="Optima" charset="0"/>
                <a:ea typeface="Optima" charset="0"/>
                <a:cs typeface="Optima" charset="0"/>
              </a:rPr>
              <a:t> </a:t>
            </a:r>
            <a:r>
              <a:rPr lang="en-US" sz="1400" dirty="0" err="1">
                <a:latin typeface="Optima" charset="0"/>
                <a:ea typeface="Optima" charset="0"/>
                <a:cs typeface="Optima" charset="0"/>
              </a:rPr>
              <a:t>lui</a:t>
            </a:r>
            <a:r>
              <a:rPr lang="en-US" sz="1400" dirty="0">
                <a:latin typeface="Optima" charset="0"/>
                <a:ea typeface="Optima" charset="0"/>
                <a:cs typeface="Optima" charset="0"/>
              </a:rPr>
              <a:t> compose </a:t>
            </a:r>
            <a:r>
              <a:rPr lang="en-US" sz="1400" b="1" dirty="0">
                <a:latin typeface="Optima" charset="0"/>
                <a:ea typeface="Optima" charset="0"/>
                <a:cs typeface="Optima" charset="0"/>
              </a:rPr>
              <a:t>Les </a:t>
            </a:r>
            <a:r>
              <a:rPr lang="en-US" sz="1400" b="1" dirty="0" err="1">
                <a:latin typeface="Optima" charset="0"/>
                <a:ea typeface="Optima" charset="0"/>
                <a:cs typeface="Optima" charset="0"/>
              </a:rPr>
              <a:t>Sucettes</a:t>
            </a:r>
            <a:r>
              <a:rPr lang="en-US" sz="1400" dirty="0">
                <a:latin typeface="Optima" charset="0"/>
                <a:ea typeface="Optima" charset="0"/>
                <a:cs typeface="Optima" charset="0"/>
              </a:rPr>
              <a:t>. </a:t>
            </a: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r>
              <a:rPr lang="en-US" sz="1400" dirty="0" smtClean="0">
                <a:latin typeface="Optima" charset="0"/>
                <a:ea typeface="Optima" charset="0"/>
                <a:cs typeface="Optima" charset="0"/>
              </a:rPr>
              <a:t>La </a:t>
            </a:r>
            <a:r>
              <a:rPr lang="en-US" sz="1400" dirty="0">
                <a:latin typeface="Optima" charset="0"/>
                <a:ea typeface="Optima" charset="0"/>
                <a:cs typeface="Optima" charset="0"/>
              </a:rPr>
              <a:t>chanson </a:t>
            </a:r>
            <a:r>
              <a:rPr lang="en-US" sz="1400" dirty="0" err="1">
                <a:latin typeface="Optima" charset="0"/>
                <a:ea typeface="Optima" charset="0"/>
                <a:cs typeface="Optima" charset="0"/>
              </a:rPr>
              <a:t>parle</a:t>
            </a:r>
            <a:r>
              <a:rPr lang="en-US" sz="1400" dirty="0">
                <a:latin typeface="Optima" charset="0"/>
                <a:ea typeface="Optima" charset="0"/>
                <a:cs typeface="Optima" charset="0"/>
              </a:rPr>
              <a:t> </a:t>
            </a:r>
            <a:r>
              <a:rPr lang="en-US" sz="1400" dirty="0" err="1">
                <a:latin typeface="Optima" charset="0"/>
                <a:ea typeface="Optima" charset="0"/>
                <a:cs typeface="Optima" charset="0"/>
              </a:rPr>
              <a:t>d'une</a:t>
            </a:r>
            <a:r>
              <a:rPr lang="en-US" sz="1400" dirty="0">
                <a:latin typeface="Optima" charset="0"/>
                <a:ea typeface="Optima" charset="0"/>
                <a:cs typeface="Optima" charset="0"/>
              </a:rPr>
              <a:t> petite </a:t>
            </a:r>
            <a:r>
              <a:rPr lang="en-US" sz="1400" dirty="0" err="1">
                <a:latin typeface="Optima" charset="0"/>
                <a:ea typeface="Optima" charset="0"/>
                <a:cs typeface="Optima" charset="0"/>
              </a:rPr>
              <a:t>fille</a:t>
            </a:r>
            <a:r>
              <a:rPr lang="en-US" sz="1400" dirty="0">
                <a:latin typeface="Optima" charset="0"/>
                <a:ea typeface="Optima" charset="0"/>
                <a:cs typeface="Optima" charset="0"/>
              </a:rPr>
              <a:t> qui </a:t>
            </a:r>
            <a:r>
              <a:rPr lang="en-US" sz="1400" dirty="0" err="1">
                <a:latin typeface="Optima" charset="0"/>
                <a:ea typeface="Optima" charset="0"/>
                <a:cs typeface="Optima" charset="0"/>
              </a:rPr>
              <a:t>allait</a:t>
            </a:r>
            <a:r>
              <a:rPr lang="en-US" sz="1400" dirty="0">
                <a:latin typeface="Optima" charset="0"/>
                <a:ea typeface="Optima" charset="0"/>
                <a:cs typeface="Optima" charset="0"/>
              </a:rPr>
              <a:t> </a:t>
            </a:r>
            <a:r>
              <a:rPr lang="en-US" sz="1400" dirty="0" err="1">
                <a:latin typeface="Optima" charset="0"/>
                <a:ea typeface="Optima" charset="0"/>
                <a:cs typeface="Optima" charset="0"/>
              </a:rPr>
              <a:t>chercher</a:t>
            </a:r>
            <a:r>
              <a:rPr lang="en-US" sz="1400" dirty="0">
                <a:latin typeface="Optima" charset="0"/>
                <a:ea typeface="Optima" charset="0"/>
                <a:cs typeface="Optima" charset="0"/>
              </a:rPr>
              <a:t> </a:t>
            </a:r>
            <a:r>
              <a:rPr lang="en-US" sz="1400" dirty="0" err="1">
                <a:latin typeface="Optima" charset="0"/>
                <a:ea typeface="Optima" charset="0"/>
                <a:cs typeface="Optima" charset="0"/>
              </a:rPr>
              <a:t>ses</a:t>
            </a:r>
            <a:r>
              <a:rPr lang="en-US" sz="1400" dirty="0">
                <a:latin typeface="Optima" charset="0"/>
                <a:ea typeface="Optima" charset="0"/>
                <a:cs typeface="Optima" charset="0"/>
              </a:rPr>
              <a:t> </a:t>
            </a:r>
            <a:r>
              <a:rPr lang="en-US" sz="1400" dirty="0" err="1">
                <a:latin typeface="Optima" charset="0"/>
                <a:ea typeface="Optima" charset="0"/>
                <a:cs typeface="Optima" charset="0"/>
              </a:rPr>
              <a:t>sucettes</a:t>
            </a:r>
            <a:r>
              <a:rPr lang="en-US" sz="1400" dirty="0">
                <a:latin typeface="Optima" charset="0"/>
                <a:ea typeface="Optima" charset="0"/>
                <a:cs typeface="Optima" charset="0"/>
              </a:rPr>
              <a:t> </a:t>
            </a:r>
            <a:r>
              <a:rPr lang="en-US" sz="1400" dirty="0" err="1">
                <a:latin typeface="Optima" charset="0"/>
                <a:ea typeface="Optima" charset="0"/>
                <a:cs typeface="Optima" charset="0"/>
              </a:rPr>
              <a:t>à</a:t>
            </a:r>
            <a:r>
              <a:rPr lang="en-US" sz="1400" dirty="0">
                <a:latin typeface="Optima" charset="0"/>
                <a:ea typeface="Optima" charset="0"/>
                <a:cs typeface="Optima" charset="0"/>
              </a:rPr>
              <a:t> </a:t>
            </a:r>
            <a:r>
              <a:rPr lang="en-US" sz="1400" dirty="0" err="1">
                <a:latin typeface="Optima" charset="0"/>
                <a:ea typeface="Optima" charset="0"/>
                <a:cs typeface="Optima" charset="0"/>
              </a:rPr>
              <a:t>l'anis</a:t>
            </a:r>
            <a:r>
              <a:rPr lang="en-US" sz="1400" dirty="0">
                <a:latin typeface="Optima" charset="0"/>
                <a:ea typeface="Optima" charset="0"/>
                <a:cs typeface="Optima" charset="0"/>
              </a:rPr>
              <a:t> pendant </a:t>
            </a:r>
            <a:r>
              <a:rPr lang="en-US" sz="1400" dirty="0" err="1">
                <a:latin typeface="Optima" charset="0"/>
                <a:ea typeface="Optima" charset="0"/>
                <a:cs typeface="Optima" charset="0"/>
              </a:rPr>
              <a:t>ses</a:t>
            </a:r>
            <a:r>
              <a:rPr lang="en-US" sz="1400" dirty="0">
                <a:latin typeface="Optima" charset="0"/>
                <a:ea typeface="Optima" charset="0"/>
                <a:cs typeface="Optima" charset="0"/>
              </a:rPr>
              <a:t> </a:t>
            </a:r>
            <a:r>
              <a:rPr lang="en-US" sz="1400" dirty="0" err="1">
                <a:latin typeface="Optima" charset="0"/>
                <a:ea typeface="Optima" charset="0"/>
                <a:cs typeface="Optima" charset="0"/>
              </a:rPr>
              <a:t>vacances</a:t>
            </a:r>
            <a:r>
              <a:rPr lang="en-US" sz="1400" dirty="0">
                <a:latin typeface="Optima" charset="0"/>
                <a:ea typeface="Optima" charset="0"/>
                <a:cs typeface="Optima" charset="0"/>
              </a:rPr>
              <a:t> </a:t>
            </a:r>
            <a:r>
              <a:rPr lang="en-US" sz="1400" dirty="0" err="1">
                <a:latin typeface="Optima" charset="0"/>
                <a:ea typeface="Optima" charset="0"/>
                <a:cs typeface="Optima" charset="0"/>
              </a:rPr>
              <a:t>d'été</a:t>
            </a:r>
            <a:r>
              <a:rPr lang="en-US" sz="1400" dirty="0">
                <a:latin typeface="Optima" charset="0"/>
                <a:ea typeface="Optima" charset="0"/>
                <a:cs typeface="Optima" charset="0"/>
              </a:rPr>
              <a:t>. </a:t>
            </a: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r>
              <a:rPr lang="en-US" sz="1400" dirty="0" smtClean="0">
                <a:latin typeface="Optima" charset="0"/>
                <a:ea typeface="Optima" charset="0"/>
                <a:cs typeface="Optima" charset="0"/>
              </a:rPr>
              <a:t>Le </a:t>
            </a:r>
            <a:r>
              <a:rPr lang="en-US" sz="1400" dirty="0" err="1">
                <a:latin typeface="Optima" charset="0"/>
                <a:ea typeface="Optima" charset="0"/>
                <a:cs typeface="Optima" charset="0"/>
              </a:rPr>
              <a:t>morceau</a:t>
            </a:r>
            <a:r>
              <a:rPr lang="en-US" sz="1400" dirty="0">
                <a:latin typeface="Optima" charset="0"/>
                <a:ea typeface="Optima" charset="0"/>
                <a:cs typeface="Optima" charset="0"/>
              </a:rPr>
              <a:t> </a:t>
            </a:r>
            <a:r>
              <a:rPr lang="en-US" sz="1400" dirty="0" err="1">
                <a:latin typeface="Optima" charset="0"/>
                <a:ea typeface="Optima" charset="0"/>
                <a:cs typeface="Optima" charset="0"/>
              </a:rPr>
              <a:t>connaît</a:t>
            </a:r>
            <a:r>
              <a:rPr lang="en-US" sz="1400" dirty="0">
                <a:latin typeface="Optima" charset="0"/>
                <a:ea typeface="Optima" charset="0"/>
                <a:cs typeface="Optima" charset="0"/>
              </a:rPr>
              <a:t> un </a:t>
            </a:r>
            <a:r>
              <a:rPr lang="en-US" sz="1400" dirty="0" err="1">
                <a:latin typeface="Optima" charset="0"/>
                <a:ea typeface="Optima" charset="0"/>
                <a:cs typeface="Optima" charset="0"/>
              </a:rPr>
              <a:t>très</a:t>
            </a:r>
            <a:r>
              <a:rPr lang="en-US" sz="1400" dirty="0">
                <a:latin typeface="Optima" charset="0"/>
                <a:ea typeface="Optima" charset="0"/>
                <a:cs typeface="Optima" charset="0"/>
              </a:rPr>
              <a:t> grand </a:t>
            </a:r>
            <a:r>
              <a:rPr lang="en-US" sz="1400" dirty="0" err="1">
                <a:latin typeface="Optima" charset="0"/>
                <a:ea typeface="Optima" charset="0"/>
                <a:cs typeface="Optima" charset="0"/>
              </a:rPr>
              <a:t>succès</a:t>
            </a:r>
            <a:r>
              <a:rPr lang="en-US" sz="1400" dirty="0">
                <a:latin typeface="Optima" charset="0"/>
                <a:ea typeface="Optima" charset="0"/>
                <a:cs typeface="Optima" charset="0"/>
              </a:rPr>
              <a:t> </a:t>
            </a:r>
            <a:r>
              <a:rPr lang="en-US" sz="1400" dirty="0" err="1">
                <a:latin typeface="Optima" charset="0"/>
                <a:ea typeface="Optima" charset="0"/>
                <a:cs typeface="Optima" charset="0"/>
              </a:rPr>
              <a:t>mais</a:t>
            </a:r>
            <a:r>
              <a:rPr lang="en-US" sz="1400" dirty="0">
                <a:latin typeface="Optima" charset="0"/>
                <a:ea typeface="Optima" charset="0"/>
                <a:cs typeface="Optima" charset="0"/>
              </a:rPr>
              <a:t> se </a:t>
            </a:r>
            <a:r>
              <a:rPr lang="en-US" sz="1400" dirty="0" err="1">
                <a:latin typeface="Optima" charset="0"/>
                <a:ea typeface="Optima" charset="0"/>
                <a:cs typeface="Optima" charset="0"/>
              </a:rPr>
              <a:t>retrouve</a:t>
            </a:r>
            <a:r>
              <a:rPr lang="en-US" sz="1400" dirty="0">
                <a:latin typeface="Optima" charset="0"/>
                <a:ea typeface="Optima" charset="0"/>
                <a:cs typeface="Optima" charset="0"/>
              </a:rPr>
              <a:t> </a:t>
            </a:r>
            <a:r>
              <a:rPr lang="en-US" sz="1400" dirty="0" err="1">
                <a:latin typeface="Optima" charset="0"/>
                <a:ea typeface="Optima" charset="0"/>
                <a:cs typeface="Optima" charset="0"/>
              </a:rPr>
              <a:t>également</a:t>
            </a:r>
            <a:r>
              <a:rPr lang="en-US" sz="1400" dirty="0">
                <a:latin typeface="Optima" charset="0"/>
                <a:ea typeface="Optima" charset="0"/>
                <a:cs typeface="Optima" charset="0"/>
              </a:rPr>
              <a:t> </a:t>
            </a:r>
            <a:r>
              <a:rPr lang="en-US" sz="1400" dirty="0" err="1">
                <a:latin typeface="Optima" charset="0"/>
                <a:ea typeface="Optima" charset="0"/>
                <a:cs typeface="Optima" charset="0"/>
              </a:rPr>
              <a:t>pris</a:t>
            </a:r>
            <a:r>
              <a:rPr lang="en-US" sz="1400" dirty="0">
                <a:latin typeface="Optima" charset="0"/>
                <a:ea typeface="Optima" charset="0"/>
                <a:cs typeface="Optima" charset="0"/>
              </a:rPr>
              <a:t> </a:t>
            </a:r>
            <a:r>
              <a:rPr lang="en-US" sz="1400" dirty="0" err="1">
                <a:latin typeface="Optima" charset="0"/>
                <a:ea typeface="Optima" charset="0"/>
                <a:cs typeface="Optima" charset="0"/>
              </a:rPr>
              <a:t>dans</a:t>
            </a:r>
            <a:r>
              <a:rPr lang="en-US" sz="1400" dirty="0">
                <a:latin typeface="Optima" charset="0"/>
                <a:ea typeface="Optima" charset="0"/>
                <a:cs typeface="Optima" charset="0"/>
              </a:rPr>
              <a:t> un </a:t>
            </a:r>
            <a:r>
              <a:rPr lang="en-US" sz="1400" dirty="0" err="1">
                <a:latin typeface="Optima" charset="0"/>
                <a:ea typeface="Optima" charset="0"/>
                <a:cs typeface="Optima" charset="0"/>
              </a:rPr>
              <a:t>polémique</a:t>
            </a:r>
            <a:r>
              <a:rPr lang="en-US" sz="1400" dirty="0">
                <a:latin typeface="Optima" charset="0"/>
                <a:ea typeface="Optima" charset="0"/>
                <a:cs typeface="Optima" charset="0"/>
              </a:rPr>
              <a:t> </a:t>
            </a:r>
            <a:r>
              <a:rPr lang="en-US" sz="1400" dirty="0" err="1">
                <a:latin typeface="Optima" charset="0"/>
                <a:ea typeface="Optima" charset="0"/>
                <a:cs typeface="Optima" charset="0"/>
              </a:rPr>
              <a:t>médiatique</a:t>
            </a:r>
            <a:r>
              <a:rPr lang="en-US" sz="1400" dirty="0">
                <a:latin typeface="Optima" charset="0"/>
                <a:ea typeface="Optima" charset="0"/>
                <a:cs typeface="Optima" charset="0"/>
              </a:rPr>
              <a:t>. </a:t>
            </a:r>
          </a:p>
          <a:p>
            <a:endParaRPr lang="en-US" sz="1400" dirty="0" smtClean="0">
              <a:latin typeface="Optima" charset="0"/>
              <a:ea typeface="Optima" charset="0"/>
              <a:cs typeface="Optima" charset="0"/>
            </a:endParaRPr>
          </a:p>
          <a:p>
            <a:r>
              <a:rPr lang="en-US" sz="1400" dirty="0">
                <a:latin typeface="Optima" charset="0"/>
                <a:ea typeface="Optima" charset="0"/>
                <a:cs typeface="Optima" charset="0"/>
              </a:rPr>
              <a:t/>
            </a:r>
            <a:br>
              <a:rPr lang="en-US" sz="1400" dirty="0">
                <a:latin typeface="Optima" charset="0"/>
                <a:ea typeface="Optima" charset="0"/>
                <a:cs typeface="Optima" charset="0"/>
              </a:rPr>
            </a:br>
            <a:endParaRPr lang="fr-FR" sz="1400" dirty="0" smtClean="0">
              <a:latin typeface="Optima" charset="0"/>
              <a:ea typeface="Optima" charset="0"/>
              <a:cs typeface="Optima" charset="0"/>
            </a:endParaRPr>
          </a:p>
        </p:txBody>
      </p:sp>
      <p:pic>
        <p:nvPicPr>
          <p:cNvPr id="4098" name="Picture 2"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929" y="2147887"/>
            <a:ext cx="457200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41994"/>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2" y="581300"/>
            <a:ext cx="5912527" cy="523220"/>
          </a:xfrm>
          <a:prstGeom prst="rect">
            <a:avLst/>
          </a:prstGeom>
          <a:noFill/>
        </p:spPr>
        <p:txBody>
          <a:bodyPr wrap="square" rtlCol="0">
            <a:spAutoFit/>
          </a:bodyPr>
          <a:lstStyle/>
          <a:p>
            <a:r>
              <a:rPr lang="fr-FR" sz="2800" b="1" dirty="0" smtClean="0">
                <a:latin typeface="Optima" charset="0"/>
                <a:ea typeface="Optima" charset="0"/>
                <a:cs typeface="Optima" charset="0"/>
              </a:rPr>
              <a:t>LES SUCETTES A L’ÉPOQUE YÉ-YÉ</a:t>
            </a:r>
          </a:p>
        </p:txBody>
      </p:sp>
      <p:sp>
        <p:nvSpPr>
          <p:cNvPr id="3" name="TextBox 2"/>
          <p:cNvSpPr txBox="1"/>
          <p:nvPr/>
        </p:nvSpPr>
        <p:spPr>
          <a:xfrm>
            <a:off x="908402" y="1512817"/>
            <a:ext cx="5478111" cy="6771084"/>
          </a:xfrm>
          <a:prstGeom prst="rect">
            <a:avLst/>
          </a:prstGeom>
          <a:noFill/>
        </p:spPr>
        <p:txBody>
          <a:bodyPr wrap="square" rtlCol="0">
            <a:spAutoFit/>
          </a:bodyPr>
          <a:lstStyle/>
          <a:p>
            <a:r>
              <a:rPr lang="en-US" sz="1400" b="1" dirty="0" err="1" smtClean="0">
                <a:solidFill>
                  <a:srgbClr val="3F8CAF"/>
                </a:solidFill>
                <a:latin typeface="Optima" charset="0"/>
                <a:ea typeface="Optima" charset="0"/>
                <a:cs typeface="Optima" charset="0"/>
              </a:rPr>
              <a:t>Une</a:t>
            </a:r>
            <a:r>
              <a:rPr lang="en-US" sz="1400" b="1" dirty="0" smtClean="0">
                <a:solidFill>
                  <a:srgbClr val="3F8CAF"/>
                </a:solidFill>
                <a:latin typeface="Optima" charset="0"/>
                <a:ea typeface="Optima" charset="0"/>
                <a:cs typeface="Optima" charset="0"/>
              </a:rPr>
              <a:t> </a:t>
            </a:r>
            <a:r>
              <a:rPr lang="en-US" sz="1400" b="1" dirty="0">
                <a:solidFill>
                  <a:srgbClr val="3F8CAF"/>
                </a:solidFill>
                <a:latin typeface="Optima" charset="0"/>
                <a:ea typeface="Optima" charset="0"/>
                <a:cs typeface="Optima" charset="0"/>
              </a:rPr>
              <a:t>chanson </a:t>
            </a:r>
            <a:r>
              <a:rPr lang="en-US" sz="1400" b="1" dirty="0" err="1">
                <a:solidFill>
                  <a:srgbClr val="3F8CAF"/>
                </a:solidFill>
                <a:latin typeface="Optima" charset="0"/>
                <a:ea typeface="Optima" charset="0"/>
                <a:cs typeface="Optima" charset="0"/>
              </a:rPr>
              <a:t>à</a:t>
            </a:r>
            <a:r>
              <a:rPr lang="en-US" sz="1400" b="1" dirty="0">
                <a:solidFill>
                  <a:srgbClr val="3F8CAF"/>
                </a:solidFill>
                <a:latin typeface="Optima" charset="0"/>
                <a:ea typeface="Optima" charset="0"/>
                <a:cs typeface="Optima" charset="0"/>
              </a:rPr>
              <a:t> double </a:t>
            </a:r>
            <a:r>
              <a:rPr lang="en-US" sz="1400" b="1" dirty="0" err="1" smtClean="0">
                <a:solidFill>
                  <a:srgbClr val="3F8CAF"/>
                </a:solidFill>
                <a:latin typeface="Optima" charset="0"/>
                <a:ea typeface="Optima" charset="0"/>
                <a:cs typeface="Optima" charset="0"/>
              </a:rPr>
              <a:t>sens</a:t>
            </a:r>
            <a:endParaRPr lang="en-US" sz="1400" b="1" dirty="0" smtClean="0">
              <a:solidFill>
                <a:srgbClr val="3F8CAF"/>
              </a:solidFill>
              <a:latin typeface="Optima" charset="0"/>
              <a:ea typeface="Optima" charset="0"/>
              <a:cs typeface="Optima" charset="0"/>
            </a:endParaRPr>
          </a:p>
          <a:p>
            <a:endParaRPr lang="en-US" sz="1400" dirty="0" smtClean="0">
              <a:latin typeface="Optima" charset="0"/>
              <a:ea typeface="Optima" charset="0"/>
              <a:cs typeface="Optima" charset="0"/>
            </a:endParaRPr>
          </a:p>
          <a:p>
            <a:r>
              <a:rPr lang="en-US" sz="1400" dirty="0" err="1" smtClean="0">
                <a:latin typeface="Optima" charset="0"/>
                <a:ea typeface="Optima" charset="0"/>
                <a:cs typeface="Optima" charset="0"/>
              </a:rPr>
              <a:t>Lorsque</a:t>
            </a:r>
            <a:r>
              <a:rPr lang="en-US" sz="1400" dirty="0" smtClean="0">
                <a:latin typeface="Optima" charset="0"/>
                <a:ea typeface="Optima" charset="0"/>
                <a:cs typeface="Optima" charset="0"/>
              </a:rPr>
              <a:t> </a:t>
            </a:r>
            <a:r>
              <a:rPr lang="en-US" sz="1400" dirty="0">
                <a:latin typeface="Optima" charset="0"/>
                <a:ea typeface="Optima" charset="0"/>
                <a:cs typeface="Optima" charset="0"/>
              </a:rPr>
              <a:t>le </a:t>
            </a:r>
            <a:r>
              <a:rPr lang="en-US" sz="1400" dirty="0" err="1">
                <a:latin typeface="Optima" charset="0"/>
                <a:ea typeface="Optima" charset="0"/>
                <a:cs typeface="Optima" charset="0"/>
              </a:rPr>
              <a:t>sucre</a:t>
            </a:r>
            <a:r>
              <a:rPr lang="en-US" sz="1400" dirty="0">
                <a:latin typeface="Optima" charset="0"/>
                <a:ea typeface="Optima" charset="0"/>
                <a:cs typeface="Optima" charset="0"/>
              </a:rPr>
              <a:t> </a:t>
            </a:r>
            <a:r>
              <a:rPr lang="en-US" sz="1400" dirty="0" err="1">
                <a:latin typeface="Optima" charset="0"/>
                <a:ea typeface="Optima" charset="0"/>
                <a:cs typeface="Optima" charset="0"/>
              </a:rPr>
              <a:t>d'orge</a:t>
            </a:r>
            <a:r>
              <a:rPr lang="en-US" sz="1400" dirty="0">
                <a:latin typeface="Optima" charset="0"/>
                <a:ea typeface="Optima" charset="0"/>
                <a:cs typeface="Optima" charset="0"/>
              </a:rPr>
              <a:t/>
            </a:r>
            <a:br>
              <a:rPr lang="en-US" sz="1400" dirty="0">
                <a:latin typeface="Optima" charset="0"/>
                <a:ea typeface="Optima" charset="0"/>
                <a:cs typeface="Optima" charset="0"/>
              </a:rPr>
            </a:br>
            <a:r>
              <a:rPr lang="en-US" sz="1400" dirty="0" err="1">
                <a:latin typeface="Optima" charset="0"/>
                <a:ea typeface="Optima" charset="0"/>
                <a:cs typeface="Optima" charset="0"/>
              </a:rPr>
              <a:t>Parfumé</a:t>
            </a:r>
            <a:r>
              <a:rPr lang="en-US" sz="1400" dirty="0">
                <a:latin typeface="Optima" charset="0"/>
                <a:ea typeface="Optima" charset="0"/>
                <a:cs typeface="Optima" charset="0"/>
              </a:rPr>
              <a:t> </a:t>
            </a:r>
            <a:r>
              <a:rPr lang="en-US" sz="1400" dirty="0" err="1">
                <a:latin typeface="Optima" charset="0"/>
                <a:ea typeface="Optima" charset="0"/>
                <a:cs typeface="Optima" charset="0"/>
              </a:rPr>
              <a:t>à</a:t>
            </a:r>
            <a:r>
              <a:rPr lang="en-US" sz="1400" dirty="0">
                <a:latin typeface="Optima" charset="0"/>
                <a:ea typeface="Optima" charset="0"/>
                <a:cs typeface="Optima" charset="0"/>
              </a:rPr>
              <a:t> </a:t>
            </a:r>
            <a:r>
              <a:rPr lang="en-US" sz="1400" dirty="0" err="1">
                <a:latin typeface="Optima" charset="0"/>
                <a:ea typeface="Optima" charset="0"/>
                <a:cs typeface="Optima" charset="0"/>
              </a:rPr>
              <a:t>l'anis</a:t>
            </a:r>
            <a:r>
              <a:rPr lang="en-US" sz="1400" dirty="0">
                <a:latin typeface="Optima" charset="0"/>
                <a:ea typeface="Optima" charset="0"/>
                <a:cs typeface="Optima" charset="0"/>
              </a:rPr>
              <a:t/>
            </a:r>
            <a:br>
              <a:rPr lang="en-US" sz="1400" dirty="0">
                <a:latin typeface="Optima" charset="0"/>
                <a:ea typeface="Optima" charset="0"/>
                <a:cs typeface="Optima" charset="0"/>
              </a:rPr>
            </a:br>
            <a:r>
              <a:rPr lang="en-US" sz="1400" dirty="0" err="1">
                <a:latin typeface="Optima" charset="0"/>
                <a:ea typeface="Optima" charset="0"/>
                <a:cs typeface="Optima" charset="0"/>
              </a:rPr>
              <a:t>Coule</a:t>
            </a:r>
            <a:r>
              <a:rPr lang="en-US" sz="1400" dirty="0">
                <a:latin typeface="Optima" charset="0"/>
                <a:ea typeface="Optima" charset="0"/>
                <a:cs typeface="Optima" charset="0"/>
              </a:rPr>
              <a:t> </a:t>
            </a:r>
            <a:r>
              <a:rPr lang="en-US" sz="1400" dirty="0" err="1">
                <a:latin typeface="Optima" charset="0"/>
                <a:ea typeface="Optima" charset="0"/>
                <a:cs typeface="Optima" charset="0"/>
              </a:rPr>
              <a:t>dans</a:t>
            </a:r>
            <a:r>
              <a:rPr lang="en-US" sz="1400" dirty="0">
                <a:latin typeface="Optima" charset="0"/>
                <a:ea typeface="Optima" charset="0"/>
                <a:cs typeface="Optima" charset="0"/>
              </a:rPr>
              <a:t> la gorge </a:t>
            </a:r>
            <a:r>
              <a:rPr lang="en-US" sz="1400" dirty="0" err="1">
                <a:latin typeface="Optima" charset="0"/>
                <a:ea typeface="Optima" charset="0"/>
                <a:cs typeface="Optima" charset="0"/>
              </a:rPr>
              <a:t>d'Annie</a:t>
            </a:r>
            <a:r>
              <a:rPr lang="en-US" sz="1400" dirty="0">
                <a:latin typeface="Optima" charset="0"/>
                <a:ea typeface="Optima" charset="0"/>
                <a:cs typeface="Optima" charset="0"/>
              </a:rPr>
              <a:t/>
            </a:r>
            <a:br>
              <a:rPr lang="en-US" sz="1400" dirty="0">
                <a:latin typeface="Optima" charset="0"/>
                <a:ea typeface="Optima" charset="0"/>
                <a:cs typeface="Optima" charset="0"/>
              </a:rPr>
            </a:br>
            <a:r>
              <a:rPr lang="en-US" sz="1400" dirty="0">
                <a:latin typeface="Optima" charset="0"/>
                <a:ea typeface="Optima" charset="0"/>
                <a:cs typeface="Optima" charset="0"/>
              </a:rPr>
              <a:t>Elle </a:t>
            </a:r>
            <a:r>
              <a:rPr lang="en-US" sz="1400" dirty="0" err="1">
                <a:latin typeface="Optima" charset="0"/>
                <a:ea typeface="Optima" charset="0"/>
                <a:cs typeface="Optima" charset="0"/>
              </a:rPr>
              <a:t>est</a:t>
            </a:r>
            <a:r>
              <a:rPr lang="en-US" sz="1400" dirty="0">
                <a:latin typeface="Optima" charset="0"/>
                <a:ea typeface="Optima" charset="0"/>
                <a:cs typeface="Optima" charset="0"/>
              </a:rPr>
              <a:t> au </a:t>
            </a:r>
            <a:r>
              <a:rPr lang="en-US" sz="1400" dirty="0" err="1" smtClean="0">
                <a:latin typeface="Optima" charset="0"/>
                <a:ea typeface="Optima" charset="0"/>
                <a:cs typeface="Optima" charset="0"/>
              </a:rPr>
              <a:t>paradis</a:t>
            </a:r>
            <a:endParaRPr lang="en-US" sz="1400" dirty="0" smtClean="0">
              <a:latin typeface="Optima" charset="0"/>
              <a:ea typeface="Optima" charset="0"/>
              <a:cs typeface="Optima" charset="0"/>
            </a:endParaRPr>
          </a:p>
          <a:p>
            <a:endParaRPr lang="en-US" sz="1400" dirty="0" smtClean="0">
              <a:latin typeface="Optima" charset="0"/>
              <a:ea typeface="Optima" charset="0"/>
              <a:cs typeface="Optima" charset="0"/>
            </a:endParaRPr>
          </a:p>
          <a:p>
            <a:r>
              <a:rPr lang="en-US" sz="1400" dirty="0" err="1" smtClean="0">
                <a:latin typeface="Optima" charset="0"/>
                <a:ea typeface="Optima" charset="0"/>
                <a:cs typeface="Optima" charset="0"/>
              </a:rPr>
              <a:t>Implicitement</a:t>
            </a:r>
            <a:r>
              <a:rPr lang="en-US" sz="1400" dirty="0">
                <a:latin typeface="Optima" charset="0"/>
                <a:ea typeface="Optima" charset="0"/>
                <a:cs typeface="Optima" charset="0"/>
              </a:rPr>
              <a:t>, la </a:t>
            </a:r>
            <a:r>
              <a:rPr lang="en-US" sz="1400" dirty="0" err="1">
                <a:latin typeface="Optima" charset="0"/>
                <a:ea typeface="Optima" charset="0"/>
                <a:cs typeface="Optima" charset="0"/>
              </a:rPr>
              <a:t>sucettes</a:t>
            </a:r>
            <a:r>
              <a:rPr lang="en-US" sz="1400" dirty="0">
                <a:latin typeface="Optima" charset="0"/>
                <a:ea typeface="Optima" charset="0"/>
                <a:cs typeface="Optima" charset="0"/>
              </a:rPr>
              <a:t> </a:t>
            </a:r>
            <a:r>
              <a:rPr lang="en-US" sz="1400" dirty="0" err="1">
                <a:latin typeface="Optima" charset="0"/>
                <a:ea typeface="Optima" charset="0"/>
                <a:cs typeface="Optima" charset="0"/>
              </a:rPr>
              <a:t>évoque</a:t>
            </a:r>
            <a:r>
              <a:rPr lang="en-US" sz="1400" dirty="0">
                <a:latin typeface="Optima" charset="0"/>
                <a:ea typeface="Optima" charset="0"/>
                <a:cs typeface="Optima" charset="0"/>
              </a:rPr>
              <a:t> le </a:t>
            </a:r>
            <a:r>
              <a:rPr lang="en-US" sz="1400" dirty="0" err="1">
                <a:latin typeface="Optima" charset="0"/>
                <a:ea typeface="Optima" charset="0"/>
                <a:cs typeface="Optima" charset="0"/>
              </a:rPr>
              <a:t>pénis</a:t>
            </a:r>
            <a:r>
              <a:rPr lang="en-US" sz="1400" dirty="0">
                <a:latin typeface="Optima" charset="0"/>
                <a:ea typeface="Optima" charset="0"/>
                <a:cs typeface="Optima" charset="0"/>
              </a:rPr>
              <a:t>. </a:t>
            </a: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r>
              <a:rPr lang="en-US" sz="1400" dirty="0" smtClean="0">
                <a:latin typeface="Optima" charset="0"/>
                <a:ea typeface="Optima" charset="0"/>
                <a:cs typeface="Optima" charset="0"/>
              </a:rPr>
              <a:t>A </a:t>
            </a:r>
            <a:r>
              <a:rPr lang="en-US" sz="1400" dirty="0" err="1">
                <a:latin typeface="Optima" charset="0"/>
                <a:ea typeface="Optima" charset="0"/>
                <a:cs typeface="Optima" charset="0"/>
              </a:rPr>
              <a:t>l’époque</a:t>
            </a:r>
            <a:r>
              <a:rPr lang="en-US" sz="1400" dirty="0">
                <a:latin typeface="Optima" charset="0"/>
                <a:ea typeface="Optima" charset="0"/>
                <a:cs typeface="Optima" charset="0"/>
              </a:rPr>
              <a:t>, France Gall ne </a:t>
            </a:r>
            <a:r>
              <a:rPr lang="en-US" sz="1400" dirty="0" err="1">
                <a:latin typeface="Optima" charset="0"/>
                <a:ea typeface="Optima" charset="0"/>
                <a:cs typeface="Optima" charset="0"/>
              </a:rPr>
              <a:t>percevait</a:t>
            </a:r>
            <a:r>
              <a:rPr lang="en-US" sz="1400" dirty="0">
                <a:latin typeface="Optima" charset="0"/>
                <a:ea typeface="Optima" charset="0"/>
                <a:cs typeface="Optima" charset="0"/>
              </a:rPr>
              <a:t> pas le double </a:t>
            </a:r>
            <a:r>
              <a:rPr lang="en-US" sz="1400" dirty="0" err="1">
                <a:latin typeface="Optima" charset="0"/>
                <a:ea typeface="Optima" charset="0"/>
                <a:cs typeface="Optima" charset="0"/>
              </a:rPr>
              <a:t>sens</a:t>
            </a:r>
            <a:r>
              <a:rPr lang="en-US" sz="1400" dirty="0">
                <a:latin typeface="Optima" charset="0"/>
                <a:ea typeface="Optima" charset="0"/>
                <a:cs typeface="Optima" charset="0"/>
              </a:rPr>
              <a:t> du </a:t>
            </a:r>
            <a:r>
              <a:rPr lang="en-US" sz="1400" dirty="0" err="1">
                <a:latin typeface="Optima" charset="0"/>
                <a:ea typeface="Optima" charset="0"/>
                <a:cs typeface="Optima" charset="0"/>
              </a:rPr>
              <a:t>morceau</a:t>
            </a:r>
            <a:r>
              <a:rPr lang="en-US" sz="1400" dirty="0">
                <a:latin typeface="Optima" charset="0"/>
                <a:ea typeface="Optima" charset="0"/>
                <a:cs typeface="Optima" charset="0"/>
              </a:rPr>
              <a:t>. </a:t>
            </a:r>
            <a:endParaRPr lang="en-US" sz="1400" dirty="0" smtClean="0">
              <a:latin typeface="Optima" charset="0"/>
              <a:ea typeface="Optima" charset="0"/>
              <a:cs typeface="Optima" charset="0"/>
            </a:endParaRPr>
          </a:p>
          <a:p>
            <a:r>
              <a:rPr lang="en-US" sz="1400" dirty="0">
                <a:latin typeface="Optima" charset="0"/>
                <a:ea typeface="Optima" charset="0"/>
                <a:cs typeface="Optima" charset="0"/>
              </a:rPr>
              <a:t>Si pour </a:t>
            </a:r>
            <a:r>
              <a:rPr lang="en-US" sz="1400" dirty="0" err="1">
                <a:latin typeface="Optima" charset="0"/>
                <a:ea typeface="Optima" charset="0"/>
                <a:cs typeface="Optima" charset="0"/>
              </a:rPr>
              <a:t>Gainsbourg</a:t>
            </a:r>
            <a:r>
              <a:rPr lang="en-US" sz="1400" dirty="0">
                <a:latin typeface="Optima" charset="0"/>
                <a:ea typeface="Optima" charset="0"/>
                <a:cs typeface="Optima" charset="0"/>
              </a:rPr>
              <a:t> </a:t>
            </a:r>
            <a:r>
              <a:rPr lang="en-US" sz="1400" dirty="0" err="1">
                <a:latin typeface="Optima" charset="0"/>
                <a:ea typeface="Optima" charset="0"/>
                <a:cs typeface="Optima" charset="0"/>
              </a:rPr>
              <a:t>cet</a:t>
            </a:r>
            <a:r>
              <a:rPr lang="en-US" sz="1400" dirty="0">
                <a:latin typeface="Optima" charset="0"/>
                <a:ea typeface="Optima" charset="0"/>
                <a:cs typeface="Optima" charset="0"/>
              </a:rPr>
              <a:t> </a:t>
            </a:r>
            <a:r>
              <a:rPr lang="en-US" sz="1400" dirty="0" err="1">
                <a:latin typeface="Optima" charset="0"/>
                <a:ea typeface="Optima" charset="0"/>
                <a:cs typeface="Optima" charset="0"/>
              </a:rPr>
              <a:t>épisode</a:t>
            </a:r>
            <a:r>
              <a:rPr lang="en-US" sz="1400" dirty="0">
                <a:latin typeface="Optima" charset="0"/>
                <a:ea typeface="Optima" charset="0"/>
                <a:cs typeface="Optima" charset="0"/>
              </a:rPr>
              <a:t> </a:t>
            </a:r>
            <a:r>
              <a:rPr lang="en-US" sz="1400" dirty="0" err="1">
                <a:latin typeface="Optima" charset="0"/>
                <a:ea typeface="Optima" charset="0"/>
                <a:cs typeface="Optima" charset="0"/>
              </a:rPr>
              <a:t>était</a:t>
            </a:r>
            <a:r>
              <a:rPr lang="en-US" sz="1400" dirty="0">
                <a:latin typeface="Optima" charset="0"/>
                <a:ea typeface="Optima" charset="0"/>
                <a:cs typeface="Optima" charset="0"/>
              </a:rPr>
              <a:t> </a:t>
            </a:r>
            <a:r>
              <a:rPr lang="en-US" sz="1400" dirty="0" err="1">
                <a:latin typeface="Optima" charset="0"/>
                <a:ea typeface="Optima" charset="0"/>
                <a:cs typeface="Optima" charset="0"/>
              </a:rPr>
              <a:t>amusant</a:t>
            </a:r>
            <a:r>
              <a:rPr lang="en-US" sz="1400" dirty="0">
                <a:latin typeface="Optima" charset="0"/>
                <a:ea typeface="Optima" charset="0"/>
                <a:cs typeface="Optima" charset="0"/>
              </a:rPr>
              <a:t>, pour la chanteuse qui </a:t>
            </a:r>
            <a:r>
              <a:rPr lang="en-US" sz="1400" dirty="0" err="1">
                <a:latin typeface="Optima" charset="0"/>
                <a:ea typeface="Optima" charset="0"/>
                <a:cs typeface="Optima" charset="0"/>
              </a:rPr>
              <a:t>est</a:t>
            </a:r>
            <a:r>
              <a:rPr lang="en-US" sz="1400" dirty="0">
                <a:latin typeface="Optima" charset="0"/>
                <a:ea typeface="Optima" charset="0"/>
                <a:cs typeface="Optima" charset="0"/>
              </a:rPr>
              <a:t> </a:t>
            </a:r>
            <a:r>
              <a:rPr lang="en-US" sz="1400" dirty="0" err="1">
                <a:latin typeface="Optima" charset="0"/>
                <a:ea typeface="Optima" charset="0"/>
                <a:cs typeface="Optima" charset="0"/>
              </a:rPr>
              <a:t>alors</a:t>
            </a:r>
            <a:r>
              <a:rPr lang="en-US" sz="1400" dirty="0">
                <a:latin typeface="Optima" charset="0"/>
                <a:ea typeface="Optima" charset="0"/>
                <a:cs typeface="Optima" charset="0"/>
              </a:rPr>
              <a:t> </a:t>
            </a:r>
            <a:r>
              <a:rPr lang="en-US" sz="1400" dirty="0" err="1">
                <a:latin typeface="Optima" charset="0"/>
                <a:ea typeface="Optima" charset="0"/>
                <a:cs typeface="Optima" charset="0"/>
              </a:rPr>
              <a:t>âgée</a:t>
            </a:r>
            <a:r>
              <a:rPr lang="en-US" sz="1400" dirty="0">
                <a:latin typeface="Optima" charset="0"/>
                <a:ea typeface="Optima" charset="0"/>
                <a:cs typeface="Optima" charset="0"/>
              </a:rPr>
              <a:t> 18 </a:t>
            </a:r>
            <a:r>
              <a:rPr lang="en-US" sz="1400" dirty="0" err="1">
                <a:latin typeface="Optima" charset="0"/>
                <a:ea typeface="Optima" charset="0"/>
                <a:cs typeface="Optima" charset="0"/>
              </a:rPr>
              <a:t>ans</a:t>
            </a:r>
            <a:r>
              <a:rPr lang="en-US" sz="1400" dirty="0">
                <a:latin typeface="Optima" charset="0"/>
                <a:ea typeface="Optima" charset="0"/>
                <a:cs typeface="Optima" charset="0"/>
              </a:rPr>
              <a:t>, </a:t>
            </a:r>
            <a:r>
              <a:rPr lang="en-US" sz="1400" dirty="0" err="1">
                <a:latin typeface="Optima" charset="0"/>
                <a:ea typeface="Optima" charset="0"/>
                <a:cs typeface="Optima" charset="0"/>
              </a:rPr>
              <a:t>il</a:t>
            </a:r>
            <a:r>
              <a:rPr lang="en-US" sz="1400" dirty="0">
                <a:latin typeface="Optima" charset="0"/>
                <a:ea typeface="Optima" charset="0"/>
                <a:cs typeface="Optima" charset="0"/>
              </a:rPr>
              <a:t> </a:t>
            </a:r>
            <a:r>
              <a:rPr lang="en-US" sz="1400" dirty="0" err="1">
                <a:latin typeface="Optima" charset="0"/>
                <a:ea typeface="Optima" charset="0"/>
                <a:cs typeface="Optima" charset="0"/>
              </a:rPr>
              <a:t>s’agissait</a:t>
            </a:r>
            <a:r>
              <a:rPr lang="en-US" sz="1400" dirty="0">
                <a:latin typeface="Optima" charset="0"/>
                <a:ea typeface="Optima" charset="0"/>
                <a:cs typeface="Optima" charset="0"/>
              </a:rPr>
              <a:t> </a:t>
            </a:r>
            <a:r>
              <a:rPr lang="en-US" sz="1400" dirty="0" err="1">
                <a:latin typeface="Optima" charset="0"/>
                <a:ea typeface="Optima" charset="0"/>
                <a:cs typeface="Optima" charset="0"/>
              </a:rPr>
              <a:t>d’une</a:t>
            </a:r>
            <a:r>
              <a:rPr lang="en-US" sz="1400" dirty="0">
                <a:latin typeface="Optima" charset="0"/>
                <a:ea typeface="Optima" charset="0"/>
                <a:cs typeface="Optima" charset="0"/>
              </a:rPr>
              <a:t> «</a:t>
            </a:r>
            <a:r>
              <a:rPr lang="en-US" sz="1400" b="1" dirty="0">
                <a:solidFill>
                  <a:srgbClr val="3F8CAF"/>
                </a:solidFill>
                <a:latin typeface="Optima" charset="0"/>
                <a:ea typeface="Optima" charset="0"/>
                <a:cs typeface="Optima" charset="0"/>
              </a:rPr>
              <a:t>humiliation</a:t>
            </a:r>
            <a:r>
              <a:rPr lang="en-US" sz="1400" dirty="0" smtClean="0">
                <a:latin typeface="Optima" charset="0"/>
                <a:ea typeface="Optima" charset="0"/>
                <a:cs typeface="Optima" charset="0"/>
              </a:rPr>
              <a:t>».</a:t>
            </a:r>
          </a:p>
          <a:p>
            <a:endParaRPr lang="en-US" sz="1400" dirty="0">
              <a:latin typeface="Optima" charset="0"/>
              <a:ea typeface="Optima" charset="0"/>
              <a:cs typeface="Optima" charset="0"/>
            </a:endParaRPr>
          </a:p>
          <a:p>
            <a:r>
              <a:rPr lang="en-US" sz="1400" b="1" dirty="0">
                <a:solidFill>
                  <a:srgbClr val="3F8CAF"/>
                </a:solidFill>
                <a:latin typeface="Optima" charset="0"/>
                <a:ea typeface="Optima" charset="0"/>
                <a:cs typeface="Optima" charset="0"/>
              </a:rPr>
              <a:t>“Je pars au </a:t>
            </a:r>
            <a:r>
              <a:rPr lang="en-US" sz="1400" b="1" dirty="0" err="1">
                <a:solidFill>
                  <a:srgbClr val="3F8CAF"/>
                </a:solidFill>
                <a:latin typeface="Optima" charset="0"/>
                <a:ea typeface="Optima" charset="0"/>
                <a:cs typeface="Optima" charset="0"/>
              </a:rPr>
              <a:t>Japon</a:t>
            </a:r>
            <a:r>
              <a:rPr lang="en-US" sz="1400" b="1" dirty="0">
                <a:solidFill>
                  <a:srgbClr val="3F8CAF"/>
                </a:solidFill>
                <a:latin typeface="Optima" charset="0"/>
                <a:ea typeface="Optima" charset="0"/>
                <a:cs typeface="Optima" charset="0"/>
              </a:rPr>
              <a:t> et </a:t>
            </a:r>
            <a:r>
              <a:rPr lang="en-US" sz="1400" b="1" dirty="0" err="1">
                <a:solidFill>
                  <a:srgbClr val="3F8CAF"/>
                </a:solidFill>
                <a:latin typeface="Optima" charset="0"/>
                <a:ea typeface="Optima" charset="0"/>
                <a:cs typeface="Optima" charset="0"/>
              </a:rPr>
              <a:t>là</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j'apprends</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qu'il</a:t>
            </a:r>
            <a:r>
              <a:rPr lang="en-US" sz="1400" b="1" dirty="0">
                <a:solidFill>
                  <a:srgbClr val="3F8CAF"/>
                </a:solidFill>
                <a:latin typeface="Optima" charset="0"/>
                <a:ea typeface="Optima" charset="0"/>
                <a:cs typeface="Optima" charset="0"/>
              </a:rPr>
              <a:t> y a tout un </a:t>
            </a:r>
            <a:r>
              <a:rPr lang="en-US" sz="1400" b="1" dirty="0" err="1">
                <a:solidFill>
                  <a:srgbClr val="3F8CAF"/>
                </a:solidFill>
                <a:latin typeface="Optima" charset="0"/>
                <a:ea typeface="Optima" charset="0"/>
                <a:cs typeface="Optima" charset="0"/>
              </a:rPr>
              <a:t>truc</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là-dessus</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c'était</a:t>
            </a:r>
            <a:r>
              <a:rPr lang="en-US" sz="1400" b="1" dirty="0">
                <a:solidFill>
                  <a:srgbClr val="3F8CAF"/>
                </a:solidFill>
                <a:latin typeface="Optima" charset="0"/>
                <a:ea typeface="Optima" charset="0"/>
                <a:cs typeface="Optima" charset="0"/>
              </a:rPr>
              <a:t> horrible. Ca a </a:t>
            </a:r>
            <a:r>
              <a:rPr lang="en-US" sz="1400" b="1" dirty="0" err="1">
                <a:solidFill>
                  <a:srgbClr val="3F8CAF"/>
                </a:solidFill>
                <a:latin typeface="Optima" charset="0"/>
                <a:ea typeface="Optima" charset="0"/>
                <a:cs typeface="Optima" charset="0"/>
              </a:rPr>
              <a:t>changé</a:t>
            </a:r>
            <a:r>
              <a:rPr lang="en-US" sz="1400" b="1" dirty="0">
                <a:solidFill>
                  <a:srgbClr val="3F8CAF"/>
                </a:solidFill>
                <a:latin typeface="Optima" charset="0"/>
                <a:ea typeface="Optima" charset="0"/>
                <a:cs typeface="Optima" charset="0"/>
              </a:rPr>
              <a:t> mon rapport aux </a:t>
            </a:r>
            <a:r>
              <a:rPr lang="en-US" sz="1400" b="1" dirty="0" err="1">
                <a:solidFill>
                  <a:srgbClr val="3F8CAF"/>
                </a:solidFill>
                <a:latin typeface="Optima" charset="0"/>
                <a:ea typeface="Optima" charset="0"/>
                <a:cs typeface="Optima" charset="0"/>
              </a:rPr>
              <a:t>garçons</a:t>
            </a:r>
            <a:r>
              <a:rPr lang="en-US" sz="1400" b="1" dirty="0">
                <a:solidFill>
                  <a:srgbClr val="3F8CAF"/>
                </a:solidFill>
                <a:latin typeface="Optima" charset="0"/>
                <a:ea typeface="Optima" charset="0"/>
                <a:cs typeface="Optima" charset="0"/>
              </a:rPr>
              <a:t>...</a:t>
            </a:r>
            <a:r>
              <a:rPr lang="en-US" sz="1400" b="1" dirty="0" err="1">
                <a:solidFill>
                  <a:srgbClr val="3F8CAF"/>
                </a:solidFill>
                <a:latin typeface="Optima" charset="0"/>
                <a:ea typeface="Optima" charset="0"/>
                <a:cs typeface="Optima" charset="0"/>
              </a:rPr>
              <a:t>Ça</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m'a</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humilié</a:t>
            </a:r>
            <a:r>
              <a:rPr lang="en-US" sz="1400" b="1" dirty="0" smtClean="0">
                <a:solidFill>
                  <a:srgbClr val="3F8CAF"/>
                </a:solidFill>
                <a:latin typeface="Optima" charset="0"/>
                <a:ea typeface="Optima" charset="0"/>
                <a:cs typeface="Optima" charset="0"/>
              </a:rPr>
              <a:t>.”</a:t>
            </a:r>
          </a:p>
          <a:p>
            <a:endParaRPr lang="en-US" sz="1400" dirty="0">
              <a:latin typeface="Optima" charset="0"/>
              <a:ea typeface="Optima" charset="0"/>
              <a:cs typeface="Optima" charset="0"/>
            </a:endParaRPr>
          </a:p>
          <a:p>
            <a:r>
              <a:rPr lang="en-US" sz="1400" dirty="0">
                <a:latin typeface="Optima" charset="0"/>
                <a:ea typeface="Optima" charset="0"/>
                <a:cs typeface="Optima" charset="0"/>
              </a:rPr>
              <a:t>La collaboration entre France Gall et Serge </a:t>
            </a:r>
            <a:r>
              <a:rPr lang="en-US" sz="1400" dirty="0" err="1">
                <a:latin typeface="Optima" charset="0"/>
                <a:ea typeface="Optima" charset="0"/>
                <a:cs typeface="Optima" charset="0"/>
              </a:rPr>
              <a:t>Gainsbourg</a:t>
            </a:r>
            <a:r>
              <a:rPr lang="en-US" sz="1400" dirty="0">
                <a:latin typeface="Optima" charset="0"/>
                <a:ea typeface="Optima" charset="0"/>
                <a:cs typeface="Optima" charset="0"/>
              </a:rPr>
              <a:t> </a:t>
            </a:r>
            <a:r>
              <a:rPr lang="en-US" sz="1400" dirty="0" err="1">
                <a:latin typeface="Optima" charset="0"/>
                <a:ea typeface="Optima" charset="0"/>
                <a:cs typeface="Optima" charset="0"/>
              </a:rPr>
              <a:t>s'arrêtera</a:t>
            </a:r>
            <a:r>
              <a:rPr lang="en-US" sz="1400" dirty="0">
                <a:latin typeface="Optima" charset="0"/>
                <a:ea typeface="Optima" charset="0"/>
                <a:cs typeface="Optima" charset="0"/>
              </a:rPr>
              <a:t> </a:t>
            </a:r>
            <a:r>
              <a:rPr lang="en-US" sz="1400" dirty="0" err="1">
                <a:latin typeface="Optima" charset="0"/>
                <a:ea typeface="Optima" charset="0"/>
                <a:cs typeface="Optima" charset="0"/>
              </a:rPr>
              <a:t>en</a:t>
            </a:r>
            <a:r>
              <a:rPr lang="en-US" sz="1400" dirty="0">
                <a:latin typeface="Optima" charset="0"/>
                <a:ea typeface="Optima" charset="0"/>
                <a:cs typeface="Optima" charset="0"/>
              </a:rPr>
              <a:t> 1967. Et France Gall </a:t>
            </a:r>
            <a:r>
              <a:rPr lang="en-US" sz="1400" dirty="0" err="1" smtClean="0">
                <a:latin typeface="Optima" charset="0"/>
                <a:ea typeface="Optima" charset="0"/>
                <a:cs typeface="Optima" charset="0"/>
              </a:rPr>
              <a:t>n’a</a:t>
            </a:r>
            <a:r>
              <a:rPr lang="en-US" sz="1400" dirty="0" smtClean="0">
                <a:latin typeface="Optima" charset="0"/>
                <a:ea typeface="Optima" charset="0"/>
                <a:cs typeface="Optima" charset="0"/>
              </a:rPr>
              <a:t> </a:t>
            </a:r>
            <a:r>
              <a:rPr lang="en-US" sz="1400" dirty="0">
                <a:latin typeface="Optima" charset="0"/>
                <a:ea typeface="Optima" charset="0"/>
                <a:cs typeface="Optima" charset="0"/>
              </a:rPr>
              <a:t>plus </a:t>
            </a:r>
            <a:r>
              <a:rPr lang="en-US" sz="1400" dirty="0" err="1">
                <a:latin typeface="Optima" charset="0"/>
                <a:ea typeface="Optima" charset="0"/>
                <a:cs typeface="Optima" charset="0"/>
              </a:rPr>
              <a:t>jamais</a:t>
            </a:r>
            <a:r>
              <a:rPr lang="en-US" sz="1400" dirty="0">
                <a:latin typeface="Optima" charset="0"/>
                <a:ea typeface="Optima" charset="0"/>
                <a:cs typeface="Optima" charset="0"/>
              </a:rPr>
              <a:t> </a:t>
            </a:r>
            <a:r>
              <a:rPr lang="en-US" sz="1400" dirty="0" err="1">
                <a:latin typeface="Optima" charset="0"/>
                <a:ea typeface="Optima" charset="0"/>
                <a:cs typeface="Optima" charset="0"/>
              </a:rPr>
              <a:t>rechanté</a:t>
            </a:r>
            <a:r>
              <a:rPr lang="en-US" sz="1400" dirty="0">
                <a:latin typeface="Optima" charset="0"/>
                <a:ea typeface="Optima" charset="0"/>
                <a:cs typeface="Optima" charset="0"/>
              </a:rPr>
              <a:t> la chanson…</a:t>
            </a:r>
          </a:p>
          <a:p>
            <a:endParaRPr lang="en-US" sz="1400" dirty="0">
              <a:latin typeface="Optima" charset="0"/>
              <a:ea typeface="Optima" charset="0"/>
              <a:cs typeface="Optima" charset="0"/>
            </a:endParaRPr>
          </a:p>
          <a:p>
            <a:endParaRPr lang="en-US" sz="1400" dirty="0">
              <a:latin typeface="Optima" charset="0"/>
              <a:ea typeface="Optima" charset="0"/>
              <a:cs typeface="Optima" charset="0"/>
            </a:endParaRPr>
          </a:p>
          <a:p>
            <a:r>
              <a:rPr lang="en-US" sz="1400" dirty="0">
                <a:latin typeface="Optima" charset="0"/>
                <a:ea typeface="Optima" charset="0"/>
                <a:cs typeface="Optima" charset="0"/>
              </a:rPr>
              <a:t/>
            </a:r>
            <a:br>
              <a:rPr lang="en-US" sz="1400" dirty="0">
                <a:latin typeface="Optima" charset="0"/>
                <a:ea typeface="Optima" charset="0"/>
                <a:cs typeface="Optima" charset="0"/>
              </a:rPr>
            </a:b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endParaRPr lang="en-US" sz="1400" dirty="0" smtClean="0">
              <a:latin typeface="Optima" charset="0"/>
              <a:ea typeface="Optima" charset="0"/>
              <a:cs typeface="Optima" charset="0"/>
            </a:endParaRPr>
          </a:p>
          <a:p>
            <a:endParaRPr lang="en-US" sz="1400" i="1" dirty="0" smtClean="0">
              <a:latin typeface="Optima" charset="0"/>
              <a:ea typeface="Optima" charset="0"/>
              <a:cs typeface="Optima" charset="0"/>
            </a:endParaRPr>
          </a:p>
          <a:p>
            <a:endParaRPr lang="en-US" sz="1400" i="1" dirty="0">
              <a:latin typeface="Optima" charset="0"/>
              <a:ea typeface="Optima" charset="0"/>
              <a:cs typeface="Optima" charset="0"/>
            </a:endParaRPr>
          </a:p>
          <a:p>
            <a:r>
              <a:rPr lang="en-US" sz="1400" dirty="0">
                <a:latin typeface="Optima" charset="0"/>
                <a:ea typeface="Optima" charset="0"/>
                <a:cs typeface="Optima" charset="0"/>
              </a:rPr>
              <a:t/>
            </a:r>
            <a:br>
              <a:rPr lang="en-US" sz="1400" dirty="0">
                <a:latin typeface="Optima" charset="0"/>
                <a:ea typeface="Optima" charset="0"/>
                <a:cs typeface="Optima" charset="0"/>
              </a:rPr>
            </a:br>
            <a:endParaRPr lang="en-US" sz="1400" dirty="0">
              <a:latin typeface="Optima" charset="0"/>
              <a:ea typeface="Optima" charset="0"/>
              <a:cs typeface="Optima" charset="0"/>
            </a:endParaRPr>
          </a:p>
          <a:p>
            <a:r>
              <a:rPr lang="en-US" sz="1400" dirty="0">
                <a:latin typeface="Optima" charset="0"/>
                <a:ea typeface="Optima" charset="0"/>
                <a:cs typeface="Optima" charset="0"/>
              </a:rPr>
              <a:t/>
            </a:r>
            <a:br>
              <a:rPr lang="en-US" sz="1400" dirty="0">
                <a:latin typeface="Optima" charset="0"/>
                <a:ea typeface="Optima" charset="0"/>
                <a:cs typeface="Optima" charset="0"/>
              </a:rPr>
            </a:br>
            <a:endParaRPr lang="fr-FR" sz="1400" dirty="0" smtClean="0">
              <a:latin typeface="Optima" charset="0"/>
              <a:ea typeface="Optima" charset="0"/>
              <a:cs typeface="Optima" charset="0"/>
            </a:endParaRPr>
          </a:p>
        </p:txBody>
      </p:sp>
      <p:sp>
        <p:nvSpPr>
          <p:cNvPr id="2" name="TextBox 1"/>
          <p:cNvSpPr txBox="1"/>
          <p:nvPr/>
        </p:nvSpPr>
        <p:spPr>
          <a:xfrm>
            <a:off x="442452" y="1681316"/>
            <a:ext cx="184731" cy="369332"/>
          </a:xfrm>
          <a:prstGeom prst="rect">
            <a:avLst/>
          </a:prstGeom>
          <a:noFill/>
        </p:spPr>
        <p:txBody>
          <a:bodyPr wrap="none" rtlCol="0">
            <a:spAutoFit/>
          </a:bodyPr>
          <a:lstStyle/>
          <a:p>
            <a:endParaRPr lang="fr-FR" dirty="0" smtClean="0">
              <a:latin typeface="Open Sans" panose="020B0606030504020204" pitchFamily="34" charset="0"/>
              <a:ea typeface="Open Sans" panose="020B0606030504020204" pitchFamily="34" charset="0"/>
              <a:cs typeface="Open Sans" panose="020B0606030504020204" pitchFamily="34" charset="0"/>
            </a:endParaRPr>
          </a:p>
        </p:txBody>
      </p:sp>
      <p:pic>
        <p:nvPicPr>
          <p:cNvPr id="3076" name="Picture 4"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495" y="1631079"/>
            <a:ext cx="4023272" cy="40232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8708" y="5873234"/>
            <a:ext cx="3508846" cy="276999"/>
          </a:xfrm>
          <a:prstGeom prst="rect">
            <a:avLst/>
          </a:prstGeom>
        </p:spPr>
        <p:txBody>
          <a:bodyPr wrap="none">
            <a:spAutoFit/>
          </a:bodyPr>
          <a:lstStyle/>
          <a:p>
            <a:r>
              <a:rPr lang="en-US" sz="1200" u="sng" dirty="0">
                <a:solidFill>
                  <a:srgbClr val="1155CC"/>
                </a:solidFill>
                <a:latin typeface="Optima" charset="0"/>
                <a:ea typeface="Optima" charset="0"/>
                <a:cs typeface="Optima" charset="0"/>
                <a:hlinkClick r:id="rId4"/>
              </a:rPr>
              <a:t>https://www.youtube.com/watch?v=A9ajuEVNfb0</a:t>
            </a:r>
            <a:r>
              <a:rPr lang="en-US" sz="1200" dirty="0">
                <a:solidFill>
                  <a:srgbClr val="000000"/>
                </a:solidFill>
                <a:latin typeface="Optima" charset="0"/>
                <a:ea typeface="Optima" charset="0"/>
                <a:cs typeface="Optima" charset="0"/>
              </a:rPr>
              <a:t> </a:t>
            </a:r>
            <a:endParaRPr lang="fr-FR" sz="1200" dirty="0">
              <a:latin typeface="Optima" charset="0"/>
              <a:ea typeface="Optima" charset="0"/>
              <a:cs typeface="Optima" charset="0"/>
            </a:endParaRPr>
          </a:p>
        </p:txBody>
      </p:sp>
    </p:spTree>
    <p:extLst>
      <p:ext uri="{BB962C8B-B14F-4D97-AF65-F5344CB8AC3E}">
        <p14:creationId xmlns:p14="http://schemas.microsoft.com/office/powerpoint/2010/main" val="1285959048"/>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3" y="581300"/>
            <a:ext cx="5449398" cy="523220"/>
          </a:xfrm>
          <a:prstGeom prst="rect">
            <a:avLst/>
          </a:prstGeom>
          <a:noFill/>
        </p:spPr>
        <p:txBody>
          <a:bodyPr wrap="square" rtlCol="0">
            <a:spAutoFit/>
          </a:bodyPr>
          <a:lstStyle/>
          <a:p>
            <a:r>
              <a:rPr lang="en-US" sz="2800" b="1" dirty="0" smtClean="0">
                <a:latin typeface="Optima" charset="0"/>
                <a:ea typeface="Optima" charset="0"/>
                <a:cs typeface="Optima" charset="0"/>
              </a:rPr>
              <a:t>MAI 68</a:t>
            </a:r>
            <a:endParaRPr lang="fr-FR" sz="2800" b="1" dirty="0" smtClean="0">
              <a:latin typeface="Optima" charset="0"/>
              <a:ea typeface="Optima" charset="0"/>
              <a:cs typeface="Optima" charset="0"/>
            </a:endParaRPr>
          </a:p>
        </p:txBody>
      </p:sp>
      <p:sp>
        <p:nvSpPr>
          <p:cNvPr id="3" name="TextBox 2"/>
          <p:cNvSpPr txBox="1"/>
          <p:nvPr/>
        </p:nvSpPr>
        <p:spPr>
          <a:xfrm>
            <a:off x="908403" y="1733728"/>
            <a:ext cx="5110717" cy="4185761"/>
          </a:xfrm>
          <a:prstGeom prst="rect">
            <a:avLst/>
          </a:prstGeom>
          <a:noFill/>
        </p:spPr>
        <p:txBody>
          <a:bodyPr wrap="square" rtlCol="0">
            <a:spAutoFit/>
          </a:bodyPr>
          <a:lstStyle/>
          <a:p>
            <a:r>
              <a:rPr lang="en-US" sz="1400" b="1" dirty="0" err="1" smtClean="0">
                <a:solidFill>
                  <a:srgbClr val="3F8CAF"/>
                </a:solidFill>
                <a:latin typeface="Optima" charset="0"/>
                <a:ea typeface="Optima" charset="0"/>
                <a:cs typeface="Optima" charset="0"/>
              </a:rPr>
              <a:t>L’un</a:t>
            </a:r>
            <a:r>
              <a:rPr lang="en-US" sz="1400" b="1" dirty="0" smtClean="0">
                <a:solidFill>
                  <a:srgbClr val="3F8CAF"/>
                </a:solidFill>
                <a:latin typeface="Optima" charset="0"/>
                <a:ea typeface="Optima" charset="0"/>
                <a:cs typeface="Optima" charset="0"/>
              </a:rPr>
              <a:t> des grands </a:t>
            </a:r>
            <a:r>
              <a:rPr lang="en-US" sz="1400" b="1" dirty="0" err="1" smtClean="0">
                <a:solidFill>
                  <a:srgbClr val="3F8CAF"/>
                </a:solidFill>
                <a:latin typeface="Optima" charset="0"/>
                <a:ea typeface="Optima" charset="0"/>
                <a:cs typeface="Optima" charset="0"/>
              </a:rPr>
              <a:t>thèmes</a:t>
            </a:r>
            <a:r>
              <a:rPr lang="en-US" sz="1400" b="1" dirty="0" smtClean="0">
                <a:solidFill>
                  <a:srgbClr val="3F8CAF"/>
                </a:solidFill>
                <a:latin typeface="Optima" charset="0"/>
                <a:ea typeface="Optima" charset="0"/>
                <a:cs typeface="Optima" charset="0"/>
              </a:rPr>
              <a:t> - </a:t>
            </a:r>
            <a:r>
              <a:rPr lang="en-US" sz="1400" b="1" dirty="0" err="1" smtClean="0">
                <a:solidFill>
                  <a:srgbClr val="3F8CAF"/>
                </a:solidFill>
                <a:latin typeface="Optima" charset="0"/>
                <a:ea typeface="Optima" charset="0"/>
                <a:cs typeface="Optima" charset="0"/>
              </a:rPr>
              <a:t>Libération</a:t>
            </a:r>
            <a:r>
              <a:rPr lang="en-US" sz="1400" b="1" dirty="0" smtClean="0">
                <a:solidFill>
                  <a:srgbClr val="3F8CAF"/>
                </a:solidFill>
                <a:latin typeface="Optima" charset="0"/>
                <a:ea typeface="Optima" charset="0"/>
                <a:cs typeface="Optima" charset="0"/>
              </a:rPr>
              <a:t> </a:t>
            </a:r>
            <a:r>
              <a:rPr lang="en-US" sz="1400" b="1" dirty="0" err="1" smtClean="0">
                <a:solidFill>
                  <a:srgbClr val="3F8CAF"/>
                </a:solidFill>
                <a:latin typeface="Optima" charset="0"/>
                <a:ea typeface="Optima" charset="0"/>
                <a:cs typeface="Optima" charset="0"/>
              </a:rPr>
              <a:t>sexuelle</a:t>
            </a:r>
            <a:endParaRPr lang="en-US" sz="1400" b="1" dirty="0" smtClean="0">
              <a:solidFill>
                <a:srgbClr val="3F8CAF"/>
              </a:solidFill>
              <a:latin typeface="Optima" charset="0"/>
              <a:ea typeface="Optima" charset="0"/>
              <a:cs typeface="Optima" charset="0"/>
            </a:endParaRPr>
          </a:p>
          <a:p>
            <a:endParaRPr lang="en-US" sz="1400" dirty="0">
              <a:latin typeface="Optima" charset="0"/>
              <a:ea typeface="Optima" charset="0"/>
              <a:cs typeface="Optima" charset="0"/>
            </a:endParaRPr>
          </a:p>
          <a:p>
            <a:r>
              <a:rPr lang="en-US" sz="1400" dirty="0">
                <a:latin typeface="Optima" charset="0"/>
                <a:ea typeface="Optima" charset="0"/>
                <a:cs typeface="Optima" charset="0"/>
              </a:rPr>
              <a:t>La </a:t>
            </a:r>
            <a:r>
              <a:rPr lang="en-US" sz="1400" i="1" dirty="0" err="1">
                <a:latin typeface="Optima" charset="0"/>
                <a:ea typeface="Optima" charset="0"/>
                <a:cs typeface="Optima" charset="0"/>
              </a:rPr>
              <a:t>libération</a:t>
            </a:r>
            <a:r>
              <a:rPr lang="en-US" sz="1400" i="1" dirty="0">
                <a:latin typeface="Optima" charset="0"/>
                <a:ea typeface="Optima" charset="0"/>
                <a:cs typeface="Optima" charset="0"/>
              </a:rPr>
              <a:t> </a:t>
            </a:r>
            <a:r>
              <a:rPr lang="en-US" sz="1400" i="1" dirty="0" err="1">
                <a:latin typeface="Optima" charset="0"/>
                <a:ea typeface="Optima" charset="0"/>
                <a:cs typeface="Optima" charset="0"/>
              </a:rPr>
              <a:t>sexuelle</a:t>
            </a:r>
            <a:r>
              <a:rPr lang="en-US" sz="1400" dirty="0">
                <a:latin typeface="Optima" charset="0"/>
                <a:ea typeface="Optima" charset="0"/>
                <a:cs typeface="Optima" charset="0"/>
              </a:rPr>
              <a:t> </a:t>
            </a:r>
            <a:r>
              <a:rPr lang="en-US" sz="1400" dirty="0" err="1">
                <a:latin typeface="Optima" charset="0"/>
                <a:ea typeface="Optima" charset="0"/>
                <a:cs typeface="Optima" charset="0"/>
              </a:rPr>
              <a:t>recouvre</a:t>
            </a:r>
            <a:r>
              <a:rPr lang="en-US" sz="1400" dirty="0">
                <a:latin typeface="Optima" charset="0"/>
                <a:ea typeface="Optima" charset="0"/>
                <a:cs typeface="Optima" charset="0"/>
              </a:rPr>
              <a:t> les </a:t>
            </a:r>
            <a:r>
              <a:rPr lang="en-US" sz="1400" dirty="0" err="1">
                <a:latin typeface="Optima" charset="0"/>
                <a:ea typeface="Optima" charset="0"/>
                <a:cs typeface="Optima" charset="0"/>
              </a:rPr>
              <a:t>changements</a:t>
            </a:r>
            <a:r>
              <a:rPr lang="en-US" sz="1400" dirty="0">
                <a:latin typeface="Optima" charset="0"/>
                <a:ea typeface="Optima" charset="0"/>
                <a:cs typeface="Optima" charset="0"/>
              </a:rPr>
              <a:t> </a:t>
            </a:r>
            <a:r>
              <a:rPr lang="en-US" sz="1400" dirty="0" err="1">
                <a:latin typeface="Optima" charset="0"/>
                <a:ea typeface="Optima" charset="0"/>
                <a:cs typeface="Optima" charset="0"/>
              </a:rPr>
              <a:t>substantiels</a:t>
            </a:r>
            <a:r>
              <a:rPr lang="en-US" sz="1400" dirty="0">
                <a:latin typeface="Optima" charset="0"/>
                <a:ea typeface="Optima" charset="0"/>
                <a:cs typeface="Optima" charset="0"/>
              </a:rPr>
              <a:t> du </a:t>
            </a:r>
            <a:r>
              <a:rPr lang="en-US" sz="1400" dirty="0" err="1">
                <a:latin typeface="Optima" charset="0"/>
                <a:ea typeface="Optima" charset="0"/>
                <a:cs typeface="Optima" charset="0"/>
              </a:rPr>
              <a:t>comportement</a:t>
            </a:r>
            <a:r>
              <a:rPr lang="en-US" sz="1400" dirty="0">
                <a:latin typeface="Optima" charset="0"/>
                <a:ea typeface="Optima" charset="0"/>
                <a:cs typeface="Optima" charset="0"/>
              </a:rPr>
              <a:t> et des </a:t>
            </a:r>
            <a:r>
              <a:rPr lang="en-US" sz="1400" b="1" dirty="0" err="1">
                <a:latin typeface="Optima" charset="0"/>
                <a:ea typeface="Optima" charset="0"/>
                <a:cs typeface="Optima" charset="0"/>
              </a:rPr>
              <a:t>mœurs</a:t>
            </a:r>
            <a:r>
              <a:rPr lang="en-US" sz="1400" b="1" dirty="0">
                <a:latin typeface="Optima" charset="0"/>
                <a:ea typeface="Optima" charset="0"/>
                <a:cs typeface="Optima" charset="0"/>
              </a:rPr>
              <a:t> </a:t>
            </a:r>
            <a:r>
              <a:rPr lang="en-US" sz="1400" b="1" dirty="0" err="1">
                <a:latin typeface="Optima" charset="0"/>
                <a:ea typeface="Optima" charset="0"/>
                <a:cs typeface="Optima" charset="0"/>
              </a:rPr>
              <a:t>sexuels</a:t>
            </a:r>
            <a:r>
              <a:rPr lang="en-US" sz="1400" b="1" dirty="0">
                <a:latin typeface="Optima" charset="0"/>
                <a:ea typeface="Optima" charset="0"/>
                <a:cs typeface="Optima" charset="0"/>
              </a:rPr>
              <a:t> </a:t>
            </a:r>
            <a:r>
              <a:rPr lang="en-US" sz="1400" dirty="0" err="1">
                <a:latin typeface="Optima" charset="0"/>
                <a:ea typeface="Optima" charset="0"/>
                <a:cs typeface="Optima" charset="0"/>
              </a:rPr>
              <a:t>intervenus</a:t>
            </a:r>
            <a:r>
              <a:rPr lang="en-US" sz="1400" dirty="0">
                <a:latin typeface="Optima" charset="0"/>
                <a:ea typeface="Optima" charset="0"/>
                <a:cs typeface="Optima" charset="0"/>
              </a:rPr>
              <a:t> </a:t>
            </a:r>
            <a:r>
              <a:rPr lang="en-US" sz="1400" dirty="0" err="1">
                <a:latin typeface="Optima" charset="0"/>
                <a:ea typeface="Optima" charset="0"/>
                <a:cs typeface="Optima" charset="0"/>
              </a:rPr>
              <a:t>en</a:t>
            </a:r>
            <a:r>
              <a:rPr lang="en-US" sz="1400" dirty="0">
                <a:latin typeface="Optima" charset="0"/>
                <a:ea typeface="Optima" charset="0"/>
                <a:cs typeface="Optima" charset="0"/>
              </a:rPr>
              <a:t> Occident </a:t>
            </a:r>
            <a:r>
              <a:rPr lang="en-US" sz="1400" dirty="0" err="1">
                <a:latin typeface="Optima" charset="0"/>
                <a:ea typeface="Optima" charset="0"/>
                <a:cs typeface="Optima" charset="0"/>
              </a:rPr>
              <a:t>à</a:t>
            </a:r>
            <a:r>
              <a:rPr lang="en-US" sz="1400" dirty="0">
                <a:latin typeface="Optima" charset="0"/>
                <a:ea typeface="Optima" charset="0"/>
                <a:cs typeface="Optima" charset="0"/>
              </a:rPr>
              <a:t> la fin des </a:t>
            </a:r>
            <a:r>
              <a:rPr lang="en-US" sz="1400" dirty="0" err="1">
                <a:latin typeface="Optima" charset="0"/>
                <a:ea typeface="Optima" charset="0"/>
                <a:cs typeface="Optima" charset="0"/>
              </a:rPr>
              <a:t>années</a:t>
            </a:r>
            <a:r>
              <a:rPr lang="en-US" sz="1400" dirty="0">
                <a:latin typeface="Optima" charset="0"/>
                <a:ea typeface="Optima" charset="0"/>
                <a:cs typeface="Optima" charset="0"/>
              </a:rPr>
              <a:t> 1960 et au début des </a:t>
            </a:r>
            <a:r>
              <a:rPr lang="en-US" sz="1400" dirty="0" err="1">
                <a:latin typeface="Optima" charset="0"/>
                <a:ea typeface="Optima" charset="0"/>
                <a:cs typeface="Optima" charset="0"/>
              </a:rPr>
              <a:t>années</a:t>
            </a:r>
            <a:r>
              <a:rPr lang="en-US" sz="1400" dirty="0">
                <a:latin typeface="Optima" charset="0"/>
                <a:ea typeface="Optima" charset="0"/>
                <a:cs typeface="Optima" charset="0"/>
              </a:rPr>
              <a:t> 1970.</a:t>
            </a:r>
          </a:p>
          <a:p>
            <a:endParaRPr lang="en-US" sz="1400" dirty="0">
              <a:latin typeface="Optima" charset="0"/>
              <a:ea typeface="Optima" charset="0"/>
              <a:cs typeface="Optima" charset="0"/>
            </a:endParaRPr>
          </a:p>
          <a:p>
            <a:r>
              <a:rPr lang="en-US" sz="1400" dirty="0">
                <a:latin typeface="Optima" charset="0"/>
                <a:ea typeface="Optima" charset="0"/>
                <a:cs typeface="Optima" charset="0"/>
              </a:rPr>
              <a:t>La </a:t>
            </a:r>
            <a:r>
              <a:rPr lang="en-US" sz="1400" dirty="0" err="1">
                <a:latin typeface="Optima" charset="0"/>
                <a:ea typeface="Optima" charset="0"/>
                <a:cs typeface="Optima" charset="0"/>
              </a:rPr>
              <a:t>sexualité</a:t>
            </a:r>
            <a:r>
              <a:rPr lang="en-US" sz="1400" dirty="0">
                <a:latin typeface="Optima" charset="0"/>
                <a:ea typeface="Optima" charset="0"/>
                <a:cs typeface="Optima" charset="0"/>
              </a:rPr>
              <a:t>, </a:t>
            </a:r>
            <a:r>
              <a:rPr lang="en-US" sz="1400" dirty="0" err="1">
                <a:latin typeface="Optima" charset="0"/>
                <a:ea typeface="Optima" charset="0"/>
                <a:cs typeface="Optima" charset="0"/>
              </a:rPr>
              <a:t>en</a:t>
            </a:r>
            <a:r>
              <a:rPr lang="en-US" sz="1400" dirty="0">
                <a:latin typeface="Optima" charset="0"/>
                <a:ea typeface="Optima" charset="0"/>
                <a:cs typeface="Optima" charset="0"/>
              </a:rPr>
              <a:t> </a:t>
            </a:r>
            <a:r>
              <a:rPr lang="en-US" sz="1400" dirty="0" err="1">
                <a:latin typeface="Optima" charset="0"/>
                <a:ea typeface="Optima" charset="0"/>
                <a:cs typeface="Optima" charset="0"/>
              </a:rPr>
              <a:t>particulier</a:t>
            </a:r>
            <a:r>
              <a:rPr lang="en-US" sz="1400" dirty="0">
                <a:latin typeface="Optima" charset="0"/>
                <a:ea typeface="Optima" charset="0"/>
                <a:cs typeface="Optima" charset="0"/>
              </a:rPr>
              <a:t>, </a:t>
            </a:r>
            <a:r>
              <a:rPr lang="en-US" sz="1400" dirty="0" err="1">
                <a:latin typeface="Optima" charset="0"/>
                <a:ea typeface="Optima" charset="0"/>
                <a:cs typeface="Optima" charset="0"/>
              </a:rPr>
              <a:t>n'y</a:t>
            </a:r>
            <a:r>
              <a:rPr lang="en-US" sz="1400" dirty="0">
                <a:latin typeface="Optima" charset="0"/>
                <a:ea typeface="Optima" charset="0"/>
                <a:cs typeface="Optima" charset="0"/>
              </a:rPr>
              <a:t> </a:t>
            </a:r>
            <a:r>
              <a:rPr lang="en-US" sz="1400" dirty="0" err="1">
                <a:latin typeface="Optima" charset="0"/>
                <a:ea typeface="Optima" charset="0"/>
                <a:cs typeface="Optima" charset="0"/>
              </a:rPr>
              <a:t>est</a:t>
            </a:r>
            <a:r>
              <a:rPr lang="en-US" sz="1400" dirty="0">
                <a:latin typeface="Optima" charset="0"/>
                <a:ea typeface="Optima" charset="0"/>
                <a:cs typeface="Optima" charset="0"/>
              </a:rPr>
              <a:t> plus </a:t>
            </a:r>
            <a:r>
              <a:rPr lang="en-US" sz="1400" dirty="0" err="1">
                <a:latin typeface="Optima" charset="0"/>
                <a:ea typeface="Optima" charset="0"/>
                <a:cs typeface="Optima" charset="0"/>
              </a:rPr>
              <a:t>perçue</a:t>
            </a:r>
            <a:r>
              <a:rPr lang="en-US" sz="1400" dirty="0">
                <a:latin typeface="Optima" charset="0"/>
                <a:ea typeface="Optima" charset="0"/>
                <a:cs typeface="Optima" charset="0"/>
              </a:rPr>
              <a:t> </a:t>
            </a:r>
            <a:r>
              <a:rPr lang="en-US" sz="1400" dirty="0" err="1">
                <a:latin typeface="Optima" charset="0"/>
                <a:ea typeface="Optima" charset="0"/>
                <a:cs typeface="Optima" charset="0"/>
              </a:rPr>
              <a:t>uniquement</a:t>
            </a:r>
            <a:r>
              <a:rPr lang="en-US" sz="1400" dirty="0">
                <a:latin typeface="Optima" charset="0"/>
                <a:ea typeface="Optima" charset="0"/>
                <a:cs typeface="Optima" charset="0"/>
              </a:rPr>
              <a:t> </a:t>
            </a:r>
            <a:r>
              <a:rPr lang="en-US" sz="1400" dirty="0" err="1">
                <a:latin typeface="Optima" charset="0"/>
                <a:ea typeface="Optima" charset="0"/>
                <a:cs typeface="Optima" charset="0"/>
              </a:rPr>
              <a:t>comme</a:t>
            </a:r>
            <a:r>
              <a:rPr lang="en-US" sz="1400" dirty="0">
                <a:latin typeface="Optima" charset="0"/>
                <a:ea typeface="Optima" charset="0"/>
                <a:cs typeface="Optima" charset="0"/>
              </a:rPr>
              <a:t> </a:t>
            </a:r>
            <a:r>
              <a:rPr lang="en-US" sz="1400" dirty="0" err="1">
                <a:latin typeface="Optima" charset="0"/>
                <a:ea typeface="Optima" charset="0"/>
                <a:cs typeface="Optima" charset="0"/>
              </a:rPr>
              <a:t>moyen</a:t>
            </a:r>
            <a:r>
              <a:rPr lang="en-US" sz="1400" dirty="0">
                <a:latin typeface="Optima" charset="0"/>
                <a:ea typeface="Optima" charset="0"/>
                <a:cs typeface="Optima" charset="0"/>
              </a:rPr>
              <a:t> de reproduction. </a:t>
            </a: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r>
              <a:rPr lang="en-US" sz="1400" dirty="0" err="1">
                <a:latin typeface="Optima" charset="0"/>
                <a:ea typeface="Optima" charset="0"/>
                <a:cs typeface="Optima" charset="0"/>
              </a:rPr>
              <a:t>Cette</a:t>
            </a:r>
            <a:r>
              <a:rPr lang="en-US" sz="1400" dirty="0">
                <a:latin typeface="Optima" charset="0"/>
                <a:ea typeface="Optima" charset="0"/>
                <a:cs typeface="Optima" charset="0"/>
              </a:rPr>
              <a:t> </a:t>
            </a:r>
            <a:r>
              <a:rPr lang="en-US" sz="1400" dirty="0" err="1">
                <a:latin typeface="Optima" charset="0"/>
                <a:ea typeface="Optima" charset="0"/>
                <a:cs typeface="Optima" charset="0"/>
              </a:rPr>
              <a:t>période</a:t>
            </a:r>
            <a:r>
              <a:rPr lang="en-US" sz="1400" dirty="0">
                <a:latin typeface="Optima" charset="0"/>
                <a:ea typeface="Optima" charset="0"/>
                <a:cs typeface="Optima" charset="0"/>
              </a:rPr>
              <a:t> </a:t>
            </a:r>
            <a:r>
              <a:rPr lang="en-US" sz="1400" dirty="0" err="1">
                <a:latin typeface="Optima" charset="0"/>
                <a:ea typeface="Optima" charset="0"/>
                <a:cs typeface="Optima" charset="0"/>
              </a:rPr>
              <a:t>s'accompagne</a:t>
            </a:r>
            <a:r>
              <a:rPr lang="en-US" sz="1400" dirty="0">
                <a:latin typeface="Optima" charset="0"/>
                <a:ea typeface="Optima" charset="0"/>
                <a:cs typeface="Optima" charset="0"/>
              </a:rPr>
              <a:t> </a:t>
            </a:r>
            <a:r>
              <a:rPr lang="en-US" sz="1400" dirty="0" err="1">
                <a:latin typeface="Optima" charset="0"/>
                <a:ea typeface="Optima" charset="0"/>
                <a:cs typeface="Optima" charset="0"/>
              </a:rPr>
              <a:t>d’une</a:t>
            </a:r>
            <a:r>
              <a:rPr lang="en-US" sz="1400" dirty="0">
                <a:latin typeface="Optima" charset="0"/>
                <a:ea typeface="Optima" charset="0"/>
                <a:cs typeface="Optima" charset="0"/>
              </a:rPr>
              <a:t> « </a:t>
            </a:r>
            <a:r>
              <a:rPr lang="en-US" sz="1400" b="1" dirty="0" err="1">
                <a:latin typeface="Optima" charset="0"/>
                <a:ea typeface="Optima" charset="0"/>
                <a:cs typeface="Optima" charset="0"/>
              </a:rPr>
              <a:t>révolution</a:t>
            </a:r>
            <a:r>
              <a:rPr lang="en-US" sz="1400" b="1" dirty="0">
                <a:latin typeface="Optima" charset="0"/>
                <a:ea typeface="Optima" charset="0"/>
                <a:cs typeface="Optima" charset="0"/>
              </a:rPr>
              <a:t> du droit </a:t>
            </a:r>
            <a:r>
              <a:rPr lang="en-US" sz="1400" dirty="0">
                <a:latin typeface="Optima" charset="0"/>
                <a:ea typeface="Optima" charset="0"/>
                <a:cs typeface="Optima" charset="0"/>
              </a:rPr>
              <a:t>» </a:t>
            </a:r>
            <a:r>
              <a:rPr lang="en-US" sz="1400" dirty="0" err="1">
                <a:latin typeface="Optima" charset="0"/>
                <a:ea typeface="Optima" charset="0"/>
                <a:cs typeface="Optima" charset="0"/>
              </a:rPr>
              <a:t>en</a:t>
            </a:r>
            <a:r>
              <a:rPr lang="en-US" sz="1400" dirty="0">
                <a:latin typeface="Optima" charset="0"/>
                <a:ea typeface="Optima" charset="0"/>
                <a:cs typeface="Optima" charset="0"/>
              </a:rPr>
              <a:t> Occident : les femmes </a:t>
            </a:r>
            <a:r>
              <a:rPr lang="en-US" sz="1400" dirty="0" err="1">
                <a:latin typeface="Optima" charset="0"/>
                <a:ea typeface="Optima" charset="0"/>
                <a:cs typeface="Optima" charset="0"/>
              </a:rPr>
              <a:t>acquièrent</a:t>
            </a:r>
            <a:r>
              <a:rPr lang="en-US" sz="1400" dirty="0">
                <a:latin typeface="Optima" charset="0"/>
                <a:ea typeface="Optima" charset="0"/>
                <a:cs typeface="Optima" charset="0"/>
              </a:rPr>
              <a:t> le droit </a:t>
            </a:r>
            <a:r>
              <a:rPr lang="en-US" sz="1400" dirty="0" err="1">
                <a:latin typeface="Optima" charset="0"/>
                <a:ea typeface="Optima" charset="0"/>
                <a:cs typeface="Optima" charset="0"/>
              </a:rPr>
              <a:t>à</a:t>
            </a:r>
            <a:r>
              <a:rPr lang="en-US" sz="1400" dirty="0">
                <a:latin typeface="Optima" charset="0"/>
                <a:ea typeface="Optima" charset="0"/>
                <a:cs typeface="Optima" charset="0"/>
              </a:rPr>
              <a:t> la </a:t>
            </a:r>
            <a:r>
              <a:rPr lang="en-US" sz="1400" b="1" dirty="0">
                <a:latin typeface="Optima" charset="0"/>
                <a:ea typeface="Optima" charset="0"/>
                <a:cs typeface="Optima" charset="0"/>
              </a:rPr>
              <a:t>contraception</a:t>
            </a:r>
            <a:r>
              <a:rPr lang="en-US" sz="1400" dirty="0">
                <a:latin typeface="Optima" charset="0"/>
                <a:ea typeface="Optima" charset="0"/>
                <a:cs typeface="Optima" charset="0"/>
              </a:rPr>
              <a:t> et le droit </a:t>
            </a:r>
            <a:r>
              <a:rPr lang="en-US" sz="1400" dirty="0" err="1">
                <a:latin typeface="Optima" charset="0"/>
                <a:ea typeface="Optima" charset="0"/>
                <a:cs typeface="Optima" charset="0"/>
              </a:rPr>
              <a:t>à</a:t>
            </a:r>
            <a:r>
              <a:rPr lang="en-US" sz="1400" dirty="0">
                <a:latin typeface="Optima" charset="0"/>
                <a:ea typeface="Optima" charset="0"/>
                <a:cs typeface="Optima" charset="0"/>
              </a:rPr>
              <a:t> </a:t>
            </a:r>
            <a:r>
              <a:rPr lang="en-US" sz="1400" dirty="0" err="1">
                <a:latin typeface="Optima" charset="0"/>
                <a:ea typeface="Optima" charset="0"/>
                <a:cs typeface="Optima" charset="0"/>
              </a:rPr>
              <a:t>l'</a:t>
            </a:r>
            <a:r>
              <a:rPr lang="en-US" sz="1400" b="1" dirty="0" err="1">
                <a:latin typeface="Optima" charset="0"/>
                <a:ea typeface="Optima" charset="0"/>
                <a:cs typeface="Optima" charset="0"/>
              </a:rPr>
              <a:t>avortement</a:t>
            </a:r>
            <a:r>
              <a:rPr lang="en-US" sz="1400" dirty="0">
                <a:latin typeface="Optima" charset="0"/>
                <a:ea typeface="Optima" charset="0"/>
                <a:cs typeface="Optima" charset="0"/>
              </a:rPr>
              <a:t>.</a:t>
            </a:r>
          </a:p>
          <a:p>
            <a:r>
              <a:rPr lang="en-US" sz="1400" dirty="0">
                <a:latin typeface="Optima" charset="0"/>
                <a:ea typeface="Optima" charset="0"/>
                <a:cs typeface="Optima" charset="0"/>
              </a:rPr>
              <a:t> </a:t>
            </a:r>
          </a:p>
          <a:p>
            <a:pPr marL="285750" indent="-285750">
              <a:buFont typeface="Arial" charset="0"/>
              <a:buChar char="•"/>
            </a:pPr>
            <a:r>
              <a:rPr lang="en-US" sz="1400" b="1" dirty="0" smtClean="0">
                <a:latin typeface="Optima" charset="0"/>
                <a:ea typeface="Optima" charset="0"/>
                <a:cs typeface="Optima" charset="0"/>
              </a:rPr>
              <a:t>28 </a:t>
            </a:r>
            <a:r>
              <a:rPr lang="en-US" sz="1400" b="1" dirty="0" err="1">
                <a:latin typeface="Optima" charset="0"/>
                <a:ea typeface="Optima" charset="0"/>
                <a:cs typeface="Optima" charset="0"/>
              </a:rPr>
              <a:t>décembre</a:t>
            </a:r>
            <a:r>
              <a:rPr lang="en-US" sz="1400" b="1" dirty="0">
                <a:latin typeface="Optima" charset="0"/>
                <a:ea typeface="Optima" charset="0"/>
                <a:cs typeface="Optima" charset="0"/>
              </a:rPr>
              <a:t> 1967</a:t>
            </a:r>
            <a:r>
              <a:rPr lang="en-US" sz="1400" dirty="0">
                <a:latin typeface="Optima" charset="0"/>
                <a:ea typeface="Optima" charset="0"/>
                <a:cs typeface="Optima" charset="0"/>
              </a:rPr>
              <a:t> : la </a:t>
            </a:r>
            <a:r>
              <a:rPr lang="en-US" sz="1400" dirty="0" err="1">
                <a:latin typeface="Optima" charset="0"/>
                <a:ea typeface="Optima" charset="0"/>
                <a:cs typeface="Optima" charset="0"/>
              </a:rPr>
              <a:t>loi</a:t>
            </a:r>
            <a:r>
              <a:rPr lang="en-US" sz="1400" dirty="0">
                <a:latin typeface="Optima" charset="0"/>
                <a:ea typeface="Optima" charset="0"/>
                <a:cs typeface="Optima" charset="0"/>
              </a:rPr>
              <a:t> </a:t>
            </a:r>
            <a:r>
              <a:rPr lang="en-US" sz="1400" b="1" dirty="0" err="1">
                <a:latin typeface="Optima" charset="0"/>
                <a:ea typeface="Optima" charset="0"/>
                <a:cs typeface="Optima" charset="0"/>
              </a:rPr>
              <a:t>Neuwirth</a:t>
            </a:r>
            <a:r>
              <a:rPr lang="en-US" sz="1400" dirty="0">
                <a:latin typeface="Optima" charset="0"/>
                <a:ea typeface="Optima" charset="0"/>
                <a:cs typeface="Optima" charset="0"/>
              </a:rPr>
              <a:t> </a:t>
            </a:r>
            <a:r>
              <a:rPr lang="en-US" sz="1400" dirty="0" err="1">
                <a:latin typeface="Optima" charset="0"/>
                <a:ea typeface="Optima" charset="0"/>
                <a:cs typeface="Optima" charset="0"/>
              </a:rPr>
              <a:t>autorise</a:t>
            </a:r>
            <a:r>
              <a:rPr lang="en-US" sz="1400" dirty="0">
                <a:latin typeface="Optima" charset="0"/>
                <a:ea typeface="Optima" charset="0"/>
                <a:cs typeface="Optima" charset="0"/>
              </a:rPr>
              <a:t> la </a:t>
            </a:r>
            <a:r>
              <a:rPr lang="en-US" sz="1400" dirty="0" err="1">
                <a:latin typeface="Optima" charset="0"/>
                <a:ea typeface="Optima" charset="0"/>
                <a:cs typeface="Optima" charset="0"/>
              </a:rPr>
              <a:t>vente</a:t>
            </a:r>
            <a:r>
              <a:rPr lang="en-US" sz="1400" dirty="0">
                <a:latin typeface="Optima" charset="0"/>
                <a:ea typeface="Optima" charset="0"/>
                <a:cs typeface="Optima" charset="0"/>
              </a:rPr>
              <a:t> des </a:t>
            </a:r>
            <a:r>
              <a:rPr lang="en-US" sz="1400" dirty="0" err="1">
                <a:latin typeface="Optima" charset="0"/>
                <a:ea typeface="Optima" charset="0"/>
                <a:cs typeface="Optima" charset="0"/>
              </a:rPr>
              <a:t>produits</a:t>
            </a:r>
            <a:r>
              <a:rPr lang="en-US" sz="1400" dirty="0">
                <a:latin typeface="Optima" charset="0"/>
                <a:ea typeface="Optima" charset="0"/>
                <a:cs typeface="Optima" charset="0"/>
              </a:rPr>
              <a:t> </a:t>
            </a:r>
            <a:r>
              <a:rPr lang="en-US" sz="1400" dirty="0" err="1">
                <a:latin typeface="Optima" charset="0"/>
                <a:ea typeface="Optima" charset="0"/>
                <a:cs typeface="Optima" charset="0"/>
              </a:rPr>
              <a:t>contraceptifs</a:t>
            </a:r>
            <a:r>
              <a:rPr lang="en-US" sz="1400" dirty="0">
                <a:latin typeface="Optima" charset="0"/>
                <a:ea typeface="Optima" charset="0"/>
                <a:cs typeface="Optima" charset="0"/>
              </a:rPr>
              <a:t> </a:t>
            </a:r>
            <a:r>
              <a:rPr lang="en-US" sz="1400" dirty="0" err="1">
                <a:latin typeface="Optima" charset="0"/>
                <a:ea typeface="Optima" charset="0"/>
                <a:cs typeface="Optima" charset="0"/>
              </a:rPr>
              <a:t>mais</a:t>
            </a:r>
            <a:r>
              <a:rPr lang="en-US" sz="1400" dirty="0">
                <a:latin typeface="Optima" charset="0"/>
                <a:ea typeface="Optima" charset="0"/>
                <a:cs typeface="Optima" charset="0"/>
              </a:rPr>
              <a:t> </a:t>
            </a:r>
            <a:r>
              <a:rPr lang="en-US" sz="1400" dirty="0" err="1">
                <a:latin typeface="Optima" charset="0"/>
                <a:ea typeface="Optima" charset="0"/>
                <a:cs typeface="Optima" charset="0"/>
              </a:rPr>
              <a:t>encadre</a:t>
            </a:r>
            <a:r>
              <a:rPr lang="en-US" sz="1400" dirty="0">
                <a:latin typeface="Optima" charset="0"/>
                <a:ea typeface="Optima" charset="0"/>
                <a:cs typeface="Optima" charset="0"/>
              </a:rPr>
              <a:t> la </a:t>
            </a:r>
            <a:r>
              <a:rPr lang="en-US" sz="1400" dirty="0" err="1">
                <a:latin typeface="Optima" charset="0"/>
                <a:ea typeface="Optima" charset="0"/>
                <a:cs typeface="Optima" charset="0"/>
              </a:rPr>
              <a:t>publicité</a:t>
            </a:r>
            <a:r>
              <a:rPr lang="en-US" sz="1400" dirty="0" smtClean="0">
                <a:latin typeface="Optima" charset="0"/>
                <a:ea typeface="Optima" charset="0"/>
                <a:cs typeface="Optima" charset="0"/>
              </a:rPr>
              <a:t>.</a:t>
            </a:r>
          </a:p>
          <a:p>
            <a:pPr marL="285750" indent="-285750">
              <a:buFont typeface="Arial" charset="0"/>
              <a:buChar char="•"/>
            </a:pPr>
            <a:r>
              <a:rPr lang="en-US" sz="1400" b="1" dirty="0" smtClean="0">
                <a:latin typeface="Optima" charset="0"/>
                <a:ea typeface="Optima" charset="0"/>
                <a:cs typeface="Optima" charset="0"/>
              </a:rPr>
              <a:t>17 </a:t>
            </a:r>
            <a:r>
              <a:rPr lang="en-US" sz="1400" b="1" dirty="0" err="1" smtClean="0">
                <a:latin typeface="Optima" charset="0"/>
                <a:ea typeface="Optima" charset="0"/>
                <a:cs typeface="Optima" charset="0"/>
              </a:rPr>
              <a:t>janvier</a:t>
            </a:r>
            <a:r>
              <a:rPr lang="en-US" sz="1400" b="1" dirty="0" smtClean="0">
                <a:latin typeface="Optima" charset="0"/>
                <a:ea typeface="Optima" charset="0"/>
                <a:cs typeface="Optima" charset="0"/>
              </a:rPr>
              <a:t> 1975</a:t>
            </a:r>
            <a:r>
              <a:rPr lang="en-US" sz="1400" dirty="0" smtClean="0">
                <a:latin typeface="Optima" charset="0"/>
                <a:ea typeface="Optima" charset="0"/>
                <a:cs typeface="Optima" charset="0"/>
              </a:rPr>
              <a:t>: la </a:t>
            </a:r>
            <a:r>
              <a:rPr lang="en-US" sz="1400" dirty="0" err="1" smtClean="0">
                <a:latin typeface="Optima" charset="0"/>
                <a:ea typeface="Optima" charset="0"/>
                <a:cs typeface="Optima" charset="0"/>
              </a:rPr>
              <a:t>loi</a:t>
            </a:r>
            <a:r>
              <a:rPr lang="en-US" sz="1400" dirty="0" smtClean="0">
                <a:latin typeface="Optima" charset="0"/>
                <a:ea typeface="Optima" charset="0"/>
                <a:cs typeface="Optima" charset="0"/>
              </a:rPr>
              <a:t> </a:t>
            </a:r>
            <a:r>
              <a:rPr lang="en-US" sz="1400" b="1" dirty="0" smtClean="0">
                <a:latin typeface="Optima" charset="0"/>
                <a:ea typeface="Optima" charset="0"/>
                <a:cs typeface="Optima" charset="0"/>
              </a:rPr>
              <a:t>Veil</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autorise</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l’interruption</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volontaire</a:t>
            </a:r>
            <a:r>
              <a:rPr lang="en-US" sz="1400" dirty="0" smtClean="0">
                <a:latin typeface="Optima" charset="0"/>
                <a:ea typeface="Optima" charset="0"/>
                <a:cs typeface="Optima" charset="0"/>
              </a:rPr>
              <a:t> de </a:t>
            </a:r>
            <a:r>
              <a:rPr lang="en-US" sz="1400" dirty="0" err="1" smtClean="0">
                <a:latin typeface="Optima" charset="0"/>
                <a:ea typeface="Optima" charset="0"/>
                <a:cs typeface="Optima" charset="0"/>
              </a:rPr>
              <a:t>grossess</a:t>
            </a:r>
            <a:r>
              <a:rPr lang="en-US" sz="1400" dirty="0" smtClean="0">
                <a:latin typeface="Optima" charset="0"/>
                <a:ea typeface="Optima" charset="0"/>
                <a:cs typeface="Optima" charset="0"/>
              </a:rPr>
              <a:t> (IVG), un</a:t>
            </a:r>
            <a:r>
              <a:rPr lang="en-US" sz="1400" dirty="0">
                <a:latin typeface="Optima" charset="0"/>
                <a:ea typeface="Optima" charset="0"/>
                <a:cs typeface="Optima" charset="0"/>
              </a:rPr>
              <a:t> </a:t>
            </a:r>
            <a:r>
              <a:rPr lang="en-US" sz="1400" dirty="0" err="1" smtClean="0">
                <a:latin typeface="Optima" charset="0"/>
                <a:ea typeface="Optima" charset="0"/>
                <a:cs typeface="Optima" charset="0"/>
              </a:rPr>
              <a:t>avortement</a:t>
            </a:r>
            <a:r>
              <a:rPr lang="en-US" sz="1400" dirty="0">
                <a:latin typeface="Optima" charset="0"/>
                <a:ea typeface="Optima" charset="0"/>
                <a:cs typeface="Optima" charset="0"/>
              </a:rPr>
              <a:t> </a:t>
            </a:r>
            <a:r>
              <a:rPr lang="en-US" sz="1400" dirty="0" err="1">
                <a:latin typeface="Optima" charset="0"/>
                <a:ea typeface="Optima" charset="0"/>
                <a:cs typeface="Optima" charset="0"/>
              </a:rPr>
              <a:t>provoqué</a:t>
            </a:r>
            <a:r>
              <a:rPr lang="en-US" sz="1400" dirty="0">
                <a:latin typeface="Optima" charset="0"/>
                <a:ea typeface="Optima" charset="0"/>
                <a:cs typeface="Optima" charset="0"/>
              </a:rPr>
              <a:t>, </a:t>
            </a:r>
            <a:r>
              <a:rPr lang="en-US" sz="1400" dirty="0" err="1">
                <a:latin typeface="Optima" charset="0"/>
                <a:ea typeface="Optima" charset="0"/>
                <a:cs typeface="Optima" charset="0"/>
              </a:rPr>
              <a:t>décidé</a:t>
            </a:r>
            <a:r>
              <a:rPr lang="en-US" sz="1400" dirty="0">
                <a:latin typeface="Optima" charset="0"/>
                <a:ea typeface="Optima" charset="0"/>
                <a:cs typeface="Optima" charset="0"/>
              </a:rPr>
              <a:t> pour des raisons non </a:t>
            </a:r>
            <a:r>
              <a:rPr lang="en-US" sz="1400" dirty="0" err="1" smtClean="0">
                <a:latin typeface="Optima" charset="0"/>
                <a:ea typeface="Optima" charset="0"/>
                <a:cs typeface="Optima" charset="0"/>
              </a:rPr>
              <a:t>médicales</a:t>
            </a:r>
            <a:r>
              <a:rPr lang="en-US" sz="1400" dirty="0">
                <a:latin typeface="Optima" charset="0"/>
                <a:ea typeface="Optima" charset="0"/>
                <a:cs typeface="Optima" charset="0"/>
              </a:rPr>
              <a:t>.</a:t>
            </a:r>
            <a:br>
              <a:rPr lang="en-US" sz="1400" dirty="0">
                <a:latin typeface="Optima" charset="0"/>
                <a:ea typeface="Optima" charset="0"/>
                <a:cs typeface="Optima" charset="0"/>
              </a:rPr>
            </a:br>
            <a:endParaRPr lang="fr-FR" sz="1400" dirty="0" smtClean="0">
              <a:latin typeface="Optima" charset="0"/>
              <a:ea typeface="Optima" charset="0"/>
              <a:cs typeface="Optima" charset="0"/>
            </a:endParaRPr>
          </a:p>
        </p:txBody>
      </p:sp>
      <p:pic>
        <p:nvPicPr>
          <p:cNvPr id="8194" name="Picture 2" descr="mage result for mai 68 avor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801" y="2057401"/>
            <a:ext cx="5065570" cy="334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71209"/>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3" y="581300"/>
            <a:ext cx="9239938" cy="523220"/>
          </a:xfrm>
          <a:prstGeom prst="rect">
            <a:avLst/>
          </a:prstGeom>
          <a:noFill/>
        </p:spPr>
        <p:txBody>
          <a:bodyPr wrap="square" rtlCol="0">
            <a:spAutoFit/>
          </a:bodyPr>
          <a:lstStyle/>
          <a:p>
            <a:r>
              <a:rPr lang="en-US" sz="2800" b="1" dirty="0" smtClean="0">
                <a:latin typeface="Optima" charset="0"/>
                <a:ea typeface="Optima" charset="0"/>
                <a:cs typeface="Optima" charset="0"/>
              </a:rPr>
              <a:t>MAI 68 </a:t>
            </a:r>
            <a:r>
              <a:rPr lang="en-US" sz="2800" b="1" smtClean="0">
                <a:latin typeface="Optima" charset="0"/>
                <a:ea typeface="Optima" charset="0"/>
                <a:cs typeface="Optima" charset="0"/>
              </a:rPr>
              <a:t>ET LES PERLES D’ÉROTISME DE </a:t>
            </a:r>
            <a:r>
              <a:rPr lang="en-US" sz="2800" b="1" dirty="0" smtClean="0">
                <a:latin typeface="Optima" charset="0"/>
                <a:ea typeface="Optima" charset="0"/>
                <a:cs typeface="Optima" charset="0"/>
              </a:rPr>
              <a:t>GAINSBOURG</a:t>
            </a:r>
            <a:endParaRPr lang="fr-FR" sz="2800" b="1" dirty="0" smtClean="0">
              <a:latin typeface="Optima" charset="0"/>
              <a:ea typeface="Optima" charset="0"/>
              <a:cs typeface="Optima" charset="0"/>
            </a:endParaRPr>
          </a:p>
        </p:txBody>
      </p:sp>
      <p:sp>
        <p:nvSpPr>
          <p:cNvPr id="3" name="TextBox 2"/>
          <p:cNvSpPr txBox="1"/>
          <p:nvPr/>
        </p:nvSpPr>
        <p:spPr>
          <a:xfrm>
            <a:off x="908403" y="2541062"/>
            <a:ext cx="4937761" cy="2677656"/>
          </a:xfrm>
          <a:prstGeom prst="rect">
            <a:avLst/>
          </a:prstGeom>
          <a:noFill/>
        </p:spPr>
        <p:txBody>
          <a:bodyPr wrap="square" rtlCol="0">
            <a:spAutoFit/>
          </a:bodyPr>
          <a:lstStyle/>
          <a:p>
            <a:r>
              <a:rPr lang="en-US" sz="1400" dirty="0" err="1">
                <a:latin typeface="Optima" charset="0"/>
                <a:ea typeface="Optima" charset="0"/>
                <a:cs typeface="Optima" charset="0"/>
              </a:rPr>
              <a:t>S'il</a:t>
            </a:r>
            <a:r>
              <a:rPr lang="en-US" sz="1400" dirty="0">
                <a:latin typeface="Optima" charset="0"/>
                <a:ea typeface="Optima" charset="0"/>
                <a:cs typeface="Optima" charset="0"/>
              </a:rPr>
              <a:t> </a:t>
            </a:r>
            <a:r>
              <a:rPr lang="en-US" sz="1400" dirty="0" err="1">
                <a:latin typeface="Optima" charset="0"/>
                <a:ea typeface="Optima" charset="0"/>
                <a:cs typeface="Optima" charset="0"/>
              </a:rPr>
              <a:t>est</a:t>
            </a:r>
            <a:r>
              <a:rPr lang="en-US" sz="1400" dirty="0">
                <a:latin typeface="Optima" charset="0"/>
                <a:ea typeface="Optima" charset="0"/>
                <a:cs typeface="Optima" charset="0"/>
              </a:rPr>
              <a:t> un </a:t>
            </a:r>
            <a:r>
              <a:rPr lang="en-US" sz="1400" dirty="0" err="1">
                <a:latin typeface="Optima" charset="0"/>
                <a:ea typeface="Optima" charset="0"/>
                <a:cs typeface="Optima" charset="0"/>
              </a:rPr>
              <a:t>chanteur</a:t>
            </a:r>
            <a:r>
              <a:rPr lang="en-US" sz="1400" dirty="0">
                <a:latin typeface="Optima" charset="0"/>
                <a:ea typeface="Optima" charset="0"/>
                <a:cs typeface="Optima" charset="0"/>
              </a:rPr>
              <a:t> qui </a:t>
            </a:r>
            <a:r>
              <a:rPr lang="en-US" sz="1400" dirty="0" err="1">
                <a:latin typeface="Optima" charset="0"/>
                <a:ea typeface="Optima" charset="0"/>
                <a:cs typeface="Optima" charset="0"/>
              </a:rPr>
              <a:t>incarne</a:t>
            </a:r>
            <a:r>
              <a:rPr lang="en-US" sz="1400" dirty="0">
                <a:latin typeface="Optima" charset="0"/>
                <a:ea typeface="Optima" charset="0"/>
                <a:cs typeface="Optima" charset="0"/>
              </a:rPr>
              <a:t> au </a:t>
            </a:r>
            <a:r>
              <a:rPr lang="en-US" sz="1400" dirty="0" err="1">
                <a:latin typeface="Optima" charset="0"/>
                <a:ea typeface="Optima" charset="0"/>
                <a:cs typeface="Optima" charset="0"/>
              </a:rPr>
              <a:t>mieux</a:t>
            </a:r>
            <a:r>
              <a:rPr lang="en-US" sz="1400" dirty="0">
                <a:latin typeface="Optima" charset="0"/>
                <a:ea typeface="Optima" charset="0"/>
                <a:cs typeface="Optima" charset="0"/>
              </a:rPr>
              <a:t> la </a:t>
            </a:r>
            <a:r>
              <a:rPr lang="en-US" sz="1400" dirty="0" err="1">
                <a:latin typeface="Optima" charset="0"/>
                <a:ea typeface="Optima" charset="0"/>
                <a:cs typeface="Optima" charset="0"/>
              </a:rPr>
              <a:t>libération</a:t>
            </a:r>
            <a:r>
              <a:rPr lang="en-US" sz="1400" dirty="0">
                <a:latin typeface="Optima" charset="0"/>
                <a:ea typeface="Optima" charset="0"/>
                <a:cs typeface="Optima" charset="0"/>
              </a:rPr>
              <a:t> </a:t>
            </a:r>
            <a:r>
              <a:rPr lang="en-US" sz="1400" dirty="0" err="1">
                <a:latin typeface="Optima" charset="0"/>
                <a:ea typeface="Optima" charset="0"/>
                <a:cs typeface="Optima" charset="0"/>
              </a:rPr>
              <a:t>sexuelle</a:t>
            </a:r>
            <a:r>
              <a:rPr lang="en-US" sz="1400" dirty="0">
                <a:latin typeface="Optima" charset="0"/>
                <a:ea typeface="Optima" charset="0"/>
                <a:cs typeface="Optima" charset="0"/>
              </a:rPr>
              <a:t> de </a:t>
            </a:r>
            <a:r>
              <a:rPr lang="en-US" sz="1400" dirty="0" err="1">
                <a:latin typeface="Optima" charset="0"/>
                <a:ea typeface="Optima" charset="0"/>
                <a:cs typeface="Optima" charset="0"/>
              </a:rPr>
              <a:t>mai</a:t>
            </a:r>
            <a:r>
              <a:rPr lang="en-US" sz="1400" dirty="0">
                <a:latin typeface="Optima" charset="0"/>
                <a:ea typeface="Optima" charset="0"/>
                <a:cs typeface="Optima" charset="0"/>
              </a:rPr>
              <a:t>, </a:t>
            </a:r>
            <a:r>
              <a:rPr lang="en-US" sz="1400" dirty="0" err="1">
                <a:latin typeface="Optima" charset="0"/>
                <a:ea typeface="Optima" charset="0"/>
                <a:cs typeface="Optima" charset="0"/>
              </a:rPr>
              <a:t>c'est</a:t>
            </a:r>
            <a:r>
              <a:rPr lang="en-US" sz="1400" dirty="0">
                <a:latin typeface="Optima" charset="0"/>
                <a:ea typeface="Optima" charset="0"/>
                <a:cs typeface="Optima" charset="0"/>
              </a:rPr>
              <a:t> </a:t>
            </a:r>
            <a:r>
              <a:rPr lang="en-US" sz="1400" dirty="0" err="1">
                <a:latin typeface="Optima" charset="0"/>
                <a:ea typeface="Optima" charset="0"/>
                <a:cs typeface="Optima" charset="0"/>
              </a:rPr>
              <a:t>bien</a:t>
            </a:r>
            <a:r>
              <a:rPr lang="en-US" sz="1400" dirty="0">
                <a:latin typeface="Optima" charset="0"/>
                <a:ea typeface="Optima" charset="0"/>
                <a:cs typeface="Optima" charset="0"/>
              </a:rPr>
              <a:t> </a:t>
            </a:r>
            <a:r>
              <a:rPr lang="en-US" sz="1400" b="1" dirty="0">
                <a:latin typeface="Optima" charset="0"/>
                <a:ea typeface="Optima" charset="0"/>
                <a:cs typeface="Optima" charset="0"/>
              </a:rPr>
              <a:t>Serge </a:t>
            </a:r>
            <a:r>
              <a:rPr lang="en-US" sz="1400" b="1" dirty="0" err="1">
                <a:latin typeface="Optima" charset="0"/>
                <a:ea typeface="Optima" charset="0"/>
                <a:cs typeface="Optima" charset="0"/>
              </a:rPr>
              <a:t>Gainsbourg</a:t>
            </a:r>
            <a:r>
              <a:rPr lang="en-US" sz="1400" dirty="0">
                <a:latin typeface="Optima" charset="0"/>
                <a:ea typeface="Optima" charset="0"/>
                <a:cs typeface="Optima" charset="0"/>
              </a:rPr>
              <a:t>. </a:t>
            </a: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r>
              <a:rPr lang="en-US" sz="1400" dirty="0" smtClean="0">
                <a:latin typeface="Optima" charset="0"/>
                <a:ea typeface="Optima" charset="0"/>
                <a:cs typeface="Optima" charset="0"/>
              </a:rPr>
              <a:t>Sur </a:t>
            </a:r>
            <a:r>
              <a:rPr lang="en-US" sz="1400" dirty="0" err="1">
                <a:latin typeface="Optima" charset="0"/>
                <a:ea typeface="Optima" charset="0"/>
                <a:cs typeface="Optima" charset="0"/>
              </a:rPr>
              <a:t>une</a:t>
            </a:r>
            <a:r>
              <a:rPr lang="en-US" sz="1400" dirty="0">
                <a:latin typeface="Optima" charset="0"/>
                <a:ea typeface="Optima" charset="0"/>
                <a:cs typeface="Optima" charset="0"/>
              </a:rPr>
              <a:t> </a:t>
            </a:r>
            <a:r>
              <a:rPr lang="en-US" sz="1400" dirty="0" err="1">
                <a:latin typeface="Optima" charset="0"/>
                <a:ea typeface="Optima" charset="0"/>
                <a:cs typeface="Optima" charset="0"/>
              </a:rPr>
              <a:t>période</a:t>
            </a:r>
            <a:r>
              <a:rPr lang="en-US" sz="1400" dirty="0">
                <a:latin typeface="Optima" charset="0"/>
                <a:ea typeface="Optima" charset="0"/>
                <a:cs typeface="Optima" charset="0"/>
              </a:rPr>
              <a:t> de </a:t>
            </a:r>
            <a:r>
              <a:rPr lang="en-US" sz="1400" dirty="0" err="1">
                <a:latin typeface="Optima" charset="0"/>
                <a:ea typeface="Optima" charset="0"/>
                <a:cs typeface="Optima" charset="0"/>
              </a:rPr>
              <a:t>moins</a:t>
            </a:r>
            <a:r>
              <a:rPr lang="en-US" sz="1400" dirty="0">
                <a:latin typeface="Optima" charset="0"/>
                <a:ea typeface="Optima" charset="0"/>
                <a:cs typeface="Optima" charset="0"/>
              </a:rPr>
              <a:t> d'un an, qui correspond </a:t>
            </a:r>
            <a:r>
              <a:rPr lang="en-US" sz="1400" dirty="0" err="1">
                <a:latin typeface="Optima" charset="0"/>
                <a:ea typeface="Optima" charset="0"/>
                <a:cs typeface="Optima" charset="0"/>
              </a:rPr>
              <a:t>à</a:t>
            </a:r>
            <a:r>
              <a:rPr lang="en-US" sz="1400" dirty="0">
                <a:latin typeface="Optima" charset="0"/>
                <a:ea typeface="Optima" charset="0"/>
                <a:cs typeface="Optima" charset="0"/>
              </a:rPr>
              <a:t> </a:t>
            </a:r>
            <a:r>
              <a:rPr lang="en-US" sz="1400" dirty="0" err="1" smtClean="0">
                <a:latin typeface="Optima" charset="0"/>
                <a:ea typeface="Optima" charset="0"/>
                <a:cs typeface="Optima" charset="0"/>
              </a:rPr>
              <a:t>l'année</a:t>
            </a:r>
            <a:r>
              <a:rPr lang="en-US" sz="1400" dirty="0" smtClean="0">
                <a:latin typeface="Optima" charset="0"/>
                <a:ea typeface="Optima" charset="0"/>
                <a:cs typeface="Optima" charset="0"/>
              </a:rPr>
              <a:t> 1968</a:t>
            </a:r>
            <a:r>
              <a:rPr lang="en-US" sz="1400" dirty="0">
                <a:latin typeface="Optima" charset="0"/>
                <a:ea typeface="Optima" charset="0"/>
                <a:cs typeface="Optima" charset="0"/>
              </a:rPr>
              <a:t>, </a:t>
            </a:r>
            <a:r>
              <a:rPr lang="en-US" sz="1400" dirty="0" err="1">
                <a:latin typeface="Optima" charset="0"/>
                <a:ea typeface="Optima" charset="0"/>
                <a:cs typeface="Optima" charset="0"/>
              </a:rPr>
              <a:t>il</a:t>
            </a:r>
            <a:r>
              <a:rPr lang="en-US" sz="1400" dirty="0">
                <a:latin typeface="Optima" charset="0"/>
                <a:ea typeface="Optima" charset="0"/>
                <a:cs typeface="Optima" charset="0"/>
              </a:rPr>
              <a:t> </a:t>
            </a:r>
            <a:r>
              <a:rPr lang="en-US" sz="1400" dirty="0" err="1">
                <a:latin typeface="Optima" charset="0"/>
                <a:ea typeface="Optima" charset="0"/>
                <a:cs typeface="Optima" charset="0"/>
              </a:rPr>
              <a:t>enregistre</a:t>
            </a:r>
            <a:r>
              <a:rPr lang="en-US" sz="1400" dirty="0">
                <a:latin typeface="Optima" charset="0"/>
                <a:ea typeface="Optima" charset="0"/>
                <a:cs typeface="Optima" charset="0"/>
              </a:rPr>
              <a:t> </a:t>
            </a:r>
            <a:r>
              <a:rPr lang="en-US" sz="1400" dirty="0" err="1">
                <a:latin typeface="Optima" charset="0"/>
                <a:ea typeface="Optima" charset="0"/>
                <a:cs typeface="Optima" charset="0"/>
              </a:rPr>
              <a:t>deux</a:t>
            </a:r>
            <a:r>
              <a:rPr lang="en-US" sz="1400" dirty="0">
                <a:latin typeface="Optima" charset="0"/>
                <a:ea typeface="Optima" charset="0"/>
                <a:cs typeface="Optima" charset="0"/>
              </a:rPr>
              <a:t> </a:t>
            </a:r>
            <a:r>
              <a:rPr lang="en-US" sz="1400" dirty="0" err="1">
                <a:latin typeface="Optima" charset="0"/>
                <a:ea typeface="Optima" charset="0"/>
                <a:cs typeface="Optima" charset="0"/>
              </a:rPr>
              <a:t>titres</a:t>
            </a:r>
            <a:r>
              <a:rPr lang="en-US" sz="1400" dirty="0">
                <a:latin typeface="Optima" charset="0"/>
                <a:ea typeface="Optima" charset="0"/>
                <a:cs typeface="Optima" charset="0"/>
              </a:rPr>
              <a:t> </a:t>
            </a:r>
            <a:r>
              <a:rPr lang="en-US" sz="1400" dirty="0" err="1">
                <a:latin typeface="Optima" charset="0"/>
                <a:ea typeface="Optima" charset="0"/>
                <a:cs typeface="Optima" charset="0"/>
              </a:rPr>
              <a:t>majeurs</a:t>
            </a:r>
            <a:r>
              <a:rPr lang="en-US" sz="1400" dirty="0">
                <a:latin typeface="Optima" charset="0"/>
                <a:ea typeface="Optima" charset="0"/>
                <a:cs typeface="Optima" charset="0"/>
              </a:rPr>
              <a:t> de </a:t>
            </a:r>
            <a:r>
              <a:rPr lang="en-US" sz="1400" dirty="0" err="1">
                <a:latin typeface="Optima" charset="0"/>
                <a:ea typeface="Optima" charset="0"/>
                <a:cs typeface="Optima" charset="0"/>
              </a:rPr>
              <a:t>sa</a:t>
            </a:r>
            <a:r>
              <a:rPr lang="en-US" sz="1400" dirty="0">
                <a:latin typeface="Optima" charset="0"/>
                <a:ea typeface="Optima" charset="0"/>
                <a:cs typeface="Optima" charset="0"/>
              </a:rPr>
              <a:t> </a:t>
            </a:r>
            <a:r>
              <a:rPr lang="en-US" sz="1400" dirty="0" err="1">
                <a:latin typeface="Optima" charset="0"/>
                <a:ea typeface="Optima" charset="0"/>
                <a:cs typeface="Optima" charset="0"/>
              </a:rPr>
              <a:t>carrière</a:t>
            </a:r>
            <a:r>
              <a:rPr lang="en-US" sz="1400" b="1" dirty="0">
                <a:latin typeface="Optima" charset="0"/>
                <a:ea typeface="Optima" charset="0"/>
                <a:cs typeface="Optima" charset="0"/>
              </a:rPr>
              <a:t>, </a:t>
            </a:r>
            <a:r>
              <a:rPr lang="en-US" sz="1400" b="1" dirty="0" err="1">
                <a:latin typeface="Optima" charset="0"/>
                <a:ea typeface="Optima" charset="0"/>
                <a:cs typeface="Optima" charset="0"/>
              </a:rPr>
              <a:t>deux</a:t>
            </a:r>
            <a:r>
              <a:rPr lang="en-US" sz="1400" b="1" dirty="0">
                <a:latin typeface="Optima" charset="0"/>
                <a:ea typeface="Optima" charset="0"/>
                <a:cs typeface="Optima" charset="0"/>
              </a:rPr>
              <a:t> </a:t>
            </a:r>
            <a:r>
              <a:rPr lang="en-US" sz="1400" b="1" dirty="0" err="1">
                <a:latin typeface="Optima" charset="0"/>
                <a:ea typeface="Optima" charset="0"/>
                <a:cs typeface="Optima" charset="0"/>
              </a:rPr>
              <a:t>perles</a:t>
            </a:r>
            <a:r>
              <a:rPr lang="en-US" sz="1400" b="1" dirty="0">
                <a:latin typeface="Optima" charset="0"/>
                <a:ea typeface="Optima" charset="0"/>
                <a:cs typeface="Optima" charset="0"/>
              </a:rPr>
              <a:t> </a:t>
            </a:r>
            <a:r>
              <a:rPr lang="en-US" sz="1400" b="1" dirty="0" err="1">
                <a:latin typeface="Optima" charset="0"/>
                <a:ea typeface="Optima" charset="0"/>
                <a:cs typeface="Optima" charset="0"/>
              </a:rPr>
              <a:t>d'érotisme</a:t>
            </a:r>
            <a:r>
              <a:rPr lang="en-US" sz="1400" b="1" dirty="0">
                <a:latin typeface="Optima" charset="0"/>
                <a:ea typeface="Optima" charset="0"/>
                <a:cs typeface="Optima" charset="0"/>
              </a:rPr>
              <a:t> </a:t>
            </a:r>
            <a:r>
              <a:rPr lang="en-US" sz="1400" dirty="0" err="1">
                <a:latin typeface="Optima" charset="0"/>
                <a:ea typeface="Optima" charset="0"/>
                <a:cs typeface="Optima" charset="0"/>
              </a:rPr>
              <a:t>chanté</a:t>
            </a:r>
            <a:r>
              <a:rPr lang="en-US" sz="1400" dirty="0">
                <a:latin typeface="Optima" charset="0"/>
                <a:ea typeface="Optima" charset="0"/>
                <a:cs typeface="Optima" charset="0"/>
              </a:rPr>
              <a:t> : </a:t>
            </a:r>
            <a:r>
              <a:rPr lang="en-US" sz="1400" b="1" dirty="0">
                <a:latin typeface="Optima" charset="0"/>
                <a:ea typeface="Optima" charset="0"/>
                <a:cs typeface="Optima" charset="0"/>
              </a:rPr>
              <a:t>Je </a:t>
            </a:r>
            <a:r>
              <a:rPr lang="en-US" sz="1400" b="1" dirty="0" err="1">
                <a:latin typeface="Optima" charset="0"/>
                <a:ea typeface="Optima" charset="0"/>
                <a:cs typeface="Optima" charset="0"/>
              </a:rPr>
              <a:t>t'aime</a:t>
            </a:r>
            <a:r>
              <a:rPr lang="en-US" sz="1400" b="1" dirty="0">
                <a:latin typeface="Optima" charset="0"/>
                <a:ea typeface="Optima" charset="0"/>
                <a:cs typeface="Optima" charset="0"/>
              </a:rPr>
              <a:t>... </a:t>
            </a:r>
            <a:r>
              <a:rPr lang="en-US" sz="1400" b="1" dirty="0" err="1">
                <a:latin typeface="Optima" charset="0"/>
                <a:ea typeface="Optima" charset="0"/>
                <a:cs typeface="Optima" charset="0"/>
              </a:rPr>
              <a:t>moi</a:t>
            </a:r>
            <a:r>
              <a:rPr lang="en-US" sz="1400" b="1" dirty="0">
                <a:latin typeface="Optima" charset="0"/>
                <a:ea typeface="Optima" charset="0"/>
                <a:cs typeface="Optima" charset="0"/>
              </a:rPr>
              <a:t> non plu</a:t>
            </a:r>
            <a:r>
              <a:rPr lang="en-US" sz="1400" dirty="0">
                <a:latin typeface="Optima" charset="0"/>
                <a:ea typeface="Optima" charset="0"/>
                <a:cs typeface="Optima" charset="0"/>
              </a:rPr>
              <a:t>s et </a:t>
            </a:r>
            <a:r>
              <a:rPr lang="en-US" sz="1400" b="1" dirty="0">
                <a:latin typeface="Optima" charset="0"/>
                <a:ea typeface="Optima" charset="0"/>
                <a:cs typeface="Optima" charset="0"/>
              </a:rPr>
              <a:t>69, </a:t>
            </a:r>
            <a:r>
              <a:rPr lang="en-US" sz="1400" b="1" dirty="0" err="1">
                <a:latin typeface="Optima" charset="0"/>
                <a:ea typeface="Optima" charset="0"/>
                <a:cs typeface="Optima" charset="0"/>
              </a:rPr>
              <a:t>année</a:t>
            </a:r>
            <a:r>
              <a:rPr lang="en-US" sz="1400" b="1" dirty="0">
                <a:latin typeface="Optima" charset="0"/>
                <a:ea typeface="Optima" charset="0"/>
                <a:cs typeface="Optima" charset="0"/>
              </a:rPr>
              <a:t> </a:t>
            </a:r>
            <a:r>
              <a:rPr lang="en-US" sz="1400" b="1" dirty="0" err="1">
                <a:latin typeface="Optima" charset="0"/>
                <a:ea typeface="Optima" charset="0"/>
                <a:cs typeface="Optima" charset="0"/>
              </a:rPr>
              <a:t>érotique</a:t>
            </a:r>
            <a:r>
              <a:rPr lang="en-US" sz="1400" dirty="0">
                <a:latin typeface="Optima" charset="0"/>
                <a:ea typeface="Optima" charset="0"/>
                <a:cs typeface="Optima" charset="0"/>
              </a:rPr>
              <a:t>. </a:t>
            </a: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r>
              <a:rPr lang="en-US" sz="1400" b="1" dirty="0" smtClean="0">
                <a:solidFill>
                  <a:srgbClr val="3F8CAF"/>
                </a:solidFill>
                <a:latin typeface="Optima" charset="0"/>
                <a:ea typeface="Optima" charset="0"/>
                <a:cs typeface="Optima" charset="0"/>
              </a:rPr>
              <a:t>Les </a:t>
            </a:r>
            <a:r>
              <a:rPr lang="en-US" sz="1400" b="1" dirty="0" err="1" smtClean="0">
                <a:solidFill>
                  <a:srgbClr val="3F8CAF"/>
                </a:solidFill>
                <a:latin typeface="Optima" charset="0"/>
                <a:ea typeface="Optima" charset="0"/>
                <a:cs typeface="Optima" charset="0"/>
              </a:rPr>
              <a:t>titires</a:t>
            </a:r>
            <a:r>
              <a:rPr lang="en-US" sz="1400" b="1" dirty="0" smtClean="0">
                <a:solidFill>
                  <a:srgbClr val="3F8CAF"/>
                </a:solidFill>
                <a:latin typeface="Optima" charset="0"/>
                <a:ea typeface="Optima" charset="0"/>
                <a:cs typeface="Optima" charset="0"/>
              </a:rPr>
              <a:t> </a:t>
            </a:r>
            <a:r>
              <a:rPr lang="en-US" sz="1400" b="1" dirty="0" err="1" smtClean="0">
                <a:solidFill>
                  <a:srgbClr val="3F8CAF"/>
                </a:solidFill>
                <a:latin typeface="Optima" charset="0"/>
                <a:ea typeface="Optima" charset="0"/>
                <a:cs typeface="Optima" charset="0"/>
              </a:rPr>
              <a:t>n'auraient</a:t>
            </a:r>
            <a:r>
              <a:rPr lang="en-US" sz="1400" b="1" dirty="0" smtClean="0">
                <a:solidFill>
                  <a:srgbClr val="3F8CAF"/>
                </a:solidFill>
                <a:latin typeface="Optima" charset="0"/>
                <a:ea typeface="Optima" charset="0"/>
                <a:cs typeface="Optima" charset="0"/>
              </a:rPr>
              <a:t> </a:t>
            </a:r>
            <a:r>
              <a:rPr lang="en-US" sz="1400" b="1" dirty="0">
                <a:solidFill>
                  <a:srgbClr val="3F8CAF"/>
                </a:solidFill>
                <a:latin typeface="Optima" charset="0"/>
                <a:ea typeface="Optima" charset="0"/>
                <a:cs typeface="Optima" charset="0"/>
              </a:rPr>
              <a:t>pas </a:t>
            </a:r>
            <a:r>
              <a:rPr lang="en-US" sz="1400" b="1" dirty="0" err="1">
                <a:solidFill>
                  <a:srgbClr val="3F8CAF"/>
                </a:solidFill>
                <a:latin typeface="Optima" charset="0"/>
                <a:ea typeface="Optima" charset="0"/>
                <a:cs typeface="Optima" charset="0"/>
              </a:rPr>
              <a:t>pu</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voir</a:t>
            </a:r>
            <a:r>
              <a:rPr lang="en-US" sz="1400" b="1" dirty="0">
                <a:solidFill>
                  <a:srgbClr val="3F8CAF"/>
                </a:solidFill>
                <a:latin typeface="Optima" charset="0"/>
                <a:ea typeface="Optima" charset="0"/>
                <a:cs typeface="Optima" charset="0"/>
              </a:rPr>
              <a:t> le jour sans </a:t>
            </a:r>
            <a:r>
              <a:rPr lang="en-US" sz="1400" b="1" dirty="0" err="1">
                <a:solidFill>
                  <a:srgbClr val="3F8CAF"/>
                </a:solidFill>
                <a:latin typeface="Optima" charset="0"/>
                <a:ea typeface="Optima" charset="0"/>
                <a:cs typeface="Optima" charset="0"/>
              </a:rPr>
              <a:t>cette</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libération</a:t>
            </a:r>
            <a:r>
              <a:rPr lang="en-US" sz="1400" b="1" dirty="0">
                <a:solidFill>
                  <a:srgbClr val="3F8CAF"/>
                </a:solidFill>
                <a:latin typeface="Optima" charset="0"/>
                <a:ea typeface="Optima" charset="0"/>
                <a:cs typeface="Optima" charset="0"/>
              </a:rPr>
              <a:t> des </a:t>
            </a:r>
            <a:r>
              <a:rPr lang="en-US" sz="1400" b="1" dirty="0" err="1">
                <a:solidFill>
                  <a:srgbClr val="3F8CAF"/>
                </a:solidFill>
                <a:latin typeface="Optima" charset="0"/>
                <a:ea typeface="Optima" charset="0"/>
                <a:cs typeface="Optima" charset="0"/>
              </a:rPr>
              <a:t>mœurs</a:t>
            </a:r>
            <a:r>
              <a:rPr lang="en-US" sz="1400" b="1" dirty="0">
                <a:solidFill>
                  <a:srgbClr val="3F8CAF"/>
                </a:solidFill>
                <a:latin typeface="Optima" charset="0"/>
                <a:ea typeface="Optima" charset="0"/>
                <a:cs typeface="Optima" charset="0"/>
              </a:rPr>
              <a:t>.</a:t>
            </a:r>
          </a:p>
          <a:p>
            <a:r>
              <a:rPr lang="en-US" sz="1400" dirty="0">
                <a:latin typeface="Optima" charset="0"/>
                <a:ea typeface="Optima" charset="0"/>
                <a:cs typeface="Optima" charset="0"/>
              </a:rPr>
              <a:t/>
            </a:r>
            <a:br>
              <a:rPr lang="en-US" sz="1400" dirty="0">
                <a:latin typeface="Optima" charset="0"/>
                <a:ea typeface="Optima" charset="0"/>
                <a:cs typeface="Optima" charset="0"/>
              </a:rPr>
            </a:br>
            <a:endParaRPr lang="fr-FR" sz="1400" dirty="0" smtClean="0">
              <a:latin typeface="Optima" charset="0"/>
              <a:ea typeface="Optima" charset="0"/>
              <a:cs typeface="Optima" charset="0"/>
            </a:endParaRPr>
          </a:p>
        </p:txBody>
      </p:sp>
      <p:pic>
        <p:nvPicPr>
          <p:cNvPr id="10244" name="Picture 4" descr="mage result for 69 annee erot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711" y="2362154"/>
            <a:ext cx="4666938" cy="262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18570"/>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3" y="581300"/>
            <a:ext cx="5449398" cy="523220"/>
          </a:xfrm>
          <a:prstGeom prst="rect">
            <a:avLst/>
          </a:prstGeom>
          <a:noFill/>
        </p:spPr>
        <p:txBody>
          <a:bodyPr wrap="square" rtlCol="0">
            <a:spAutoFit/>
          </a:bodyPr>
          <a:lstStyle/>
          <a:p>
            <a:r>
              <a:rPr lang="fr-FR" sz="2800" b="1" dirty="0" smtClean="0">
                <a:latin typeface="Optima" charset="0"/>
                <a:ea typeface="Optima" charset="0"/>
                <a:cs typeface="Optima" charset="0"/>
              </a:rPr>
              <a:t>JE T’AIME </a:t>
            </a:r>
            <a:r>
              <a:rPr lang="mr-IN" sz="2800" b="1" dirty="0" smtClean="0">
                <a:latin typeface="Optima" charset="0"/>
                <a:ea typeface="Optima" charset="0"/>
                <a:cs typeface="Optima" charset="0"/>
              </a:rPr>
              <a:t>…</a:t>
            </a:r>
            <a:r>
              <a:rPr lang="en-US" sz="2800" b="1" dirty="0" smtClean="0">
                <a:latin typeface="Optima" charset="0"/>
                <a:ea typeface="Optima" charset="0"/>
                <a:cs typeface="Optima" charset="0"/>
              </a:rPr>
              <a:t> MOI NON PLUS</a:t>
            </a:r>
            <a:endParaRPr lang="fr-FR" sz="2800" b="1" dirty="0" smtClean="0">
              <a:latin typeface="Optima" charset="0"/>
              <a:ea typeface="Optima" charset="0"/>
              <a:cs typeface="Optima" charset="0"/>
            </a:endParaRPr>
          </a:p>
        </p:txBody>
      </p:sp>
      <p:sp>
        <p:nvSpPr>
          <p:cNvPr id="3" name="TextBox 2"/>
          <p:cNvSpPr txBox="1"/>
          <p:nvPr/>
        </p:nvSpPr>
        <p:spPr>
          <a:xfrm>
            <a:off x="908403" y="1915383"/>
            <a:ext cx="5306660" cy="5047536"/>
          </a:xfrm>
          <a:prstGeom prst="rect">
            <a:avLst/>
          </a:prstGeom>
          <a:noFill/>
        </p:spPr>
        <p:txBody>
          <a:bodyPr wrap="square" rtlCol="0">
            <a:spAutoFit/>
          </a:bodyPr>
          <a:lstStyle/>
          <a:p>
            <a:r>
              <a:rPr lang="en-US" sz="1400" b="1" dirty="0" smtClean="0">
                <a:solidFill>
                  <a:srgbClr val="3F8CAF"/>
                </a:solidFill>
                <a:latin typeface="Optima" charset="0"/>
                <a:ea typeface="Optima" charset="0"/>
                <a:cs typeface="Optima" charset="0"/>
              </a:rPr>
              <a:t>Que </a:t>
            </a:r>
            <a:r>
              <a:rPr lang="en-US" sz="1400" b="1" dirty="0" err="1" smtClean="0">
                <a:solidFill>
                  <a:srgbClr val="3F8CAF"/>
                </a:solidFill>
                <a:latin typeface="Optima" charset="0"/>
                <a:ea typeface="Optima" charset="0"/>
                <a:cs typeface="Optima" charset="0"/>
              </a:rPr>
              <a:t>veut</a:t>
            </a:r>
            <a:r>
              <a:rPr lang="en-US" sz="1400" b="1" dirty="0" smtClean="0">
                <a:solidFill>
                  <a:srgbClr val="3F8CAF"/>
                </a:solidFill>
                <a:latin typeface="Optima" charset="0"/>
                <a:ea typeface="Optima" charset="0"/>
                <a:cs typeface="Optima" charset="0"/>
              </a:rPr>
              <a:t> dire le </a:t>
            </a:r>
            <a:r>
              <a:rPr lang="en-US" sz="1400" b="1" dirty="0" err="1" smtClean="0">
                <a:solidFill>
                  <a:srgbClr val="3F8CAF"/>
                </a:solidFill>
                <a:latin typeface="Optima" charset="0"/>
                <a:ea typeface="Optima" charset="0"/>
                <a:cs typeface="Optima" charset="0"/>
              </a:rPr>
              <a:t>titre</a:t>
            </a:r>
            <a:r>
              <a:rPr lang="en-US" sz="1400" b="1" dirty="0" smtClean="0">
                <a:solidFill>
                  <a:srgbClr val="3F8CAF"/>
                </a:solidFill>
                <a:latin typeface="Optima" charset="0"/>
                <a:ea typeface="Optima" charset="0"/>
                <a:cs typeface="Optima" charset="0"/>
              </a:rPr>
              <a:t>?</a:t>
            </a:r>
          </a:p>
          <a:p>
            <a:endParaRPr lang="en-US" sz="1400" dirty="0">
              <a:latin typeface="Optima" charset="0"/>
              <a:ea typeface="Optima" charset="0"/>
              <a:cs typeface="Optima" charset="0"/>
            </a:endParaRPr>
          </a:p>
          <a:p>
            <a:r>
              <a:rPr lang="en-US" sz="1400" dirty="0">
                <a:latin typeface="Optima" charset="0"/>
                <a:ea typeface="Optima" charset="0"/>
                <a:cs typeface="Optima" charset="0"/>
              </a:rPr>
              <a:t>Le </a:t>
            </a:r>
            <a:r>
              <a:rPr lang="en-US" sz="1400" dirty="0" err="1">
                <a:latin typeface="Optima" charset="0"/>
                <a:ea typeface="Optima" charset="0"/>
                <a:cs typeface="Optima" charset="0"/>
              </a:rPr>
              <a:t>titre</a:t>
            </a:r>
            <a:r>
              <a:rPr lang="en-US" sz="1400" dirty="0">
                <a:latin typeface="Optima" charset="0"/>
                <a:ea typeface="Optima" charset="0"/>
                <a:cs typeface="Optima" charset="0"/>
              </a:rPr>
              <a:t> </a:t>
            </a:r>
            <a:r>
              <a:rPr lang="en-US" sz="1400" dirty="0" err="1">
                <a:latin typeface="Optima" charset="0"/>
                <a:ea typeface="Optima" charset="0"/>
                <a:cs typeface="Optima" charset="0"/>
              </a:rPr>
              <a:t>est</a:t>
            </a:r>
            <a:r>
              <a:rPr lang="en-US" sz="1400" dirty="0">
                <a:latin typeface="Optima" charset="0"/>
                <a:ea typeface="Optima" charset="0"/>
                <a:cs typeface="Optima" charset="0"/>
              </a:rPr>
              <a:t> </a:t>
            </a:r>
            <a:r>
              <a:rPr lang="en-US" sz="1400" dirty="0" err="1" smtClean="0">
                <a:latin typeface="Optima" charset="0"/>
                <a:ea typeface="Optima" charset="0"/>
                <a:cs typeface="Optima" charset="0"/>
              </a:rPr>
              <a:t>inspiré</a:t>
            </a:r>
            <a:r>
              <a:rPr lang="en-US" sz="1400" dirty="0" smtClean="0">
                <a:latin typeface="Optima" charset="0"/>
                <a:ea typeface="Optima" charset="0"/>
                <a:cs typeface="Optima" charset="0"/>
              </a:rPr>
              <a:t> </a:t>
            </a:r>
            <a:r>
              <a:rPr lang="en-US" sz="1400" dirty="0">
                <a:latin typeface="Optima" charset="0"/>
                <a:ea typeface="Optima" charset="0"/>
                <a:cs typeface="Optima" charset="0"/>
              </a:rPr>
              <a:t>par </a:t>
            </a:r>
            <a:r>
              <a:rPr lang="en-US" sz="1400" dirty="0" err="1">
                <a:latin typeface="Optima" charset="0"/>
                <a:ea typeface="Optima" charset="0"/>
                <a:cs typeface="Optima" charset="0"/>
              </a:rPr>
              <a:t>une</a:t>
            </a:r>
            <a:r>
              <a:rPr lang="en-US" sz="1400" dirty="0">
                <a:latin typeface="Optima" charset="0"/>
                <a:ea typeface="Optima" charset="0"/>
                <a:cs typeface="Optima" charset="0"/>
              </a:rPr>
              <a:t> </a:t>
            </a:r>
            <a:r>
              <a:rPr lang="en-US" sz="1400" dirty="0" err="1">
                <a:latin typeface="Optima" charset="0"/>
                <a:ea typeface="Optima" charset="0"/>
                <a:cs typeface="Optima" charset="0"/>
              </a:rPr>
              <a:t>déclaration</a:t>
            </a:r>
            <a:r>
              <a:rPr lang="en-US" sz="1400" dirty="0">
                <a:latin typeface="Optima" charset="0"/>
                <a:ea typeface="Optima" charset="0"/>
                <a:cs typeface="Optima" charset="0"/>
              </a:rPr>
              <a:t> de Salvador </a:t>
            </a:r>
            <a:r>
              <a:rPr lang="en-US" sz="1400" dirty="0" smtClean="0">
                <a:latin typeface="Optima" charset="0"/>
                <a:ea typeface="Optima" charset="0"/>
                <a:cs typeface="Optima" charset="0"/>
              </a:rPr>
              <a:t>Dali:</a:t>
            </a:r>
          </a:p>
          <a:p>
            <a:endParaRPr lang="en-US" sz="1400" dirty="0" smtClean="0">
              <a:latin typeface="Optima" charset="0"/>
              <a:ea typeface="Optima" charset="0"/>
              <a:cs typeface="Optima" charset="0"/>
            </a:endParaRPr>
          </a:p>
          <a:p>
            <a:r>
              <a:rPr lang="en-US" sz="1400" dirty="0" smtClean="0">
                <a:solidFill>
                  <a:srgbClr val="3F8CAF"/>
                </a:solidFill>
                <a:latin typeface="Optima" charset="0"/>
                <a:ea typeface="Optima" charset="0"/>
                <a:cs typeface="Optima" charset="0"/>
              </a:rPr>
              <a:t>Picasso </a:t>
            </a:r>
            <a:r>
              <a:rPr lang="en-US" sz="1400" dirty="0" err="1">
                <a:solidFill>
                  <a:srgbClr val="3F8CAF"/>
                </a:solidFill>
                <a:latin typeface="Optima" charset="0"/>
                <a:ea typeface="Optima" charset="0"/>
                <a:cs typeface="Optima" charset="0"/>
              </a:rPr>
              <a:t>est</a:t>
            </a:r>
            <a:r>
              <a:rPr lang="en-US" sz="1400" dirty="0">
                <a:solidFill>
                  <a:srgbClr val="3F8CAF"/>
                </a:solidFill>
                <a:latin typeface="Optima" charset="0"/>
                <a:ea typeface="Optima" charset="0"/>
                <a:cs typeface="Optima" charset="0"/>
              </a:rPr>
              <a:t> </a:t>
            </a:r>
            <a:r>
              <a:rPr lang="en-US" sz="1400" dirty="0" err="1">
                <a:solidFill>
                  <a:srgbClr val="3F8CAF"/>
                </a:solidFill>
                <a:latin typeface="Optima" charset="0"/>
                <a:ea typeface="Optima" charset="0"/>
                <a:cs typeface="Optima" charset="0"/>
              </a:rPr>
              <a:t>espagnol</a:t>
            </a:r>
            <a:r>
              <a:rPr lang="en-US" sz="1400" dirty="0">
                <a:solidFill>
                  <a:srgbClr val="3F8CAF"/>
                </a:solidFill>
                <a:latin typeface="Optima" charset="0"/>
                <a:ea typeface="Optima" charset="0"/>
                <a:cs typeface="Optima" charset="0"/>
              </a:rPr>
              <a:t>, </a:t>
            </a:r>
            <a:r>
              <a:rPr lang="en-US" sz="1400" dirty="0" err="1">
                <a:solidFill>
                  <a:srgbClr val="3F8CAF"/>
                </a:solidFill>
                <a:latin typeface="Optima" charset="0"/>
                <a:ea typeface="Optima" charset="0"/>
                <a:cs typeface="Optima" charset="0"/>
              </a:rPr>
              <a:t>moi</a:t>
            </a:r>
            <a:r>
              <a:rPr lang="en-US" sz="1400" dirty="0">
                <a:solidFill>
                  <a:srgbClr val="3F8CAF"/>
                </a:solidFill>
                <a:latin typeface="Optima" charset="0"/>
                <a:ea typeface="Optima" charset="0"/>
                <a:cs typeface="Optima" charset="0"/>
              </a:rPr>
              <a:t> </a:t>
            </a:r>
            <a:r>
              <a:rPr lang="en-US" sz="1400" dirty="0" err="1">
                <a:solidFill>
                  <a:srgbClr val="3F8CAF"/>
                </a:solidFill>
                <a:latin typeface="Optima" charset="0"/>
                <a:ea typeface="Optima" charset="0"/>
                <a:cs typeface="Optima" charset="0"/>
              </a:rPr>
              <a:t>aussi</a:t>
            </a:r>
            <a:r>
              <a:rPr lang="en-US" sz="1400" dirty="0">
                <a:solidFill>
                  <a:srgbClr val="3F8CAF"/>
                </a:solidFill>
                <a:latin typeface="Optima" charset="0"/>
                <a:ea typeface="Optima" charset="0"/>
                <a:cs typeface="Optima" charset="0"/>
              </a:rPr>
              <a:t> ; </a:t>
            </a:r>
            <a:endParaRPr lang="en-US" sz="1400" dirty="0" smtClean="0">
              <a:solidFill>
                <a:srgbClr val="3F8CAF"/>
              </a:solidFill>
              <a:latin typeface="Optima" charset="0"/>
              <a:ea typeface="Optima" charset="0"/>
              <a:cs typeface="Optima" charset="0"/>
            </a:endParaRPr>
          </a:p>
          <a:p>
            <a:r>
              <a:rPr lang="en-US" sz="1400" dirty="0" smtClean="0">
                <a:solidFill>
                  <a:srgbClr val="3F8CAF"/>
                </a:solidFill>
                <a:latin typeface="Optima" charset="0"/>
                <a:ea typeface="Optima" charset="0"/>
                <a:cs typeface="Optima" charset="0"/>
              </a:rPr>
              <a:t>Picasso </a:t>
            </a:r>
            <a:r>
              <a:rPr lang="en-US" sz="1400" dirty="0" err="1">
                <a:solidFill>
                  <a:srgbClr val="3F8CAF"/>
                </a:solidFill>
                <a:latin typeface="Optima" charset="0"/>
                <a:ea typeface="Optima" charset="0"/>
                <a:cs typeface="Optima" charset="0"/>
              </a:rPr>
              <a:t>est</a:t>
            </a:r>
            <a:r>
              <a:rPr lang="en-US" sz="1400" dirty="0">
                <a:solidFill>
                  <a:srgbClr val="3F8CAF"/>
                </a:solidFill>
                <a:latin typeface="Optima" charset="0"/>
                <a:ea typeface="Optima" charset="0"/>
                <a:cs typeface="Optima" charset="0"/>
              </a:rPr>
              <a:t> un </a:t>
            </a:r>
            <a:r>
              <a:rPr lang="en-US" sz="1400" dirty="0" err="1">
                <a:solidFill>
                  <a:srgbClr val="3F8CAF"/>
                </a:solidFill>
                <a:latin typeface="Optima" charset="0"/>
                <a:ea typeface="Optima" charset="0"/>
                <a:cs typeface="Optima" charset="0"/>
              </a:rPr>
              <a:t>génie</a:t>
            </a:r>
            <a:r>
              <a:rPr lang="en-US" sz="1400" dirty="0">
                <a:solidFill>
                  <a:srgbClr val="3F8CAF"/>
                </a:solidFill>
                <a:latin typeface="Optima" charset="0"/>
                <a:ea typeface="Optima" charset="0"/>
                <a:cs typeface="Optima" charset="0"/>
              </a:rPr>
              <a:t>, </a:t>
            </a:r>
            <a:r>
              <a:rPr lang="en-US" sz="1400" dirty="0" err="1">
                <a:solidFill>
                  <a:srgbClr val="3F8CAF"/>
                </a:solidFill>
                <a:latin typeface="Optima" charset="0"/>
                <a:ea typeface="Optima" charset="0"/>
                <a:cs typeface="Optima" charset="0"/>
              </a:rPr>
              <a:t>moi</a:t>
            </a:r>
            <a:r>
              <a:rPr lang="en-US" sz="1400" dirty="0">
                <a:solidFill>
                  <a:srgbClr val="3F8CAF"/>
                </a:solidFill>
                <a:latin typeface="Optima" charset="0"/>
                <a:ea typeface="Optima" charset="0"/>
                <a:cs typeface="Optima" charset="0"/>
              </a:rPr>
              <a:t> </a:t>
            </a:r>
            <a:r>
              <a:rPr lang="en-US" sz="1400" dirty="0" err="1">
                <a:solidFill>
                  <a:srgbClr val="3F8CAF"/>
                </a:solidFill>
                <a:latin typeface="Optima" charset="0"/>
                <a:ea typeface="Optima" charset="0"/>
                <a:cs typeface="Optima" charset="0"/>
              </a:rPr>
              <a:t>aussi</a:t>
            </a:r>
            <a:r>
              <a:rPr lang="en-US" sz="1400" dirty="0">
                <a:solidFill>
                  <a:srgbClr val="3F8CAF"/>
                </a:solidFill>
                <a:latin typeface="Optima" charset="0"/>
                <a:ea typeface="Optima" charset="0"/>
                <a:cs typeface="Optima" charset="0"/>
              </a:rPr>
              <a:t>; </a:t>
            </a:r>
            <a:endParaRPr lang="en-US" sz="1400" dirty="0" smtClean="0">
              <a:solidFill>
                <a:srgbClr val="3F8CAF"/>
              </a:solidFill>
              <a:latin typeface="Optima" charset="0"/>
              <a:ea typeface="Optima" charset="0"/>
              <a:cs typeface="Optima" charset="0"/>
            </a:endParaRPr>
          </a:p>
          <a:p>
            <a:r>
              <a:rPr lang="en-US" sz="1400" b="1" dirty="0" smtClean="0">
                <a:solidFill>
                  <a:srgbClr val="3F8CAF"/>
                </a:solidFill>
                <a:latin typeface="Optima" charset="0"/>
                <a:ea typeface="Optima" charset="0"/>
                <a:cs typeface="Optima" charset="0"/>
              </a:rPr>
              <a:t>Picasso </a:t>
            </a:r>
            <a:r>
              <a:rPr lang="en-US" sz="1400" b="1" dirty="0" err="1">
                <a:solidFill>
                  <a:srgbClr val="3F8CAF"/>
                </a:solidFill>
                <a:latin typeface="Optima" charset="0"/>
                <a:ea typeface="Optima" charset="0"/>
                <a:cs typeface="Optima" charset="0"/>
              </a:rPr>
              <a:t>est</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communiste</a:t>
            </a:r>
            <a:r>
              <a:rPr lang="en-US" sz="1400" b="1" dirty="0">
                <a:solidFill>
                  <a:srgbClr val="3F8CAF"/>
                </a:solidFill>
                <a:latin typeface="Optima" charset="0"/>
                <a:ea typeface="Optima" charset="0"/>
                <a:cs typeface="Optima" charset="0"/>
              </a:rPr>
              <a:t>, </a:t>
            </a:r>
            <a:r>
              <a:rPr lang="en-US" sz="1400" b="1" dirty="0" err="1">
                <a:solidFill>
                  <a:srgbClr val="3F8CAF"/>
                </a:solidFill>
                <a:latin typeface="Optima" charset="0"/>
                <a:ea typeface="Optima" charset="0"/>
                <a:cs typeface="Optima" charset="0"/>
              </a:rPr>
              <a:t>moi</a:t>
            </a:r>
            <a:r>
              <a:rPr lang="en-US" sz="1400" b="1" dirty="0">
                <a:solidFill>
                  <a:srgbClr val="3F8CAF"/>
                </a:solidFill>
                <a:latin typeface="Optima" charset="0"/>
                <a:ea typeface="Optima" charset="0"/>
                <a:cs typeface="Optima" charset="0"/>
              </a:rPr>
              <a:t> non plus</a:t>
            </a:r>
            <a:r>
              <a:rPr lang="en-US" sz="1400" b="1" dirty="0" smtClean="0">
                <a:solidFill>
                  <a:srgbClr val="3F8CAF"/>
                </a:solidFill>
                <a:latin typeface="Optima" charset="0"/>
                <a:ea typeface="Optima" charset="0"/>
                <a:cs typeface="Optima" charset="0"/>
              </a:rPr>
              <a:t>.</a:t>
            </a:r>
          </a:p>
          <a:p>
            <a:endParaRPr lang="en-US" sz="1400" dirty="0">
              <a:latin typeface="Optima" charset="0"/>
              <a:ea typeface="Optima" charset="0"/>
              <a:cs typeface="Optima" charset="0"/>
            </a:endParaRPr>
          </a:p>
          <a:p>
            <a:r>
              <a:rPr lang="en-US" sz="1400" dirty="0" smtClean="0">
                <a:latin typeface="Optima" charset="0"/>
                <a:ea typeface="Optima" charset="0"/>
                <a:cs typeface="Optima" charset="0"/>
              </a:rPr>
              <a:t>Dali </a:t>
            </a:r>
            <a:r>
              <a:rPr lang="en-US" sz="1400" dirty="0" err="1" smtClean="0">
                <a:latin typeface="Optima" charset="0"/>
                <a:ea typeface="Optima" charset="0"/>
                <a:cs typeface="Optima" charset="0"/>
              </a:rPr>
              <a:t>pensait</a:t>
            </a:r>
            <a:r>
              <a:rPr lang="en-US" sz="1400" dirty="0" smtClean="0">
                <a:latin typeface="Optima" charset="0"/>
                <a:ea typeface="Optima" charset="0"/>
                <a:cs typeface="Optima" charset="0"/>
              </a:rPr>
              <a:t> </a:t>
            </a:r>
            <a:r>
              <a:rPr lang="en-US" sz="1400" dirty="0">
                <a:latin typeface="Optima" charset="0"/>
                <a:ea typeface="Optima" charset="0"/>
                <a:cs typeface="Optima" charset="0"/>
              </a:rPr>
              <a:t>que </a:t>
            </a:r>
            <a:r>
              <a:rPr lang="en-US" sz="1400" b="1" dirty="0">
                <a:latin typeface="Optima" charset="0"/>
                <a:ea typeface="Optima" charset="0"/>
                <a:cs typeface="Optima" charset="0"/>
              </a:rPr>
              <a:t>Picasso </a:t>
            </a:r>
            <a:r>
              <a:rPr lang="en-US" sz="1400" b="1" dirty="0" err="1">
                <a:latin typeface="Optima" charset="0"/>
                <a:ea typeface="Optima" charset="0"/>
                <a:cs typeface="Optima" charset="0"/>
              </a:rPr>
              <a:t>mentait</a:t>
            </a:r>
            <a:r>
              <a:rPr lang="en-US" sz="1400" b="1" dirty="0">
                <a:latin typeface="Optima" charset="0"/>
                <a:ea typeface="Optima" charset="0"/>
                <a:cs typeface="Optima" charset="0"/>
              </a:rPr>
              <a:t> sur </a:t>
            </a:r>
            <a:r>
              <a:rPr lang="en-US" sz="1400" b="1" dirty="0" err="1">
                <a:latin typeface="Optima" charset="0"/>
                <a:ea typeface="Optima" charset="0"/>
                <a:cs typeface="Optima" charset="0"/>
              </a:rPr>
              <a:t>ce</a:t>
            </a:r>
            <a:r>
              <a:rPr lang="en-US" sz="1400" b="1" dirty="0">
                <a:latin typeface="Optima" charset="0"/>
                <a:ea typeface="Optima" charset="0"/>
                <a:cs typeface="Optima" charset="0"/>
              </a:rPr>
              <a:t> dernier point </a:t>
            </a:r>
            <a:r>
              <a:rPr lang="en-US" sz="1400" b="1" dirty="0" smtClean="0">
                <a:latin typeface="Optima" charset="0"/>
                <a:ea typeface="Optima" charset="0"/>
                <a:cs typeface="Optima" charset="0"/>
              </a:rPr>
              <a:t>-  </a:t>
            </a:r>
            <a:r>
              <a:rPr lang="en-US" sz="1400" b="1" dirty="0">
                <a:latin typeface="Optima" charset="0"/>
                <a:ea typeface="Optima" charset="0"/>
                <a:cs typeface="Optima" charset="0"/>
              </a:rPr>
              <a:t>Picasso </a:t>
            </a:r>
            <a:r>
              <a:rPr lang="en-US" sz="1400" b="1" dirty="0" err="1">
                <a:latin typeface="Optima" charset="0"/>
                <a:ea typeface="Optima" charset="0"/>
                <a:cs typeface="Optima" charset="0"/>
              </a:rPr>
              <a:t>n’est</a:t>
            </a:r>
            <a:r>
              <a:rPr lang="en-US" sz="1400" b="1" dirty="0">
                <a:latin typeface="Optima" charset="0"/>
                <a:ea typeface="Optima" charset="0"/>
                <a:cs typeface="Optima" charset="0"/>
              </a:rPr>
              <a:t> </a:t>
            </a:r>
            <a:r>
              <a:rPr lang="en-US" sz="1400" b="1" dirty="0" smtClean="0">
                <a:latin typeface="Optima" charset="0"/>
                <a:ea typeface="Optima" charset="0"/>
                <a:cs typeface="Optima" charset="0"/>
              </a:rPr>
              <a:t>pas </a:t>
            </a:r>
            <a:r>
              <a:rPr lang="en-US" sz="1400" b="1" dirty="0" err="1">
                <a:latin typeface="Optima" charset="0"/>
                <a:ea typeface="Optima" charset="0"/>
                <a:cs typeface="Optima" charset="0"/>
              </a:rPr>
              <a:t>communiste</a:t>
            </a:r>
            <a:r>
              <a:rPr lang="en-US" sz="1400" b="1" dirty="0">
                <a:latin typeface="Optima" charset="0"/>
                <a:ea typeface="Optima" charset="0"/>
                <a:cs typeface="Optima" charset="0"/>
              </a:rPr>
              <a:t>. </a:t>
            </a:r>
          </a:p>
          <a:p>
            <a:r>
              <a:rPr lang="en-US" sz="1400" dirty="0">
                <a:latin typeface="Optima" charset="0"/>
                <a:ea typeface="Optima" charset="0"/>
                <a:cs typeface="Optima" charset="0"/>
              </a:rPr>
              <a:t/>
            </a:r>
            <a:br>
              <a:rPr lang="en-US" sz="1400" dirty="0">
                <a:latin typeface="Optima" charset="0"/>
                <a:ea typeface="Optima" charset="0"/>
                <a:cs typeface="Optima" charset="0"/>
              </a:rPr>
            </a:br>
            <a:r>
              <a:rPr lang="en-US" sz="1400" dirty="0" err="1">
                <a:latin typeface="Optima" charset="0"/>
                <a:ea typeface="Optima" charset="0"/>
                <a:cs typeface="Optima" charset="0"/>
              </a:rPr>
              <a:t>Dans</a:t>
            </a:r>
            <a:r>
              <a:rPr lang="en-US" sz="1400" dirty="0">
                <a:latin typeface="Optima" charset="0"/>
                <a:ea typeface="Optima" charset="0"/>
                <a:cs typeface="Optima" charset="0"/>
              </a:rPr>
              <a:t> </a:t>
            </a:r>
            <a:r>
              <a:rPr lang="en-US" sz="1400" dirty="0" err="1">
                <a:latin typeface="Optima" charset="0"/>
                <a:ea typeface="Optima" charset="0"/>
                <a:cs typeface="Optima" charset="0"/>
              </a:rPr>
              <a:t>cette</a:t>
            </a:r>
            <a:r>
              <a:rPr lang="en-US" sz="1400" dirty="0">
                <a:latin typeface="Optima" charset="0"/>
                <a:ea typeface="Optima" charset="0"/>
                <a:cs typeface="Optima" charset="0"/>
              </a:rPr>
              <a:t> chanson, </a:t>
            </a:r>
            <a:r>
              <a:rPr lang="en-US" sz="1400" dirty="0" err="1">
                <a:latin typeface="Optima" charset="0"/>
                <a:ea typeface="Optima" charset="0"/>
                <a:cs typeface="Optima" charset="0"/>
              </a:rPr>
              <a:t>une</a:t>
            </a:r>
            <a:r>
              <a:rPr lang="en-US" sz="1400" dirty="0">
                <a:latin typeface="Optima" charset="0"/>
                <a:ea typeface="Optima" charset="0"/>
                <a:cs typeface="Optima" charset="0"/>
              </a:rPr>
              <a:t> femme </a:t>
            </a:r>
            <a:r>
              <a:rPr lang="en-US" sz="1400" dirty="0" err="1">
                <a:latin typeface="Optima" charset="0"/>
                <a:ea typeface="Optima" charset="0"/>
                <a:cs typeface="Optima" charset="0"/>
              </a:rPr>
              <a:t>murmure</a:t>
            </a:r>
            <a:r>
              <a:rPr lang="en-US" sz="1400" dirty="0">
                <a:latin typeface="Optima" charset="0"/>
                <a:ea typeface="Optima" charset="0"/>
                <a:cs typeface="Optima" charset="0"/>
              </a:rPr>
              <a:t> ‘Je </a:t>
            </a:r>
            <a:r>
              <a:rPr lang="en-US" sz="1400" dirty="0" err="1">
                <a:latin typeface="Optima" charset="0"/>
                <a:ea typeface="Optima" charset="0"/>
                <a:cs typeface="Optima" charset="0"/>
              </a:rPr>
              <a:t>t’aime</a:t>
            </a:r>
            <a:r>
              <a:rPr lang="en-US" sz="1400" dirty="0">
                <a:latin typeface="Optima" charset="0"/>
                <a:ea typeface="Optima" charset="0"/>
                <a:cs typeface="Optima" charset="0"/>
              </a:rPr>
              <a:t>’ </a:t>
            </a:r>
            <a:r>
              <a:rPr lang="en-US" sz="1400" dirty="0" err="1">
                <a:latin typeface="Optima" charset="0"/>
                <a:ea typeface="Optima" charset="0"/>
                <a:cs typeface="Optima" charset="0"/>
              </a:rPr>
              <a:t>lors</a:t>
            </a:r>
            <a:r>
              <a:rPr lang="en-US" sz="1400" dirty="0">
                <a:latin typeface="Optima" charset="0"/>
                <a:ea typeface="Optima" charset="0"/>
                <a:cs typeface="Optima" charset="0"/>
              </a:rPr>
              <a:t> de </a:t>
            </a:r>
            <a:r>
              <a:rPr lang="en-US" sz="1400" dirty="0" err="1">
                <a:latin typeface="Optima" charset="0"/>
                <a:ea typeface="Optima" charset="0"/>
                <a:cs typeface="Optima" charset="0"/>
              </a:rPr>
              <a:t>l’orgasme</a:t>
            </a:r>
            <a:r>
              <a:rPr lang="en-US" sz="1400" dirty="0">
                <a:latin typeface="Optima" charset="0"/>
                <a:ea typeface="Optima" charset="0"/>
                <a:cs typeface="Optima" charset="0"/>
              </a:rPr>
              <a:t> et </a:t>
            </a:r>
            <a:r>
              <a:rPr lang="en-US" sz="1400" dirty="0" err="1">
                <a:latin typeface="Optima" charset="0"/>
                <a:ea typeface="Optima" charset="0"/>
                <a:cs typeface="Optima" charset="0"/>
              </a:rPr>
              <a:t>l’homme</a:t>
            </a:r>
            <a:r>
              <a:rPr lang="en-US" sz="1400" dirty="0">
                <a:latin typeface="Optima" charset="0"/>
                <a:ea typeface="Optima" charset="0"/>
                <a:cs typeface="Optima" charset="0"/>
              </a:rPr>
              <a:t> </a:t>
            </a:r>
            <a:r>
              <a:rPr lang="en-US" sz="1400" dirty="0" err="1">
                <a:latin typeface="Optima" charset="0"/>
                <a:ea typeface="Optima" charset="0"/>
                <a:cs typeface="Optima" charset="0"/>
              </a:rPr>
              <a:t>répond</a:t>
            </a:r>
            <a:r>
              <a:rPr lang="en-US" sz="1400" dirty="0">
                <a:latin typeface="Optima" charset="0"/>
                <a:ea typeface="Optima" charset="0"/>
                <a:cs typeface="Optima" charset="0"/>
              </a:rPr>
              <a:t> ‘</a:t>
            </a:r>
            <a:r>
              <a:rPr lang="en-US" sz="1400" dirty="0" err="1">
                <a:latin typeface="Optima" charset="0"/>
                <a:ea typeface="Optima" charset="0"/>
                <a:cs typeface="Optima" charset="0"/>
              </a:rPr>
              <a:t>moi</a:t>
            </a:r>
            <a:r>
              <a:rPr lang="en-US" sz="1400" dirty="0">
                <a:latin typeface="Optima" charset="0"/>
                <a:ea typeface="Optima" charset="0"/>
                <a:cs typeface="Optima" charset="0"/>
              </a:rPr>
              <a:t> non plus’. </a:t>
            </a:r>
            <a:endParaRPr lang="en-US" sz="1400" dirty="0" smtClean="0">
              <a:latin typeface="Optima" charset="0"/>
              <a:ea typeface="Optima" charset="0"/>
              <a:cs typeface="Optima" charset="0"/>
            </a:endParaRPr>
          </a:p>
          <a:p>
            <a:endParaRPr lang="en-US" sz="1400" dirty="0" smtClean="0">
              <a:latin typeface="Optima" charset="0"/>
              <a:ea typeface="Optima" charset="0"/>
              <a:cs typeface="Optima" charset="0"/>
            </a:endParaRPr>
          </a:p>
          <a:p>
            <a:r>
              <a:rPr lang="en-US" sz="1400" dirty="0" err="1" smtClean="0">
                <a:latin typeface="Optima" charset="0"/>
                <a:ea typeface="Optima" charset="0"/>
                <a:cs typeface="Optima" charset="0"/>
              </a:rPr>
              <a:t>Ça</a:t>
            </a:r>
            <a:r>
              <a:rPr lang="en-US" sz="1400" dirty="0" smtClean="0">
                <a:latin typeface="Optima" charset="0"/>
                <a:ea typeface="Optima" charset="0"/>
                <a:cs typeface="Optima" charset="0"/>
              </a:rPr>
              <a:t> </a:t>
            </a:r>
            <a:r>
              <a:rPr lang="en-US" sz="1400" dirty="0" err="1">
                <a:latin typeface="Optima" charset="0"/>
                <a:ea typeface="Optima" charset="0"/>
                <a:cs typeface="Optima" charset="0"/>
              </a:rPr>
              <a:t>veut</a:t>
            </a:r>
            <a:r>
              <a:rPr lang="en-US" sz="1400" dirty="0">
                <a:latin typeface="Optima" charset="0"/>
                <a:ea typeface="Optima" charset="0"/>
                <a:cs typeface="Optima" charset="0"/>
              </a:rPr>
              <a:t> </a:t>
            </a:r>
            <a:r>
              <a:rPr lang="en-US" sz="1400" dirty="0" smtClean="0">
                <a:latin typeface="Optima" charset="0"/>
                <a:ea typeface="Optima" charset="0"/>
                <a:cs typeface="Optima" charset="0"/>
              </a:rPr>
              <a:t>dire que </a:t>
            </a:r>
            <a:r>
              <a:rPr lang="en-US" sz="1400" dirty="0">
                <a:latin typeface="Optima" charset="0"/>
                <a:ea typeface="Optima" charset="0"/>
                <a:cs typeface="Optima" charset="0"/>
              </a:rPr>
              <a:t>la femme ne </a:t>
            </a:r>
            <a:r>
              <a:rPr lang="en-US" sz="1400" dirty="0" err="1">
                <a:latin typeface="Optima" charset="0"/>
                <a:ea typeface="Optima" charset="0"/>
                <a:cs typeface="Optima" charset="0"/>
              </a:rPr>
              <a:t>l’aime</a:t>
            </a:r>
            <a:r>
              <a:rPr lang="en-US" sz="1400" dirty="0">
                <a:latin typeface="Optima" charset="0"/>
                <a:ea typeface="Optima" charset="0"/>
                <a:cs typeface="Optima" charset="0"/>
              </a:rPr>
              <a:t> pas </a:t>
            </a:r>
            <a:r>
              <a:rPr lang="en-US" sz="1400" dirty="0" err="1">
                <a:latin typeface="Optima" charset="0"/>
                <a:ea typeface="Optima" charset="0"/>
                <a:cs typeface="Optima" charset="0"/>
              </a:rPr>
              <a:t>vraiment</a:t>
            </a:r>
            <a:r>
              <a:rPr lang="en-US" sz="1400" dirty="0">
                <a:latin typeface="Optima" charset="0"/>
                <a:ea typeface="Optima" charset="0"/>
                <a:cs typeface="Optima" charset="0"/>
              </a:rPr>
              <a:t>, et </a:t>
            </a:r>
            <a:r>
              <a:rPr lang="en-US" sz="1400" dirty="0" err="1" smtClean="0">
                <a:latin typeface="Optima" charset="0"/>
                <a:ea typeface="Optima" charset="0"/>
                <a:cs typeface="Optima" charset="0"/>
              </a:rPr>
              <a:t>l’homme</a:t>
            </a:r>
            <a:r>
              <a:rPr lang="en-US" sz="1400" dirty="0" smtClean="0">
                <a:latin typeface="Optima" charset="0"/>
                <a:ea typeface="Optima" charset="0"/>
                <a:cs typeface="Optima" charset="0"/>
              </a:rPr>
              <a:t>, </a:t>
            </a:r>
            <a:r>
              <a:rPr lang="en-US" sz="1400" dirty="0" err="1">
                <a:latin typeface="Optima" charset="0"/>
                <a:ea typeface="Optima" charset="0"/>
                <a:cs typeface="Optima" charset="0"/>
              </a:rPr>
              <a:t>conscient</a:t>
            </a:r>
            <a:r>
              <a:rPr lang="en-US" sz="1400" dirty="0">
                <a:latin typeface="Optima" charset="0"/>
                <a:ea typeface="Optima" charset="0"/>
                <a:cs typeface="Optima" charset="0"/>
              </a:rPr>
              <a:t> de </a:t>
            </a:r>
            <a:r>
              <a:rPr lang="en-US" sz="1400" dirty="0" err="1">
                <a:latin typeface="Optima" charset="0"/>
                <a:ea typeface="Optima" charset="0"/>
                <a:cs typeface="Optima" charset="0"/>
              </a:rPr>
              <a:t>ses</a:t>
            </a:r>
            <a:r>
              <a:rPr lang="en-US" sz="1400" dirty="0">
                <a:latin typeface="Optima" charset="0"/>
                <a:ea typeface="Optima" charset="0"/>
                <a:cs typeface="Optima" charset="0"/>
              </a:rPr>
              <a:t> </a:t>
            </a:r>
            <a:r>
              <a:rPr lang="en-US" sz="1400" dirty="0" err="1">
                <a:latin typeface="Optima" charset="0"/>
                <a:ea typeface="Optima" charset="0"/>
                <a:cs typeface="Optima" charset="0"/>
              </a:rPr>
              <a:t>pensées</a:t>
            </a:r>
            <a:r>
              <a:rPr lang="en-US" sz="1400" dirty="0">
                <a:latin typeface="Optima" charset="0"/>
                <a:ea typeface="Optima" charset="0"/>
                <a:cs typeface="Optima" charset="0"/>
              </a:rPr>
              <a:t> </a:t>
            </a:r>
            <a:r>
              <a:rPr lang="en-US" sz="1400" dirty="0" err="1" smtClean="0">
                <a:latin typeface="Optima" charset="0"/>
                <a:ea typeface="Optima" charset="0"/>
                <a:cs typeface="Optima" charset="0"/>
              </a:rPr>
              <a:t>réelles</a:t>
            </a:r>
            <a:r>
              <a:rPr lang="en-US" sz="1400" dirty="0" smtClean="0">
                <a:latin typeface="Optima" charset="0"/>
                <a:ea typeface="Optima" charset="0"/>
                <a:cs typeface="Optima" charset="0"/>
              </a:rPr>
              <a:t> (</a:t>
            </a:r>
            <a:r>
              <a:rPr lang="en-US" sz="1400" b="1" dirty="0" smtClean="0">
                <a:latin typeface="Optima" charset="0"/>
                <a:ea typeface="Optima" charset="0"/>
                <a:cs typeface="Optima" charset="0"/>
              </a:rPr>
              <a:t>Je ne </a:t>
            </a:r>
            <a:r>
              <a:rPr lang="en-US" sz="1400" b="1" dirty="0" err="1" smtClean="0">
                <a:latin typeface="Optima" charset="0"/>
                <a:ea typeface="Optima" charset="0"/>
                <a:cs typeface="Optima" charset="0"/>
              </a:rPr>
              <a:t>t’aime</a:t>
            </a:r>
            <a:r>
              <a:rPr lang="en-US" sz="1400" b="1" dirty="0" smtClean="0">
                <a:latin typeface="Optima" charset="0"/>
                <a:ea typeface="Optima" charset="0"/>
                <a:cs typeface="Optima" charset="0"/>
              </a:rPr>
              <a:t> pas</a:t>
            </a:r>
            <a:r>
              <a:rPr lang="en-US" sz="1400" dirty="0" smtClean="0">
                <a:latin typeface="Optima" charset="0"/>
                <a:ea typeface="Optima" charset="0"/>
                <a:cs typeface="Optima" charset="0"/>
              </a:rPr>
              <a:t>), </a:t>
            </a:r>
            <a:r>
              <a:rPr lang="en-US" sz="1400" dirty="0" err="1">
                <a:latin typeface="Optima" charset="0"/>
                <a:ea typeface="Optima" charset="0"/>
                <a:cs typeface="Optima" charset="0"/>
              </a:rPr>
              <a:t>répond</a:t>
            </a:r>
            <a:r>
              <a:rPr lang="en-US" sz="1400" dirty="0">
                <a:latin typeface="Optima" charset="0"/>
                <a:ea typeface="Optima" charset="0"/>
                <a:cs typeface="Optima" charset="0"/>
              </a:rPr>
              <a:t> ‘</a:t>
            </a:r>
            <a:r>
              <a:rPr lang="en-US" sz="1400" dirty="0" err="1">
                <a:latin typeface="Optima" charset="0"/>
                <a:ea typeface="Optima" charset="0"/>
                <a:cs typeface="Optima" charset="0"/>
              </a:rPr>
              <a:t>moi</a:t>
            </a:r>
            <a:r>
              <a:rPr lang="en-US" sz="1400" dirty="0">
                <a:latin typeface="Optima" charset="0"/>
                <a:ea typeface="Optima" charset="0"/>
                <a:cs typeface="Optima" charset="0"/>
              </a:rPr>
              <a:t> non plus’. </a:t>
            </a:r>
          </a:p>
          <a:p>
            <a:r>
              <a:rPr lang="en-US" sz="1400" dirty="0" smtClean="0">
                <a:latin typeface="Optima" charset="0"/>
                <a:ea typeface="Optima" charset="0"/>
                <a:cs typeface="Optima" charset="0"/>
              </a:rPr>
              <a:t> </a:t>
            </a:r>
          </a:p>
          <a:p>
            <a:endParaRPr lang="en-US" sz="1400" dirty="0">
              <a:latin typeface="Optima" charset="0"/>
              <a:ea typeface="Optima" charset="0"/>
              <a:cs typeface="Optima" charset="0"/>
            </a:endParaRPr>
          </a:p>
          <a:p>
            <a:r>
              <a:rPr lang="en-US" sz="1400" dirty="0">
                <a:latin typeface="Optima" charset="0"/>
                <a:ea typeface="Optima" charset="0"/>
                <a:cs typeface="Optima" charset="0"/>
              </a:rPr>
              <a:t/>
            </a:r>
            <a:br>
              <a:rPr lang="en-US" sz="1400" dirty="0">
                <a:latin typeface="Optima" charset="0"/>
                <a:ea typeface="Optima" charset="0"/>
                <a:cs typeface="Optima" charset="0"/>
              </a:rPr>
            </a:br>
            <a:endParaRPr lang="en-US" sz="1400" dirty="0">
              <a:latin typeface="Optima" charset="0"/>
              <a:ea typeface="Optima" charset="0"/>
              <a:cs typeface="Optima" charset="0"/>
            </a:endParaRPr>
          </a:p>
          <a:p>
            <a:r>
              <a:rPr lang="en-US" sz="1400" dirty="0">
                <a:latin typeface="Optima" charset="0"/>
                <a:ea typeface="Optima" charset="0"/>
                <a:cs typeface="Optima" charset="0"/>
              </a:rPr>
              <a:t/>
            </a:r>
            <a:br>
              <a:rPr lang="en-US" sz="1400" dirty="0">
                <a:latin typeface="Optima" charset="0"/>
                <a:ea typeface="Optima" charset="0"/>
                <a:cs typeface="Optima" charset="0"/>
              </a:rPr>
            </a:br>
            <a:endParaRPr lang="fr-FR" sz="1400" dirty="0" smtClean="0">
              <a:latin typeface="Optima" charset="0"/>
              <a:ea typeface="Optima" charset="0"/>
              <a:cs typeface="Optima" charset="0"/>
            </a:endParaRPr>
          </a:p>
        </p:txBody>
      </p:sp>
      <p:pic>
        <p:nvPicPr>
          <p:cNvPr id="6146" name="Picture 2"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1" y="1915383"/>
            <a:ext cx="3728180" cy="372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554285"/>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3" y="581300"/>
            <a:ext cx="5449398" cy="523220"/>
          </a:xfrm>
          <a:prstGeom prst="rect">
            <a:avLst/>
          </a:prstGeom>
          <a:noFill/>
        </p:spPr>
        <p:txBody>
          <a:bodyPr wrap="square" rtlCol="0">
            <a:spAutoFit/>
          </a:bodyPr>
          <a:lstStyle/>
          <a:p>
            <a:r>
              <a:rPr lang="fr-FR" sz="2800" b="1" dirty="0" smtClean="0">
                <a:latin typeface="Optima" charset="0"/>
                <a:ea typeface="Optima" charset="0"/>
                <a:cs typeface="Optima" charset="0"/>
              </a:rPr>
              <a:t>JE T’AIME </a:t>
            </a:r>
            <a:r>
              <a:rPr lang="mr-IN" sz="2800" b="1" dirty="0" smtClean="0">
                <a:latin typeface="Optima" charset="0"/>
                <a:ea typeface="Optima" charset="0"/>
                <a:cs typeface="Optima" charset="0"/>
              </a:rPr>
              <a:t>…</a:t>
            </a:r>
            <a:r>
              <a:rPr lang="en-US" sz="2800" b="1" dirty="0" smtClean="0">
                <a:latin typeface="Optima" charset="0"/>
                <a:ea typeface="Optima" charset="0"/>
                <a:cs typeface="Optima" charset="0"/>
              </a:rPr>
              <a:t> MOI NON PLUS</a:t>
            </a:r>
            <a:endParaRPr lang="fr-FR" sz="2800" b="1" dirty="0" smtClean="0">
              <a:latin typeface="Optima" charset="0"/>
              <a:ea typeface="Optima" charset="0"/>
              <a:cs typeface="Optima" charset="0"/>
            </a:endParaRPr>
          </a:p>
        </p:txBody>
      </p:sp>
      <p:sp>
        <p:nvSpPr>
          <p:cNvPr id="3" name="TextBox 2"/>
          <p:cNvSpPr txBox="1"/>
          <p:nvPr/>
        </p:nvSpPr>
        <p:spPr>
          <a:xfrm>
            <a:off x="908403" y="2501170"/>
            <a:ext cx="5306660" cy="2677656"/>
          </a:xfrm>
          <a:prstGeom prst="rect">
            <a:avLst/>
          </a:prstGeom>
          <a:noFill/>
        </p:spPr>
        <p:txBody>
          <a:bodyPr wrap="square" rtlCol="0">
            <a:spAutoFit/>
          </a:bodyPr>
          <a:lstStyle/>
          <a:p>
            <a:r>
              <a:rPr lang="en-US" sz="1400" dirty="0">
                <a:latin typeface="Optima" charset="0"/>
                <a:ea typeface="Optima" charset="0"/>
                <a:cs typeface="Optima" charset="0"/>
              </a:rPr>
              <a:t>La version </a:t>
            </a:r>
            <a:r>
              <a:rPr lang="en-US" sz="1400" dirty="0" err="1">
                <a:latin typeface="Optima" charset="0"/>
                <a:ea typeface="Optima" charset="0"/>
                <a:cs typeface="Optima" charset="0"/>
              </a:rPr>
              <a:t>originelle</a:t>
            </a:r>
            <a:r>
              <a:rPr lang="en-US" sz="1400" dirty="0">
                <a:latin typeface="Optima" charset="0"/>
                <a:ea typeface="Optima" charset="0"/>
                <a:cs typeface="Optima" charset="0"/>
              </a:rPr>
              <a:t> de Je </a:t>
            </a:r>
            <a:r>
              <a:rPr lang="en-US" sz="1400" dirty="0" err="1">
                <a:latin typeface="Optima" charset="0"/>
                <a:ea typeface="Optima" charset="0"/>
                <a:cs typeface="Optima" charset="0"/>
              </a:rPr>
              <a:t>t’aime</a:t>
            </a:r>
            <a:r>
              <a:rPr lang="en-US" sz="1400" dirty="0">
                <a:latin typeface="Optima" charset="0"/>
                <a:ea typeface="Optima" charset="0"/>
                <a:cs typeface="Optima" charset="0"/>
              </a:rPr>
              <a:t> </a:t>
            </a:r>
            <a:r>
              <a:rPr lang="en-US" sz="1400" dirty="0" err="1">
                <a:latin typeface="Optima" charset="0"/>
                <a:ea typeface="Optima" charset="0"/>
                <a:cs typeface="Optima" charset="0"/>
              </a:rPr>
              <a:t>moi</a:t>
            </a:r>
            <a:r>
              <a:rPr lang="en-US" sz="1400" dirty="0">
                <a:latin typeface="Optima" charset="0"/>
                <a:ea typeface="Optima" charset="0"/>
                <a:cs typeface="Optima" charset="0"/>
              </a:rPr>
              <a:t> non plus </a:t>
            </a:r>
            <a:r>
              <a:rPr lang="en-US" sz="1400" dirty="0" err="1">
                <a:latin typeface="Optima" charset="0"/>
                <a:ea typeface="Optima" charset="0"/>
                <a:cs typeface="Optima" charset="0"/>
              </a:rPr>
              <a:t>est</a:t>
            </a:r>
            <a:r>
              <a:rPr lang="en-US" sz="1400" dirty="0">
                <a:latin typeface="Optima" charset="0"/>
                <a:ea typeface="Optima" charset="0"/>
                <a:cs typeface="Optima" charset="0"/>
              </a:rPr>
              <a:t> </a:t>
            </a:r>
            <a:r>
              <a:rPr lang="en-US" sz="1400" dirty="0" err="1">
                <a:latin typeface="Optima" charset="0"/>
                <a:ea typeface="Optima" charset="0"/>
                <a:cs typeface="Optima" charset="0"/>
              </a:rPr>
              <a:t>créée</a:t>
            </a:r>
            <a:r>
              <a:rPr lang="en-US" sz="1400" dirty="0">
                <a:latin typeface="Optima" charset="0"/>
                <a:ea typeface="Optima" charset="0"/>
                <a:cs typeface="Optima" charset="0"/>
              </a:rPr>
              <a:t> par Serge </a:t>
            </a:r>
            <a:r>
              <a:rPr lang="en-US" sz="1400" dirty="0" err="1">
                <a:latin typeface="Optima" charset="0"/>
                <a:ea typeface="Optima" charset="0"/>
                <a:cs typeface="Optima" charset="0"/>
              </a:rPr>
              <a:t>Gainsbourg</a:t>
            </a:r>
            <a:r>
              <a:rPr lang="en-US" sz="1400" dirty="0">
                <a:latin typeface="Optima" charset="0"/>
                <a:ea typeface="Optima" charset="0"/>
                <a:cs typeface="Optima" charset="0"/>
              </a:rPr>
              <a:t> pour </a:t>
            </a:r>
            <a:r>
              <a:rPr lang="en-US" sz="1400" dirty="0" smtClean="0">
                <a:latin typeface="Optima" charset="0"/>
                <a:ea typeface="Optima" charset="0"/>
                <a:cs typeface="Optima" charset="0"/>
              </a:rPr>
              <a:t>son </a:t>
            </a:r>
            <a:r>
              <a:rPr lang="en-US" sz="1400" dirty="0" err="1" smtClean="0">
                <a:latin typeface="Optima" charset="0"/>
                <a:ea typeface="Optima" charset="0"/>
                <a:cs typeface="Optima" charset="0"/>
              </a:rPr>
              <a:t>amante</a:t>
            </a:r>
            <a:r>
              <a:rPr lang="en-US" sz="1400" dirty="0" smtClean="0">
                <a:latin typeface="Optima" charset="0"/>
                <a:ea typeface="Optima" charset="0"/>
                <a:cs typeface="Optima" charset="0"/>
              </a:rPr>
              <a:t> </a:t>
            </a:r>
            <a:r>
              <a:rPr lang="en-US" sz="1400" dirty="0" err="1">
                <a:latin typeface="Optima" charset="0"/>
                <a:ea typeface="Optima" charset="0"/>
                <a:cs typeface="Optima" charset="0"/>
              </a:rPr>
              <a:t>à</a:t>
            </a:r>
            <a:r>
              <a:rPr lang="en-US" sz="1400" dirty="0">
                <a:latin typeface="Optima" charset="0"/>
                <a:ea typeface="Optima" charset="0"/>
                <a:cs typeface="Optima" charset="0"/>
              </a:rPr>
              <a:t> </a:t>
            </a:r>
            <a:r>
              <a:rPr lang="en-US" sz="1400" dirty="0" err="1">
                <a:latin typeface="Optima" charset="0"/>
                <a:ea typeface="Optima" charset="0"/>
                <a:cs typeface="Optima" charset="0"/>
              </a:rPr>
              <a:t>l’époque</a:t>
            </a:r>
            <a:r>
              <a:rPr lang="en-US" sz="1400" dirty="0">
                <a:latin typeface="Optima" charset="0"/>
                <a:ea typeface="Optima" charset="0"/>
                <a:cs typeface="Optima" charset="0"/>
              </a:rPr>
              <a:t>, Brigitte Bardot.</a:t>
            </a:r>
          </a:p>
          <a:p>
            <a:r>
              <a:rPr lang="en-US" sz="1400" dirty="0">
                <a:latin typeface="Optima" charset="0"/>
                <a:ea typeface="Optima" charset="0"/>
                <a:cs typeface="Optima" charset="0"/>
              </a:rPr>
              <a:t/>
            </a:r>
            <a:br>
              <a:rPr lang="en-US" sz="1400" dirty="0">
                <a:latin typeface="Optima" charset="0"/>
                <a:ea typeface="Optima" charset="0"/>
                <a:cs typeface="Optima" charset="0"/>
              </a:rPr>
            </a:br>
            <a:r>
              <a:rPr lang="en-US" sz="1400" dirty="0" err="1">
                <a:latin typeface="Optima" charset="0"/>
                <a:ea typeface="Optima" charset="0"/>
                <a:cs typeface="Optima" charset="0"/>
              </a:rPr>
              <a:t>L’histoire</a:t>
            </a:r>
            <a:r>
              <a:rPr lang="en-US" sz="1400" dirty="0">
                <a:latin typeface="Optima" charset="0"/>
                <a:ea typeface="Optima" charset="0"/>
                <a:cs typeface="Optima" charset="0"/>
              </a:rPr>
              <a:t> de </a:t>
            </a:r>
            <a:r>
              <a:rPr lang="en-US" sz="1400" dirty="0" err="1">
                <a:latin typeface="Optima" charset="0"/>
                <a:ea typeface="Optima" charset="0"/>
                <a:cs typeface="Optima" charset="0"/>
              </a:rPr>
              <a:t>cette</a:t>
            </a:r>
            <a:r>
              <a:rPr lang="en-US" sz="1400" dirty="0">
                <a:latin typeface="Optima" charset="0"/>
                <a:ea typeface="Optima" charset="0"/>
                <a:cs typeface="Optima" charset="0"/>
              </a:rPr>
              <a:t> chanson </a:t>
            </a:r>
            <a:r>
              <a:rPr lang="en-US" sz="1400" dirty="0" err="1">
                <a:latin typeface="Optima" charset="0"/>
                <a:ea typeface="Optima" charset="0"/>
                <a:cs typeface="Optima" charset="0"/>
              </a:rPr>
              <a:t>débute</a:t>
            </a:r>
            <a:r>
              <a:rPr lang="en-US" sz="1400" dirty="0">
                <a:latin typeface="Optima" charset="0"/>
                <a:ea typeface="Optima" charset="0"/>
                <a:cs typeface="Optima" charset="0"/>
              </a:rPr>
              <a:t> </a:t>
            </a:r>
            <a:r>
              <a:rPr lang="en-US" sz="1400" dirty="0" err="1">
                <a:latin typeface="Optima" charset="0"/>
                <a:ea typeface="Optima" charset="0"/>
                <a:cs typeface="Optima" charset="0"/>
              </a:rPr>
              <a:t>en</a:t>
            </a:r>
            <a:r>
              <a:rPr lang="en-US" sz="1400" dirty="0">
                <a:latin typeface="Optima" charset="0"/>
                <a:ea typeface="Optima" charset="0"/>
                <a:cs typeface="Optima" charset="0"/>
              </a:rPr>
              <a:t> 1967 </a:t>
            </a:r>
            <a:r>
              <a:rPr lang="en-US" sz="1400" dirty="0" err="1">
                <a:latin typeface="Optima" charset="0"/>
                <a:ea typeface="Optima" charset="0"/>
                <a:cs typeface="Optima" charset="0"/>
              </a:rPr>
              <a:t>quand</a:t>
            </a:r>
            <a:r>
              <a:rPr lang="en-US" sz="1400" dirty="0">
                <a:latin typeface="Optima" charset="0"/>
                <a:ea typeface="Optima" charset="0"/>
                <a:cs typeface="Optima" charset="0"/>
              </a:rPr>
              <a:t> Bardot </a:t>
            </a:r>
            <a:r>
              <a:rPr lang="en-US" sz="1400" dirty="0" err="1">
                <a:latin typeface="Optima" charset="0"/>
                <a:ea typeface="Optima" charset="0"/>
                <a:cs typeface="Optima" charset="0"/>
              </a:rPr>
              <a:t>demande</a:t>
            </a:r>
            <a:r>
              <a:rPr lang="en-US" sz="1400" dirty="0">
                <a:latin typeface="Optima" charset="0"/>
                <a:ea typeface="Optima" charset="0"/>
                <a:cs typeface="Optima" charset="0"/>
              </a:rPr>
              <a:t> </a:t>
            </a:r>
            <a:r>
              <a:rPr lang="en-US" sz="1400" dirty="0" err="1">
                <a:latin typeface="Optima" charset="0"/>
                <a:ea typeface="Optima" charset="0"/>
                <a:cs typeface="Optima" charset="0"/>
              </a:rPr>
              <a:t>à</a:t>
            </a:r>
            <a:r>
              <a:rPr lang="en-US" sz="1400" dirty="0">
                <a:latin typeface="Optima" charset="0"/>
                <a:ea typeface="Optima" charset="0"/>
                <a:cs typeface="Optima" charset="0"/>
              </a:rPr>
              <a:t> </a:t>
            </a:r>
            <a:r>
              <a:rPr lang="en-US" sz="1400" dirty="0" err="1">
                <a:latin typeface="Optima" charset="0"/>
                <a:ea typeface="Optima" charset="0"/>
                <a:cs typeface="Optima" charset="0"/>
              </a:rPr>
              <a:t>Gainsbourg</a:t>
            </a:r>
            <a:r>
              <a:rPr lang="en-US" sz="1400" dirty="0">
                <a:latin typeface="Optima" charset="0"/>
                <a:ea typeface="Optima" charset="0"/>
                <a:cs typeface="Optima" charset="0"/>
              </a:rPr>
              <a:t> de </a:t>
            </a:r>
            <a:r>
              <a:rPr lang="en-US" sz="1400" dirty="0" err="1">
                <a:latin typeface="Optima" charset="0"/>
                <a:ea typeface="Optima" charset="0"/>
                <a:cs typeface="Optima" charset="0"/>
              </a:rPr>
              <a:t>lui</a:t>
            </a:r>
            <a:r>
              <a:rPr lang="en-US" sz="1400" dirty="0">
                <a:latin typeface="Optima" charset="0"/>
                <a:ea typeface="Optima" charset="0"/>
                <a:cs typeface="Optima" charset="0"/>
              </a:rPr>
              <a:t> </a:t>
            </a:r>
            <a:r>
              <a:rPr lang="en-US" sz="1400" dirty="0" err="1">
                <a:latin typeface="Optima" charset="0"/>
                <a:ea typeface="Optima" charset="0"/>
                <a:cs typeface="Optima" charset="0"/>
              </a:rPr>
              <a:t>écrire</a:t>
            </a:r>
            <a:r>
              <a:rPr lang="en-US" sz="1400" dirty="0">
                <a:latin typeface="Optima" charset="0"/>
                <a:ea typeface="Optima" charset="0"/>
                <a:cs typeface="Optima" charset="0"/>
              </a:rPr>
              <a:t> la plus belle des chansons d’amour. Bardot </a:t>
            </a:r>
            <a:r>
              <a:rPr lang="en-US" sz="1400" dirty="0" err="1">
                <a:latin typeface="Optima" charset="0"/>
                <a:ea typeface="Optima" charset="0"/>
                <a:cs typeface="Optima" charset="0"/>
              </a:rPr>
              <a:t>est</a:t>
            </a:r>
            <a:r>
              <a:rPr lang="en-US" sz="1400" dirty="0">
                <a:latin typeface="Optima" charset="0"/>
                <a:ea typeface="Optima" charset="0"/>
                <a:cs typeface="Optima" charset="0"/>
              </a:rPr>
              <a:t> </a:t>
            </a:r>
            <a:r>
              <a:rPr lang="en-US" sz="1400" dirty="0" err="1">
                <a:latin typeface="Optima" charset="0"/>
                <a:ea typeface="Optima" charset="0"/>
                <a:cs typeface="Optima" charset="0"/>
              </a:rPr>
              <a:t>en</a:t>
            </a:r>
            <a:r>
              <a:rPr lang="en-US" sz="1400" dirty="0">
                <a:latin typeface="Optima" charset="0"/>
                <a:ea typeface="Optima" charset="0"/>
                <a:cs typeface="Optima" charset="0"/>
              </a:rPr>
              <a:t> </a:t>
            </a:r>
            <a:r>
              <a:rPr lang="en-US" sz="1400" dirty="0" err="1">
                <a:latin typeface="Optima" charset="0"/>
                <a:ea typeface="Optima" charset="0"/>
                <a:cs typeface="Optima" charset="0"/>
              </a:rPr>
              <a:t>même</a:t>
            </a:r>
            <a:r>
              <a:rPr lang="en-US" sz="1400" dirty="0">
                <a:latin typeface="Optima" charset="0"/>
                <a:ea typeface="Optima" charset="0"/>
                <a:cs typeface="Optima" charset="0"/>
              </a:rPr>
              <a:t> temps </a:t>
            </a:r>
            <a:r>
              <a:rPr lang="en-US" sz="1400" dirty="0" err="1">
                <a:latin typeface="Optima" charset="0"/>
                <a:ea typeface="Optima" charset="0"/>
                <a:cs typeface="Optima" charset="0"/>
              </a:rPr>
              <a:t>mariée</a:t>
            </a:r>
            <a:r>
              <a:rPr lang="en-US" sz="1400" dirty="0">
                <a:latin typeface="Optima" charset="0"/>
                <a:ea typeface="Optima" charset="0"/>
                <a:cs typeface="Optima" charset="0"/>
              </a:rPr>
              <a:t> au </a:t>
            </a:r>
            <a:r>
              <a:rPr lang="en-US" sz="1400" dirty="0" err="1">
                <a:latin typeface="Optima" charset="0"/>
                <a:ea typeface="Optima" charset="0"/>
                <a:cs typeface="Optima" charset="0"/>
              </a:rPr>
              <a:t>milliardaire</a:t>
            </a:r>
            <a:r>
              <a:rPr lang="en-US" sz="1400" dirty="0">
                <a:latin typeface="Optima" charset="0"/>
                <a:ea typeface="Optima" charset="0"/>
                <a:cs typeface="Optima" charset="0"/>
              </a:rPr>
              <a:t> Gunther Sachs. Son </a:t>
            </a:r>
            <a:r>
              <a:rPr lang="en-US" sz="1400" dirty="0" err="1">
                <a:latin typeface="Optima" charset="0"/>
                <a:ea typeface="Optima" charset="0"/>
                <a:cs typeface="Optima" charset="0"/>
              </a:rPr>
              <a:t>mari</a:t>
            </a:r>
            <a:r>
              <a:rPr lang="en-US" sz="1400" dirty="0">
                <a:latin typeface="Optima" charset="0"/>
                <a:ea typeface="Optima" charset="0"/>
                <a:cs typeface="Optima" charset="0"/>
              </a:rPr>
              <a:t> </a:t>
            </a:r>
            <a:r>
              <a:rPr lang="en-US" sz="1400" dirty="0" err="1">
                <a:latin typeface="Optima" charset="0"/>
                <a:ea typeface="Optima" charset="0"/>
                <a:cs typeface="Optima" charset="0"/>
              </a:rPr>
              <a:t>est</a:t>
            </a:r>
            <a:r>
              <a:rPr lang="en-US" sz="1400" dirty="0">
                <a:latin typeface="Optima" charset="0"/>
                <a:ea typeface="Optima" charset="0"/>
                <a:cs typeface="Optima" charset="0"/>
              </a:rPr>
              <a:t> </a:t>
            </a:r>
            <a:r>
              <a:rPr lang="en-US" sz="1400" dirty="0" err="1">
                <a:latin typeface="Optima" charset="0"/>
                <a:ea typeface="Optima" charset="0"/>
                <a:cs typeface="Optima" charset="0"/>
              </a:rPr>
              <a:t>averti</a:t>
            </a:r>
            <a:r>
              <a:rPr lang="en-US" sz="1400" dirty="0">
                <a:latin typeface="Optima" charset="0"/>
                <a:ea typeface="Optima" charset="0"/>
                <a:cs typeface="Optima" charset="0"/>
              </a:rPr>
              <a:t> de la </a:t>
            </a:r>
            <a:r>
              <a:rPr lang="en-US" sz="1400" dirty="0" err="1">
                <a:latin typeface="Optima" charset="0"/>
                <a:ea typeface="Optima" charset="0"/>
                <a:cs typeface="Optima" charset="0"/>
              </a:rPr>
              <a:t>teneur</a:t>
            </a:r>
            <a:r>
              <a:rPr lang="en-US" sz="1400" dirty="0">
                <a:latin typeface="Optima" charset="0"/>
                <a:ea typeface="Optima" charset="0"/>
                <a:cs typeface="Optima" charset="0"/>
              </a:rPr>
              <a:t> de </a:t>
            </a:r>
            <a:r>
              <a:rPr lang="en-US" sz="1400" dirty="0" err="1">
                <a:latin typeface="Optima" charset="0"/>
                <a:ea typeface="Optima" charset="0"/>
                <a:cs typeface="Optima" charset="0"/>
              </a:rPr>
              <a:t>l’enregistrement</a:t>
            </a:r>
            <a:r>
              <a:rPr lang="en-US" sz="1400" dirty="0">
                <a:latin typeface="Optima" charset="0"/>
                <a:ea typeface="Optima" charset="0"/>
                <a:cs typeface="Optima" charset="0"/>
              </a:rPr>
              <a:t> et par jalousie, </a:t>
            </a:r>
            <a:r>
              <a:rPr lang="en-US" sz="1400" dirty="0" err="1">
                <a:latin typeface="Optima" charset="0"/>
                <a:ea typeface="Optima" charset="0"/>
                <a:cs typeface="Optima" charset="0"/>
              </a:rPr>
              <a:t>exige</a:t>
            </a:r>
            <a:r>
              <a:rPr lang="en-US" sz="1400" dirty="0">
                <a:latin typeface="Optima" charset="0"/>
                <a:ea typeface="Optima" charset="0"/>
                <a:cs typeface="Optima" charset="0"/>
              </a:rPr>
              <a:t> que </a:t>
            </a:r>
            <a:r>
              <a:rPr lang="en-US" sz="1400" dirty="0" err="1">
                <a:latin typeface="Optima" charset="0"/>
                <a:ea typeface="Optima" charset="0"/>
                <a:cs typeface="Optima" charset="0"/>
              </a:rPr>
              <a:t>cette</a:t>
            </a:r>
            <a:r>
              <a:rPr lang="en-US" sz="1400" dirty="0">
                <a:latin typeface="Optima" charset="0"/>
                <a:ea typeface="Optima" charset="0"/>
                <a:cs typeface="Optima" charset="0"/>
              </a:rPr>
              <a:t> chanson ne </a:t>
            </a:r>
            <a:r>
              <a:rPr lang="en-US" sz="1400" dirty="0" err="1">
                <a:latin typeface="Optima" charset="0"/>
                <a:ea typeface="Optima" charset="0"/>
                <a:cs typeface="Optima" charset="0"/>
              </a:rPr>
              <a:t>sorte</a:t>
            </a:r>
            <a:r>
              <a:rPr lang="en-US" sz="1400" dirty="0">
                <a:latin typeface="Optima" charset="0"/>
                <a:ea typeface="Optima" charset="0"/>
                <a:cs typeface="Optima" charset="0"/>
              </a:rPr>
              <a:t> </a:t>
            </a:r>
            <a:r>
              <a:rPr lang="en-US" sz="1400" dirty="0" err="1">
                <a:latin typeface="Optima" charset="0"/>
                <a:ea typeface="Optima" charset="0"/>
                <a:cs typeface="Optima" charset="0"/>
              </a:rPr>
              <a:t>jamais</a:t>
            </a:r>
            <a:r>
              <a:rPr lang="en-US" sz="1400" dirty="0">
                <a:latin typeface="Optima" charset="0"/>
                <a:ea typeface="Optima" charset="0"/>
                <a:cs typeface="Optima" charset="0"/>
              </a:rPr>
              <a:t> sous </a:t>
            </a:r>
            <a:r>
              <a:rPr lang="en-US" sz="1400" dirty="0" err="1">
                <a:latin typeface="Optima" charset="0"/>
                <a:ea typeface="Optima" charset="0"/>
                <a:cs typeface="Optima" charset="0"/>
              </a:rPr>
              <a:t>peine</a:t>
            </a:r>
            <a:r>
              <a:rPr lang="en-US" sz="1400" dirty="0">
                <a:latin typeface="Optima" charset="0"/>
                <a:ea typeface="Optima" charset="0"/>
                <a:cs typeface="Optima" charset="0"/>
              </a:rPr>
              <a:t> de </a:t>
            </a:r>
            <a:r>
              <a:rPr lang="en-US" sz="1400" dirty="0" err="1">
                <a:latin typeface="Optima" charset="0"/>
                <a:ea typeface="Optima" charset="0"/>
                <a:cs typeface="Optima" charset="0"/>
              </a:rPr>
              <a:t>scandale</a:t>
            </a:r>
            <a:r>
              <a:rPr lang="en-US" sz="1400" dirty="0">
                <a:latin typeface="Optima" charset="0"/>
                <a:ea typeface="Optima" charset="0"/>
                <a:cs typeface="Optima" charset="0"/>
              </a:rPr>
              <a:t>. </a:t>
            </a:r>
          </a:p>
          <a:p>
            <a:r>
              <a:rPr lang="en-US" sz="1400" dirty="0">
                <a:latin typeface="Optima" charset="0"/>
                <a:ea typeface="Optima" charset="0"/>
                <a:cs typeface="Optima" charset="0"/>
              </a:rPr>
              <a:t/>
            </a:r>
            <a:br>
              <a:rPr lang="en-US" sz="1400" dirty="0">
                <a:latin typeface="Optima" charset="0"/>
                <a:ea typeface="Optima" charset="0"/>
                <a:cs typeface="Optima" charset="0"/>
              </a:rPr>
            </a:br>
            <a:endParaRPr lang="en-US" sz="1400" dirty="0">
              <a:latin typeface="Optima" charset="0"/>
              <a:ea typeface="Optima" charset="0"/>
              <a:cs typeface="Optima" charset="0"/>
            </a:endParaRPr>
          </a:p>
          <a:p>
            <a:r>
              <a:rPr lang="en-US" sz="1400" dirty="0">
                <a:latin typeface="Optima" charset="0"/>
                <a:ea typeface="Optima" charset="0"/>
                <a:cs typeface="Optima" charset="0"/>
              </a:rPr>
              <a:t/>
            </a:r>
            <a:br>
              <a:rPr lang="en-US" sz="1400" dirty="0">
                <a:latin typeface="Optima" charset="0"/>
                <a:ea typeface="Optima" charset="0"/>
                <a:cs typeface="Optima" charset="0"/>
              </a:rPr>
            </a:br>
            <a:endParaRPr lang="fr-FR" sz="1400" dirty="0" smtClean="0">
              <a:latin typeface="Optima" charset="0"/>
              <a:ea typeface="Optima" charset="0"/>
              <a:cs typeface="Optima" charset="0"/>
            </a:endParaRPr>
          </a:p>
        </p:txBody>
      </p:sp>
      <p:pic>
        <p:nvPicPr>
          <p:cNvPr id="7170" name="Picture 2"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736" y="1814512"/>
            <a:ext cx="3511052"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9804"/>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3" y="581300"/>
            <a:ext cx="5449398" cy="523220"/>
          </a:xfrm>
          <a:prstGeom prst="rect">
            <a:avLst/>
          </a:prstGeom>
          <a:noFill/>
        </p:spPr>
        <p:txBody>
          <a:bodyPr wrap="square" rtlCol="0">
            <a:spAutoFit/>
          </a:bodyPr>
          <a:lstStyle/>
          <a:p>
            <a:r>
              <a:rPr lang="fr-FR" sz="2800" b="1" dirty="0" smtClean="0">
                <a:latin typeface="Optima" charset="0"/>
                <a:ea typeface="Optima" charset="0"/>
                <a:cs typeface="Optima" charset="0"/>
              </a:rPr>
              <a:t>JE T’AIME </a:t>
            </a:r>
            <a:r>
              <a:rPr lang="mr-IN" sz="2800" b="1" dirty="0" smtClean="0">
                <a:latin typeface="Optima" charset="0"/>
                <a:ea typeface="Optima" charset="0"/>
                <a:cs typeface="Optima" charset="0"/>
              </a:rPr>
              <a:t>…</a:t>
            </a:r>
            <a:r>
              <a:rPr lang="en-US" sz="2800" b="1" dirty="0" smtClean="0">
                <a:latin typeface="Optima" charset="0"/>
                <a:ea typeface="Optima" charset="0"/>
                <a:cs typeface="Optima" charset="0"/>
              </a:rPr>
              <a:t> MOI NON PLUS</a:t>
            </a:r>
            <a:endParaRPr lang="fr-FR" sz="2800" b="1" dirty="0" smtClean="0">
              <a:latin typeface="Optima" charset="0"/>
              <a:ea typeface="Optima" charset="0"/>
              <a:cs typeface="Optima" charset="0"/>
            </a:endParaRPr>
          </a:p>
        </p:txBody>
      </p:sp>
      <p:sp>
        <p:nvSpPr>
          <p:cNvPr id="3" name="TextBox 2"/>
          <p:cNvSpPr txBox="1"/>
          <p:nvPr/>
        </p:nvSpPr>
        <p:spPr>
          <a:xfrm>
            <a:off x="908403" y="1874728"/>
            <a:ext cx="8221310" cy="4185761"/>
          </a:xfrm>
          <a:prstGeom prst="rect">
            <a:avLst/>
          </a:prstGeom>
          <a:noFill/>
        </p:spPr>
        <p:txBody>
          <a:bodyPr wrap="square" rtlCol="0">
            <a:spAutoFit/>
          </a:bodyPr>
          <a:lstStyle/>
          <a:p>
            <a:r>
              <a:rPr lang="en-US" sz="1400" dirty="0" err="1" smtClean="0">
                <a:latin typeface="Optima" charset="0"/>
                <a:ea typeface="Optima" charset="0"/>
                <a:cs typeface="Optima" charset="0"/>
              </a:rPr>
              <a:t>En</a:t>
            </a:r>
            <a:r>
              <a:rPr lang="en-US" sz="1400" dirty="0" smtClean="0">
                <a:latin typeface="Optima" charset="0"/>
                <a:ea typeface="Optima" charset="0"/>
                <a:cs typeface="Optima" charset="0"/>
              </a:rPr>
              <a:t> </a:t>
            </a:r>
            <a:r>
              <a:rPr lang="en-US" sz="1400" dirty="0">
                <a:latin typeface="Optima" charset="0"/>
                <a:ea typeface="Optima" charset="0"/>
                <a:cs typeface="Optima" charset="0"/>
              </a:rPr>
              <a:t>1968, </a:t>
            </a:r>
            <a:r>
              <a:rPr lang="en-US" sz="1400" dirty="0" err="1">
                <a:latin typeface="Optima" charset="0"/>
                <a:ea typeface="Optima" charset="0"/>
                <a:cs typeface="Optima" charset="0"/>
              </a:rPr>
              <a:t>Gainsbourg</a:t>
            </a:r>
            <a:r>
              <a:rPr lang="en-US" sz="1400" dirty="0">
                <a:latin typeface="Optima" charset="0"/>
                <a:ea typeface="Optima" charset="0"/>
                <a:cs typeface="Optima" charset="0"/>
              </a:rPr>
              <a:t> propose </a:t>
            </a:r>
            <a:r>
              <a:rPr lang="en-US" sz="1400" dirty="0" err="1">
                <a:latin typeface="Optima" charset="0"/>
                <a:ea typeface="Optima" charset="0"/>
                <a:cs typeface="Optima" charset="0"/>
              </a:rPr>
              <a:t>à</a:t>
            </a:r>
            <a:r>
              <a:rPr lang="en-US" sz="1400" dirty="0">
                <a:latin typeface="Optima" charset="0"/>
                <a:ea typeface="Optima" charset="0"/>
                <a:cs typeface="Optima" charset="0"/>
              </a:rPr>
              <a:t> </a:t>
            </a:r>
            <a:r>
              <a:rPr lang="en-US" sz="1400" dirty="0" err="1">
                <a:latin typeface="Optima" charset="0"/>
                <a:ea typeface="Optima" charset="0"/>
                <a:cs typeface="Optima" charset="0"/>
              </a:rPr>
              <a:t>sa</a:t>
            </a:r>
            <a:r>
              <a:rPr lang="en-US" sz="1400" dirty="0">
                <a:latin typeface="Optima" charset="0"/>
                <a:ea typeface="Optima" charset="0"/>
                <a:cs typeface="Optima" charset="0"/>
              </a:rPr>
              <a:t> nouvelle fiancée, Jane Birkin, de </a:t>
            </a:r>
            <a:r>
              <a:rPr lang="en-US" sz="1400" dirty="0" err="1">
                <a:latin typeface="Optima" charset="0"/>
                <a:ea typeface="Optima" charset="0"/>
                <a:cs typeface="Optima" charset="0"/>
              </a:rPr>
              <a:t>reprendre</a:t>
            </a:r>
            <a:r>
              <a:rPr lang="en-US" sz="1400" dirty="0">
                <a:latin typeface="Optima" charset="0"/>
                <a:ea typeface="Optima" charset="0"/>
                <a:cs typeface="Optima" charset="0"/>
              </a:rPr>
              <a:t> le </a:t>
            </a:r>
            <a:r>
              <a:rPr lang="en-US" sz="1400" dirty="0" err="1">
                <a:latin typeface="Optima" charset="0"/>
                <a:ea typeface="Optima" charset="0"/>
                <a:cs typeface="Optima" charset="0"/>
              </a:rPr>
              <a:t>morceau</a:t>
            </a:r>
            <a:r>
              <a:rPr lang="en-US" sz="1400" dirty="0">
                <a:latin typeface="Optima" charset="0"/>
                <a:ea typeface="Optima" charset="0"/>
                <a:cs typeface="Optima" charset="0"/>
              </a:rPr>
              <a:t>. </a:t>
            </a: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r>
              <a:rPr lang="en-US" sz="1400" dirty="0" err="1">
                <a:latin typeface="Optima" charset="0"/>
                <a:ea typeface="Optima" charset="0"/>
                <a:cs typeface="Optima" charset="0"/>
              </a:rPr>
              <a:t>Cette</a:t>
            </a:r>
            <a:r>
              <a:rPr lang="en-US" sz="1400" dirty="0">
                <a:latin typeface="Optima" charset="0"/>
                <a:ea typeface="Optima" charset="0"/>
                <a:cs typeface="Optima" charset="0"/>
              </a:rPr>
              <a:t> </a:t>
            </a:r>
            <a:r>
              <a:rPr lang="en-US" sz="1400" dirty="0" err="1">
                <a:latin typeface="Optima" charset="0"/>
                <a:ea typeface="Optima" charset="0"/>
                <a:cs typeface="Optima" charset="0"/>
              </a:rPr>
              <a:t>fois</a:t>
            </a:r>
            <a:r>
              <a:rPr lang="en-US" sz="1400" dirty="0">
                <a:latin typeface="Optima" charset="0"/>
                <a:ea typeface="Optima" charset="0"/>
                <a:cs typeface="Optima" charset="0"/>
              </a:rPr>
              <a:t>, la chanson fait </a:t>
            </a:r>
            <a:r>
              <a:rPr lang="en-US" sz="1400" dirty="0" err="1">
                <a:latin typeface="Optima" charset="0"/>
                <a:ea typeface="Optima" charset="0"/>
                <a:cs typeface="Optima" charset="0"/>
              </a:rPr>
              <a:t>l'effet</a:t>
            </a:r>
            <a:r>
              <a:rPr lang="en-US" sz="1400" dirty="0">
                <a:latin typeface="Optima" charset="0"/>
                <a:ea typeface="Optima" charset="0"/>
                <a:cs typeface="Optima" charset="0"/>
              </a:rPr>
              <a:t> </a:t>
            </a:r>
            <a:r>
              <a:rPr lang="en-US" sz="1400" dirty="0" err="1">
                <a:latin typeface="Optima" charset="0"/>
                <a:ea typeface="Optima" charset="0"/>
                <a:cs typeface="Optima" charset="0"/>
              </a:rPr>
              <a:t>d'une</a:t>
            </a:r>
            <a:r>
              <a:rPr lang="en-US" sz="1400" dirty="0">
                <a:latin typeface="Optima" charset="0"/>
                <a:ea typeface="Optima" charset="0"/>
                <a:cs typeface="Optima" charset="0"/>
              </a:rPr>
              <a:t> bombe</a:t>
            </a:r>
            <a:r>
              <a:rPr lang="en-US" sz="1400" dirty="0" smtClean="0">
                <a:latin typeface="Optima" charset="0"/>
                <a:ea typeface="Optima" charset="0"/>
                <a:cs typeface="Optima" charset="0"/>
              </a:rPr>
              <a:t>:</a:t>
            </a:r>
          </a:p>
          <a:p>
            <a:endParaRPr lang="en-US" sz="1400" dirty="0">
              <a:latin typeface="Optima" charset="0"/>
              <a:ea typeface="Optima" charset="0"/>
              <a:cs typeface="Optima" charset="0"/>
            </a:endParaRPr>
          </a:p>
          <a:p>
            <a:pPr marL="285750" indent="-285750" fontAlgn="base">
              <a:buFont typeface="Arial" charset="0"/>
              <a:buChar char="•"/>
            </a:pPr>
            <a:r>
              <a:rPr lang="en-US" sz="1400" b="1" dirty="0">
                <a:latin typeface="Optima" charset="0"/>
                <a:ea typeface="Optima" charset="0"/>
                <a:cs typeface="Optima" charset="0"/>
              </a:rPr>
              <a:t>Le Vatican </a:t>
            </a:r>
            <a:r>
              <a:rPr lang="en-US" sz="1400" dirty="0" err="1">
                <a:latin typeface="Optima" charset="0"/>
                <a:ea typeface="Optima" charset="0"/>
                <a:cs typeface="Optima" charset="0"/>
              </a:rPr>
              <a:t>considère</a:t>
            </a:r>
            <a:r>
              <a:rPr lang="en-US" sz="1400" dirty="0">
                <a:latin typeface="Optima" charset="0"/>
                <a:ea typeface="Optima" charset="0"/>
                <a:cs typeface="Optima" charset="0"/>
              </a:rPr>
              <a:t> </a:t>
            </a:r>
            <a:r>
              <a:rPr lang="en-US" sz="1400" dirty="0" err="1">
                <a:latin typeface="Optima" charset="0"/>
                <a:ea typeface="Optima" charset="0"/>
                <a:cs typeface="Optima" charset="0"/>
              </a:rPr>
              <a:t>cette</a:t>
            </a:r>
            <a:r>
              <a:rPr lang="en-US" sz="1400" dirty="0">
                <a:latin typeface="Optima" charset="0"/>
                <a:ea typeface="Optima" charset="0"/>
                <a:cs typeface="Optima" charset="0"/>
              </a:rPr>
              <a:t> chanson </a:t>
            </a:r>
            <a:r>
              <a:rPr lang="en-US" sz="1400" dirty="0" err="1">
                <a:latin typeface="Optima" charset="0"/>
                <a:ea typeface="Optima" charset="0"/>
                <a:cs typeface="Optima" charset="0"/>
              </a:rPr>
              <a:t>comme</a:t>
            </a:r>
            <a:r>
              <a:rPr lang="en-US" sz="1400" dirty="0">
                <a:latin typeface="Optima" charset="0"/>
                <a:ea typeface="Optima" charset="0"/>
                <a:cs typeface="Optima" charset="0"/>
              </a:rPr>
              <a:t> </a:t>
            </a:r>
            <a:r>
              <a:rPr lang="en-US" sz="1400" dirty="0" err="1">
                <a:latin typeface="Optima" charset="0"/>
                <a:ea typeface="Optima" charset="0"/>
                <a:cs typeface="Optima" charset="0"/>
              </a:rPr>
              <a:t>obscène</a:t>
            </a:r>
            <a:r>
              <a:rPr lang="en-US" sz="1400" dirty="0">
                <a:latin typeface="Optima" charset="0"/>
                <a:ea typeface="Optima" charset="0"/>
                <a:cs typeface="Optima" charset="0"/>
              </a:rPr>
              <a:t>, et </a:t>
            </a:r>
            <a:r>
              <a:rPr lang="en-US" sz="1400" dirty="0" err="1">
                <a:latin typeface="Optima" charset="0"/>
                <a:ea typeface="Optima" charset="0"/>
                <a:cs typeface="Optima" charset="0"/>
              </a:rPr>
              <a:t>interdit</a:t>
            </a:r>
            <a:r>
              <a:rPr lang="en-US" sz="1400" dirty="0">
                <a:latin typeface="Optima" charset="0"/>
                <a:ea typeface="Optima" charset="0"/>
                <a:cs typeface="Optima" charset="0"/>
              </a:rPr>
              <a:t> </a:t>
            </a:r>
            <a:r>
              <a:rPr lang="en-US" sz="1400" dirty="0" err="1">
                <a:latin typeface="Optima" charset="0"/>
                <a:ea typeface="Optima" charset="0"/>
                <a:cs typeface="Optima" charset="0"/>
              </a:rPr>
              <a:t>sa</a:t>
            </a:r>
            <a:r>
              <a:rPr lang="en-US" sz="1400" dirty="0">
                <a:latin typeface="Optima" charset="0"/>
                <a:ea typeface="Optima" charset="0"/>
                <a:cs typeface="Optima" charset="0"/>
              </a:rPr>
              <a:t> diffusion </a:t>
            </a:r>
            <a:r>
              <a:rPr lang="en-US" sz="1400" dirty="0" err="1">
                <a:latin typeface="Optima" charset="0"/>
                <a:ea typeface="Optima" charset="0"/>
                <a:cs typeface="Optima" charset="0"/>
              </a:rPr>
              <a:t>en</a:t>
            </a:r>
            <a:r>
              <a:rPr lang="en-US" sz="1400" dirty="0">
                <a:latin typeface="Optima" charset="0"/>
                <a:ea typeface="Optima" charset="0"/>
                <a:cs typeface="Optima" charset="0"/>
              </a:rPr>
              <a:t> </a:t>
            </a:r>
            <a:r>
              <a:rPr lang="en-US" sz="1400" dirty="0" err="1">
                <a:latin typeface="Optima" charset="0"/>
                <a:ea typeface="Optima" charset="0"/>
                <a:cs typeface="Optima" charset="0"/>
              </a:rPr>
              <a:t>Italie</a:t>
            </a:r>
            <a:r>
              <a:rPr lang="en-US" sz="1400" dirty="0">
                <a:latin typeface="Optima" charset="0"/>
                <a:ea typeface="Optima" charset="0"/>
                <a:cs typeface="Optima" charset="0"/>
              </a:rPr>
              <a:t>. </a:t>
            </a:r>
          </a:p>
          <a:p>
            <a:pPr marL="285750" indent="-285750" fontAlgn="base">
              <a:buFont typeface="Arial" charset="0"/>
              <a:buChar char="•"/>
            </a:pPr>
            <a:r>
              <a:rPr lang="en-US" sz="1400" dirty="0" err="1">
                <a:latin typeface="Optima" charset="0"/>
                <a:ea typeface="Optima" charset="0"/>
                <a:cs typeface="Optima" charset="0"/>
              </a:rPr>
              <a:t>En</a:t>
            </a:r>
            <a:r>
              <a:rPr lang="en-US" sz="1400" dirty="0">
                <a:latin typeface="Optima" charset="0"/>
                <a:ea typeface="Optima" charset="0"/>
                <a:cs typeface="Optima" charset="0"/>
              </a:rPr>
              <a:t> </a:t>
            </a:r>
            <a:r>
              <a:rPr lang="en-US" sz="1400" b="1" dirty="0">
                <a:latin typeface="Optima" charset="0"/>
                <a:ea typeface="Optima" charset="0"/>
                <a:cs typeface="Optima" charset="0"/>
              </a:rPr>
              <a:t>Grande-Bretagne</a:t>
            </a:r>
            <a:r>
              <a:rPr lang="en-US" sz="1400" dirty="0">
                <a:latin typeface="Optima" charset="0"/>
                <a:ea typeface="Optima" charset="0"/>
                <a:cs typeface="Optima" charset="0"/>
              </a:rPr>
              <a:t>, la </a:t>
            </a:r>
            <a:r>
              <a:rPr lang="en-US" sz="1400" dirty="0" err="1">
                <a:latin typeface="Optima" charset="0"/>
                <a:ea typeface="Optima" charset="0"/>
                <a:cs typeface="Optima" charset="0"/>
              </a:rPr>
              <a:t>très</a:t>
            </a:r>
            <a:r>
              <a:rPr lang="en-US" sz="1400" dirty="0">
                <a:latin typeface="Optima" charset="0"/>
                <a:ea typeface="Optima" charset="0"/>
                <a:cs typeface="Optima" charset="0"/>
              </a:rPr>
              <a:t> respectable BBC </a:t>
            </a:r>
            <a:r>
              <a:rPr lang="en-US" sz="1400" dirty="0" err="1">
                <a:latin typeface="Optima" charset="0"/>
                <a:ea typeface="Optima" charset="0"/>
                <a:cs typeface="Optima" charset="0"/>
              </a:rPr>
              <a:t>n’autorise</a:t>
            </a:r>
            <a:r>
              <a:rPr lang="en-US" sz="1400" dirty="0">
                <a:latin typeface="Optima" charset="0"/>
                <a:ea typeface="Optima" charset="0"/>
                <a:cs typeface="Optima" charset="0"/>
              </a:rPr>
              <a:t> non plus la sortie de </a:t>
            </a:r>
            <a:r>
              <a:rPr lang="en-US" sz="1400" dirty="0" err="1">
                <a:latin typeface="Optima" charset="0"/>
                <a:ea typeface="Optima" charset="0"/>
                <a:cs typeface="Optima" charset="0"/>
              </a:rPr>
              <a:t>cette</a:t>
            </a:r>
            <a:r>
              <a:rPr lang="en-US" sz="1400" dirty="0">
                <a:latin typeface="Optima" charset="0"/>
                <a:ea typeface="Optima" charset="0"/>
                <a:cs typeface="Optima" charset="0"/>
              </a:rPr>
              <a:t> chanson. </a:t>
            </a:r>
          </a:p>
          <a:p>
            <a:pPr fontAlgn="base"/>
            <a:endParaRPr lang="en-US" sz="1400" dirty="0" smtClean="0">
              <a:latin typeface="Optima" charset="0"/>
              <a:ea typeface="Optima" charset="0"/>
              <a:cs typeface="Optima" charset="0"/>
            </a:endParaRPr>
          </a:p>
          <a:p>
            <a:pPr fontAlgn="base"/>
            <a:r>
              <a:rPr lang="en-US" sz="1400" dirty="0" err="1" smtClean="0">
                <a:latin typeface="Optima" charset="0"/>
                <a:ea typeface="Optima" charset="0"/>
                <a:cs typeface="Optima" charset="0"/>
              </a:rPr>
              <a:t>C'est</a:t>
            </a:r>
            <a:r>
              <a:rPr lang="en-US" sz="1400" dirty="0" smtClean="0">
                <a:latin typeface="Optima" charset="0"/>
                <a:ea typeface="Optima" charset="0"/>
                <a:cs typeface="Optima" charset="0"/>
              </a:rPr>
              <a:t> </a:t>
            </a:r>
            <a:r>
              <a:rPr lang="en-US" sz="1400" dirty="0">
                <a:latin typeface="Optima" charset="0"/>
                <a:ea typeface="Optima" charset="0"/>
                <a:cs typeface="Optima" charset="0"/>
              </a:rPr>
              <a:t>au circuit des </a:t>
            </a:r>
            <a:r>
              <a:rPr lang="en-US" sz="1400" dirty="0" err="1">
                <a:latin typeface="Optima" charset="0"/>
                <a:ea typeface="Optima" charset="0"/>
                <a:cs typeface="Optima" charset="0"/>
              </a:rPr>
              <a:t>boîtes</a:t>
            </a:r>
            <a:r>
              <a:rPr lang="en-US" sz="1400" dirty="0">
                <a:latin typeface="Optima" charset="0"/>
                <a:ea typeface="Optima" charset="0"/>
                <a:cs typeface="Optima" charset="0"/>
              </a:rPr>
              <a:t> de </a:t>
            </a:r>
            <a:r>
              <a:rPr lang="en-US" sz="1400" dirty="0" err="1">
                <a:latin typeface="Optima" charset="0"/>
                <a:ea typeface="Optima" charset="0"/>
                <a:cs typeface="Optima" charset="0"/>
              </a:rPr>
              <a:t>nuit</a:t>
            </a:r>
            <a:r>
              <a:rPr lang="en-US" sz="1400" dirty="0">
                <a:latin typeface="Optima" charset="0"/>
                <a:ea typeface="Optima" charset="0"/>
                <a:cs typeface="Optima" charset="0"/>
              </a:rPr>
              <a:t> que la chanson </a:t>
            </a:r>
            <a:r>
              <a:rPr lang="en-US" sz="1400" dirty="0" err="1">
                <a:latin typeface="Optima" charset="0"/>
                <a:ea typeface="Optima" charset="0"/>
                <a:cs typeface="Optima" charset="0"/>
              </a:rPr>
              <a:t>devra</a:t>
            </a:r>
            <a:r>
              <a:rPr lang="en-US" sz="1400" dirty="0">
                <a:latin typeface="Optima" charset="0"/>
                <a:ea typeface="Optima" charset="0"/>
                <a:cs typeface="Optima" charset="0"/>
              </a:rPr>
              <a:t> </a:t>
            </a:r>
            <a:r>
              <a:rPr lang="en-US" sz="1400" dirty="0" err="1">
                <a:latin typeface="Optima" charset="0"/>
                <a:ea typeface="Optima" charset="0"/>
                <a:cs typeface="Optima" charset="0"/>
              </a:rPr>
              <a:t>sa</a:t>
            </a:r>
            <a:r>
              <a:rPr lang="en-US" sz="1400" dirty="0">
                <a:latin typeface="Optima" charset="0"/>
                <a:ea typeface="Optima" charset="0"/>
                <a:cs typeface="Optima" charset="0"/>
              </a:rPr>
              <a:t> </a:t>
            </a:r>
            <a:r>
              <a:rPr lang="en-US" sz="1400" dirty="0" err="1">
                <a:latin typeface="Optima" charset="0"/>
                <a:ea typeface="Optima" charset="0"/>
                <a:cs typeface="Optima" charset="0"/>
              </a:rPr>
              <a:t>popularité</a:t>
            </a:r>
            <a:r>
              <a:rPr lang="en-US" sz="1400" dirty="0">
                <a:latin typeface="Optima" charset="0"/>
                <a:ea typeface="Optima" charset="0"/>
                <a:cs typeface="Optima" charset="0"/>
              </a:rPr>
              <a:t> </a:t>
            </a:r>
            <a:r>
              <a:rPr lang="en-US" sz="1400" dirty="0" err="1">
                <a:latin typeface="Optima" charset="0"/>
                <a:ea typeface="Optima" charset="0"/>
                <a:cs typeface="Optima" charset="0"/>
              </a:rPr>
              <a:t>spectaculaire</a:t>
            </a:r>
            <a:r>
              <a:rPr lang="en-US" sz="1400" dirty="0">
                <a:latin typeface="Optima" charset="0"/>
                <a:ea typeface="Optima" charset="0"/>
                <a:cs typeface="Optima" charset="0"/>
              </a:rPr>
              <a:t>. </a:t>
            </a:r>
            <a:endParaRPr lang="en-US" sz="1400" dirty="0" smtClean="0">
              <a:latin typeface="Optima" charset="0"/>
              <a:ea typeface="Optima" charset="0"/>
              <a:cs typeface="Optima" charset="0"/>
            </a:endParaRPr>
          </a:p>
          <a:p>
            <a:pPr fontAlgn="base"/>
            <a:endParaRPr lang="en-US" sz="1400" dirty="0">
              <a:latin typeface="Optima" charset="0"/>
              <a:ea typeface="Optima" charset="0"/>
              <a:cs typeface="Optima" charset="0"/>
            </a:endParaRPr>
          </a:p>
          <a:p>
            <a:pPr marL="285750" indent="-285750" fontAlgn="base">
              <a:buFont typeface="Arial" charset="0"/>
              <a:buChar char="•"/>
            </a:pPr>
            <a:r>
              <a:rPr lang="en-US" sz="1400" dirty="0" err="1">
                <a:latin typeface="Optima" charset="0"/>
                <a:ea typeface="Optima" charset="0"/>
                <a:cs typeface="Optima" charset="0"/>
              </a:rPr>
              <a:t>À</a:t>
            </a:r>
            <a:r>
              <a:rPr lang="en-US" sz="1400" dirty="0">
                <a:latin typeface="Optima" charset="0"/>
                <a:ea typeface="Optima" charset="0"/>
                <a:cs typeface="Optima" charset="0"/>
              </a:rPr>
              <a:t> </a:t>
            </a:r>
            <a:r>
              <a:rPr lang="en-US" sz="1400" dirty="0" err="1">
                <a:latin typeface="Optima" charset="0"/>
                <a:ea typeface="Optima" charset="0"/>
                <a:cs typeface="Optima" charset="0"/>
              </a:rPr>
              <a:t>Londres</a:t>
            </a:r>
            <a:r>
              <a:rPr lang="en-US" sz="1400" dirty="0">
                <a:latin typeface="Optima" charset="0"/>
                <a:ea typeface="Optima" charset="0"/>
                <a:cs typeface="Optima" charset="0"/>
              </a:rPr>
              <a:t>, un chauffeur de taxi </a:t>
            </a:r>
            <a:r>
              <a:rPr lang="en-US" sz="1400" dirty="0" err="1">
                <a:latin typeface="Optima" charset="0"/>
                <a:ea typeface="Optima" charset="0"/>
                <a:cs typeface="Optima" charset="0"/>
              </a:rPr>
              <a:t>avoue</a:t>
            </a:r>
            <a:r>
              <a:rPr lang="en-US" sz="1400" dirty="0">
                <a:latin typeface="Optima" charset="0"/>
                <a:ea typeface="Optima" charset="0"/>
                <a:cs typeface="Optima" charset="0"/>
              </a:rPr>
              <a:t> </a:t>
            </a:r>
            <a:r>
              <a:rPr lang="en-US" sz="1400" dirty="0" err="1">
                <a:latin typeface="Optima" charset="0"/>
                <a:ea typeface="Optima" charset="0"/>
                <a:cs typeface="Optima" charset="0"/>
              </a:rPr>
              <a:t>à</a:t>
            </a:r>
            <a:r>
              <a:rPr lang="en-US" sz="1400" dirty="0">
                <a:latin typeface="Optima" charset="0"/>
                <a:ea typeface="Optima" charset="0"/>
                <a:cs typeface="Optima" charset="0"/>
              </a:rPr>
              <a:t> Birkin: «</a:t>
            </a:r>
            <a:r>
              <a:rPr lang="en-US" sz="1400" b="1" dirty="0" err="1">
                <a:latin typeface="Optima" charset="0"/>
                <a:ea typeface="Optima" charset="0"/>
                <a:cs typeface="Optima" charset="0"/>
              </a:rPr>
              <a:t>J'ai</a:t>
            </a:r>
            <a:r>
              <a:rPr lang="en-US" sz="1400" b="1" dirty="0">
                <a:latin typeface="Optima" charset="0"/>
                <a:ea typeface="Optima" charset="0"/>
                <a:cs typeface="Optima" charset="0"/>
              </a:rPr>
              <a:t> </a:t>
            </a:r>
            <a:r>
              <a:rPr lang="en-US" sz="1400" b="1" dirty="0" err="1">
                <a:latin typeface="Optima" charset="0"/>
                <a:ea typeface="Optima" charset="0"/>
                <a:cs typeface="Optima" charset="0"/>
              </a:rPr>
              <a:t>conçu</a:t>
            </a:r>
            <a:r>
              <a:rPr lang="en-US" sz="1400" b="1" dirty="0">
                <a:latin typeface="Optima" charset="0"/>
                <a:ea typeface="Optima" charset="0"/>
                <a:cs typeface="Optima" charset="0"/>
              </a:rPr>
              <a:t> </a:t>
            </a:r>
            <a:r>
              <a:rPr lang="en-US" sz="1400" b="1" dirty="0" err="1">
                <a:latin typeface="Optima" charset="0"/>
                <a:ea typeface="Optima" charset="0"/>
                <a:cs typeface="Optima" charset="0"/>
              </a:rPr>
              <a:t>mes</a:t>
            </a:r>
            <a:r>
              <a:rPr lang="en-US" sz="1400" b="1" dirty="0">
                <a:latin typeface="Optima" charset="0"/>
                <a:ea typeface="Optima" charset="0"/>
                <a:cs typeface="Optima" charset="0"/>
              </a:rPr>
              <a:t> cinq </a:t>
            </a:r>
            <a:r>
              <a:rPr lang="en-US" sz="1400" b="1" dirty="0" err="1">
                <a:latin typeface="Optima" charset="0"/>
                <a:ea typeface="Optima" charset="0"/>
                <a:cs typeface="Optima" charset="0"/>
              </a:rPr>
              <a:t>enfants</a:t>
            </a:r>
            <a:r>
              <a:rPr lang="en-US" sz="1400" b="1" dirty="0">
                <a:latin typeface="Optima" charset="0"/>
                <a:ea typeface="Optima" charset="0"/>
                <a:cs typeface="Optima" charset="0"/>
              </a:rPr>
              <a:t> sur </a:t>
            </a:r>
            <a:r>
              <a:rPr lang="en-US" sz="1400" b="1" dirty="0" err="1">
                <a:latin typeface="Optima" charset="0"/>
                <a:ea typeface="Optima" charset="0"/>
                <a:cs typeface="Optima" charset="0"/>
              </a:rPr>
              <a:t>cette</a:t>
            </a:r>
            <a:r>
              <a:rPr lang="en-US" sz="1400" b="1" dirty="0">
                <a:latin typeface="Optima" charset="0"/>
                <a:ea typeface="Optima" charset="0"/>
                <a:cs typeface="Optima" charset="0"/>
              </a:rPr>
              <a:t> </a:t>
            </a:r>
            <a:r>
              <a:rPr lang="en-US" sz="1400" b="1" dirty="0" err="1">
                <a:latin typeface="Optima" charset="0"/>
                <a:ea typeface="Optima" charset="0"/>
                <a:cs typeface="Optima" charset="0"/>
              </a:rPr>
              <a:t>musique</a:t>
            </a:r>
            <a:r>
              <a:rPr lang="en-US" sz="1400" dirty="0">
                <a:latin typeface="Optima" charset="0"/>
                <a:ea typeface="Optima" charset="0"/>
                <a:cs typeface="Optima" charset="0"/>
              </a:rPr>
              <a:t>.»</a:t>
            </a:r>
          </a:p>
          <a:p>
            <a:pPr marL="285750" indent="-285750" fontAlgn="base">
              <a:buFont typeface="Arial" charset="0"/>
              <a:buChar char="•"/>
            </a:pPr>
            <a:r>
              <a:rPr lang="en-US" sz="1400" dirty="0">
                <a:latin typeface="Optima" charset="0"/>
                <a:ea typeface="Optima" charset="0"/>
                <a:cs typeface="Optima" charset="0"/>
              </a:rPr>
              <a:t>le </a:t>
            </a:r>
            <a:r>
              <a:rPr lang="en-US" sz="1400" dirty="0" err="1">
                <a:latin typeface="Optima" charset="0"/>
                <a:ea typeface="Optima" charset="0"/>
                <a:cs typeface="Optima" charset="0"/>
              </a:rPr>
              <a:t>quotidien</a:t>
            </a:r>
            <a:r>
              <a:rPr lang="en-US" sz="1400" dirty="0">
                <a:latin typeface="Optima" charset="0"/>
                <a:ea typeface="Optima" charset="0"/>
                <a:cs typeface="Optima" charset="0"/>
              </a:rPr>
              <a:t> </a:t>
            </a:r>
            <a:r>
              <a:rPr lang="en-US" sz="1400" dirty="0" err="1">
                <a:latin typeface="Optima" charset="0"/>
                <a:ea typeface="Optima" charset="0"/>
                <a:cs typeface="Optima" charset="0"/>
              </a:rPr>
              <a:t>britannique</a:t>
            </a:r>
            <a:r>
              <a:rPr lang="en-US" sz="1400" dirty="0">
                <a:latin typeface="Optima" charset="0"/>
                <a:ea typeface="Optima" charset="0"/>
                <a:cs typeface="Optima" charset="0"/>
              </a:rPr>
              <a:t> The Guardian </a:t>
            </a:r>
            <a:r>
              <a:rPr lang="en-US" sz="1400" dirty="0" err="1">
                <a:latin typeface="Optima" charset="0"/>
                <a:ea typeface="Optima" charset="0"/>
                <a:cs typeface="Optima" charset="0"/>
              </a:rPr>
              <a:t>l'a</a:t>
            </a:r>
            <a:r>
              <a:rPr lang="en-US" sz="1400" dirty="0">
                <a:latin typeface="Optima" charset="0"/>
                <a:ea typeface="Optima" charset="0"/>
                <a:cs typeface="Optima" charset="0"/>
              </a:rPr>
              <a:t> </a:t>
            </a:r>
            <a:r>
              <a:rPr lang="en-US" sz="1400" dirty="0" err="1">
                <a:latin typeface="Optima" charset="0"/>
                <a:ea typeface="Optima" charset="0"/>
                <a:cs typeface="Optima" charset="0"/>
              </a:rPr>
              <a:t>déclaré</a:t>
            </a:r>
            <a:r>
              <a:rPr lang="en-US" sz="1400" dirty="0">
                <a:latin typeface="Optima" charset="0"/>
                <a:ea typeface="Optima" charset="0"/>
                <a:cs typeface="Optima" charset="0"/>
              </a:rPr>
              <a:t> «</a:t>
            </a:r>
            <a:r>
              <a:rPr lang="en-US" sz="1400" b="1" dirty="0" err="1">
                <a:latin typeface="Optima" charset="0"/>
                <a:ea typeface="Optima" charset="0"/>
                <a:cs typeface="Optima" charset="0"/>
              </a:rPr>
              <a:t>meilleur</a:t>
            </a:r>
            <a:r>
              <a:rPr lang="en-US" sz="1400" b="1" dirty="0">
                <a:latin typeface="Optima" charset="0"/>
                <a:ea typeface="Optima" charset="0"/>
                <a:cs typeface="Optima" charset="0"/>
              </a:rPr>
              <a:t> </a:t>
            </a:r>
            <a:r>
              <a:rPr lang="en-US" sz="1400" b="1" dirty="0" err="1">
                <a:latin typeface="Optima" charset="0"/>
                <a:ea typeface="Optima" charset="0"/>
                <a:cs typeface="Optima" charset="0"/>
              </a:rPr>
              <a:t>disque</a:t>
            </a:r>
            <a:r>
              <a:rPr lang="en-US" sz="1400" b="1" dirty="0">
                <a:latin typeface="Optima" charset="0"/>
                <a:ea typeface="Optima" charset="0"/>
                <a:cs typeface="Optima" charset="0"/>
              </a:rPr>
              <a:t> </a:t>
            </a:r>
            <a:r>
              <a:rPr lang="en-US" sz="1400" b="1" dirty="0" err="1">
                <a:latin typeface="Optima" charset="0"/>
                <a:ea typeface="Optima" charset="0"/>
                <a:cs typeface="Optima" charset="0"/>
              </a:rPr>
              <a:t>érotique</a:t>
            </a:r>
            <a:r>
              <a:rPr lang="en-US" sz="1400" b="1" dirty="0">
                <a:latin typeface="Optima" charset="0"/>
                <a:ea typeface="Optima" charset="0"/>
                <a:cs typeface="Optima" charset="0"/>
              </a:rPr>
              <a:t> de </a:t>
            </a:r>
            <a:r>
              <a:rPr lang="en-US" sz="1400" b="1" dirty="0" err="1">
                <a:latin typeface="Optima" charset="0"/>
                <a:ea typeface="Optima" charset="0"/>
                <a:cs typeface="Optima" charset="0"/>
              </a:rPr>
              <a:t>tous</a:t>
            </a:r>
            <a:r>
              <a:rPr lang="en-US" sz="1400" b="1" dirty="0">
                <a:latin typeface="Optima" charset="0"/>
                <a:ea typeface="Optima" charset="0"/>
                <a:cs typeface="Optima" charset="0"/>
              </a:rPr>
              <a:t> les temps</a:t>
            </a:r>
            <a:r>
              <a:rPr lang="en-US" sz="1400" dirty="0">
                <a:latin typeface="Optima" charset="0"/>
                <a:ea typeface="Optima" charset="0"/>
                <a:cs typeface="Optima" charset="0"/>
              </a:rPr>
              <a:t>»</a:t>
            </a:r>
          </a:p>
          <a:p>
            <a:endParaRPr lang="en-US" sz="1400" dirty="0">
              <a:latin typeface="Optima" charset="0"/>
              <a:ea typeface="Optima" charset="0"/>
              <a:cs typeface="Optima" charset="0"/>
            </a:endParaRPr>
          </a:p>
          <a:p>
            <a:r>
              <a:rPr lang="en-US" sz="1400" dirty="0" smtClean="0">
                <a:latin typeface="Optima" charset="0"/>
                <a:ea typeface="Optima" charset="0"/>
                <a:cs typeface="Optima" charset="0"/>
              </a:rPr>
              <a:t/>
            </a:r>
            <a:br>
              <a:rPr lang="en-US" sz="1400" dirty="0" smtClean="0">
                <a:latin typeface="Optima" charset="0"/>
                <a:ea typeface="Optima" charset="0"/>
                <a:cs typeface="Optima" charset="0"/>
              </a:rPr>
            </a:br>
            <a:r>
              <a:rPr lang="en-US" sz="1400" dirty="0" err="1">
                <a:latin typeface="Optima" charset="0"/>
                <a:ea typeface="Optima" charset="0"/>
                <a:cs typeface="Optima" charset="0"/>
              </a:rPr>
              <a:t>Cette</a:t>
            </a:r>
            <a:r>
              <a:rPr lang="en-US" sz="1400" dirty="0">
                <a:latin typeface="Optima" charset="0"/>
                <a:ea typeface="Optima" charset="0"/>
                <a:cs typeface="Optima" charset="0"/>
              </a:rPr>
              <a:t> chanson a </a:t>
            </a:r>
            <a:r>
              <a:rPr lang="en-US" sz="1400" dirty="0" err="1">
                <a:latin typeface="Optima" charset="0"/>
                <a:ea typeface="Optima" charset="0"/>
                <a:cs typeface="Optima" charset="0"/>
              </a:rPr>
              <a:t>été</a:t>
            </a:r>
            <a:r>
              <a:rPr lang="en-US" sz="1400" dirty="0">
                <a:latin typeface="Optima" charset="0"/>
                <a:ea typeface="Optima" charset="0"/>
                <a:cs typeface="Optima" charset="0"/>
              </a:rPr>
              <a:t> un </a:t>
            </a:r>
            <a:r>
              <a:rPr lang="en-US" sz="1400" b="1" dirty="0" err="1">
                <a:solidFill>
                  <a:srgbClr val="3F8CAF"/>
                </a:solidFill>
                <a:latin typeface="Optima" charset="0"/>
                <a:ea typeface="Optima" charset="0"/>
                <a:cs typeface="Optima" charset="0"/>
              </a:rPr>
              <a:t>symbole</a:t>
            </a:r>
            <a:r>
              <a:rPr lang="en-US" sz="1400" b="1" dirty="0">
                <a:solidFill>
                  <a:srgbClr val="3F8CAF"/>
                </a:solidFill>
                <a:latin typeface="Optima" charset="0"/>
                <a:ea typeface="Optima" charset="0"/>
                <a:cs typeface="Optima" charset="0"/>
              </a:rPr>
              <a:t> de </a:t>
            </a:r>
            <a:r>
              <a:rPr lang="en-US" sz="1400" b="1" dirty="0" err="1">
                <a:solidFill>
                  <a:srgbClr val="3F8CAF"/>
                </a:solidFill>
                <a:latin typeface="Optima" charset="0"/>
                <a:ea typeface="Optima" charset="0"/>
                <a:cs typeface="Optima" charset="0"/>
              </a:rPr>
              <a:t>liberté</a:t>
            </a:r>
            <a:r>
              <a:rPr lang="en-US" sz="1400" dirty="0">
                <a:latin typeface="Optima" charset="0"/>
                <a:ea typeface="Optima" charset="0"/>
                <a:cs typeface="Optima" charset="0"/>
              </a:rPr>
              <a:t>. </a:t>
            </a:r>
            <a:r>
              <a:rPr lang="en-US" sz="1400" dirty="0" err="1" smtClean="0">
                <a:latin typeface="Optima" charset="0"/>
                <a:ea typeface="Optima" charset="0"/>
                <a:cs typeface="Optima" charset="0"/>
              </a:rPr>
              <a:t>Dans</a:t>
            </a:r>
            <a:r>
              <a:rPr lang="en-US" sz="1400" dirty="0" smtClean="0">
                <a:latin typeface="Optima" charset="0"/>
                <a:ea typeface="Optima" charset="0"/>
                <a:cs typeface="Optima" charset="0"/>
              </a:rPr>
              <a:t> </a:t>
            </a:r>
            <a:r>
              <a:rPr lang="en-US" sz="1400" dirty="0">
                <a:latin typeface="Optima" charset="0"/>
                <a:ea typeface="Optima" charset="0"/>
                <a:cs typeface="Optima" charset="0"/>
              </a:rPr>
              <a:t>les pays </a:t>
            </a:r>
            <a:r>
              <a:rPr lang="en-US" sz="1400" dirty="0" err="1">
                <a:latin typeface="Optima" charset="0"/>
                <a:ea typeface="Optima" charset="0"/>
                <a:cs typeface="Optima" charset="0"/>
              </a:rPr>
              <a:t>en</a:t>
            </a:r>
            <a:r>
              <a:rPr lang="en-US" sz="1400" dirty="0">
                <a:latin typeface="Optima" charset="0"/>
                <a:ea typeface="Optima" charset="0"/>
                <a:cs typeface="Optima" charset="0"/>
              </a:rPr>
              <a:t> </a:t>
            </a:r>
            <a:r>
              <a:rPr lang="en-US" sz="1400" dirty="0" err="1">
                <a:latin typeface="Optima" charset="0"/>
                <a:ea typeface="Optima" charset="0"/>
                <a:cs typeface="Optima" charset="0"/>
              </a:rPr>
              <a:t>dictature</a:t>
            </a:r>
            <a:r>
              <a:rPr lang="en-US" sz="1400" dirty="0">
                <a:latin typeface="Optima" charset="0"/>
                <a:ea typeface="Optima" charset="0"/>
                <a:cs typeface="Optima" charset="0"/>
              </a:rPr>
              <a:t>, </a:t>
            </a:r>
            <a:r>
              <a:rPr lang="en-US" sz="1400" dirty="0" err="1">
                <a:latin typeface="Optima" charset="0"/>
                <a:ea typeface="Optima" charset="0"/>
                <a:cs typeface="Optima" charset="0"/>
              </a:rPr>
              <a:t>sa</a:t>
            </a:r>
            <a:r>
              <a:rPr lang="en-US" sz="1400" dirty="0">
                <a:latin typeface="Optima" charset="0"/>
                <a:ea typeface="Optima" charset="0"/>
                <a:cs typeface="Optima" charset="0"/>
              </a:rPr>
              <a:t> </a:t>
            </a:r>
            <a:r>
              <a:rPr lang="en-US" sz="1400" dirty="0" err="1">
                <a:latin typeface="Optima" charset="0"/>
                <a:ea typeface="Optima" charset="0"/>
                <a:cs typeface="Optima" charset="0"/>
              </a:rPr>
              <a:t>brève</a:t>
            </a:r>
            <a:r>
              <a:rPr lang="en-US" sz="1400" dirty="0">
                <a:latin typeface="Optima" charset="0"/>
                <a:ea typeface="Optima" charset="0"/>
                <a:cs typeface="Optima" charset="0"/>
              </a:rPr>
              <a:t> diffusion a </a:t>
            </a:r>
            <a:r>
              <a:rPr lang="en-US" sz="1400" dirty="0" err="1">
                <a:latin typeface="Optima" charset="0"/>
                <a:ea typeface="Optima" charset="0"/>
                <a:cs typeface="Optima" charset="0"/>
              </a:rPr>
              <a:t>entrouvert</a:t>
            </a:r>
            <a:r>
              <a:rPr lang="en-US" sz="1400" dirty="0">
                <a:latin typeface="Optima" charset="0"/>
                <a:ea typeface="Optima" charset="0"/>
                <a:cs typeface="Optima" charset="0"/>
              </a:rPr>
              <a:t> </a:t>
            </a:r>
            <a:r>
              <a:rPr lang="en-US" sz="1400" dirty="0" err="1">
                <a:latin typeface="Optima" charset="0"/>
                <a:ea typeface="Optima" charset="0"/>
                <a:cs typeface="Optima" charset="0"/>
              </a:rPr>
              <a:t>une</a:t>
            </a:r>
            <a:r>
              <a:rPr lang="en-US" sz="1400" dirty="0">
                <a:latin typeface="Optima" charset="0"/>
                <a:ea typeface="Optima" charset="0"/>
                <a:cs typeface="Optima" charset="0"/>
              </a:rPr>
              <a:t> </a:t>
            </a:r>
            <a:r>
              <a:rPr lang="en-US" sz="1400" dirty="0" err="1">
                <a:latin typeface="Optima" charset="0"/>
                <a:ea typeface="Optima" charset="0"/>
                <a:cs typeface="Optima" charset="0"/>
              </a:rPr>
              <a:t>brèche</a:t>
            </a:r>
            <a:r>
              <a:rPr lang="en-US" sz="1400" dirty="0">
                <a:latin typeface="Optima" charset="0"/>
                <a:ea typeface="Optima" charset="0"/>
                <a:cs typeface="Optima" charset="0"/>
              </a:rPr>
              <a:t>. Pendant un </a:t>
            </a:r>
            <a:r>
              <a:rPr lang="en-US" sz="1400" dirty="0" err="1">
                <a:latin typeface="Optima" charset="0"/>
                <a:ea typeface="Optima" charset="0"/>
                <a:cs typeface="Optima" charset="0"/>
              </a:rPr>
              <a:t>mois</a:t>
            </a:r>
            <a:r>
              <a:rPr lang="en-US" sz="1400" dirty="0">
                <a:latin typeface="Optima" charset="0"/>
                <a:ea typeface="Optima" charset="0"/>
                <a:cs typeface="Optima" charset="0"/>
              </a:rPr>
              <a:t>, </a:t>
            </a:r>
            <a:r>
              <a:rPr lang="en-US" sz="1400" dirty="0" err="1">
                <a:latin typeface="Optima" charset="0"/>
                <a:ea typeface="Optima" charset="0"/>
                <a:cs typeface="Optima" charset="0"/>
              </a:rPr>
              <a:t>elle</a:t>
            </a:r>
            <a:r>
              <a:rPr lang="en-US" sz="1400" dirty="0">
                <a:latin typeface="Optima" charset="0"/>
                <a:ea typeface="Optima" charset="0"/>
                <a:cs typeface="Optima" charset="0"/>
              </a:rPr>
              <a:t> a </a:t>
            </a:r>
            <a:r>
              <a:rPr lang="en-US" sz="1400" dirty="0" err="1">
                <a:latin typeface="Optima" charset="0"/>
                <a:ea typeface="Optima" charset="0"/>
                <a:cs typeface="Optima" charset="0"/>
              </a:rPr>
              <a:t>été</a:t>
            </a:r>
            <a:r>
              <a:rPr lang="en-US" sz="1400" dirty="0">
                <a:latin typeface="Optima" charset="0"/>
                <a:ea typeface="Optima" charset="0"/>
                <a:cs typeface="Optima" charset="0"/>
              </a:rPr>
              <a:t> </a:t>
            </a:r>
            <a:r>
              <a:rPr lang="en-US" sz="1400" dirty="0" err="1">
                <a:latin typeface="Optima" charset="0"/>
                <a:ea typeface="Optima" charset="0"/>
                <a:cs typeface="Optima" charset="0"/>
              </a:rPr>
              <a:t>jouée</a:t>
            </a:r>
            <a:r>
              <a:rPr lang="en-US" sz="1400" dirty="0">
                <a:latin typeface="Optima" charset="0"/>
                <a:ea typeface="Optima" charset="0"/>
                <a:cs typeface="Optima" charset="0"/>
              </a:rPr>
              <a:t> sous Franco, </a:t>
            </a:r>
            <a:r>
              <a:rPr lang="en-US" sz="1400" dirty="0" err="1">
                <a:latin typeface="Optima" charset="0"/>
                <a:ea typeface="Optima" charset="0"/>
                <a:cs typeface="Optima" charset="0"/>
              </a:rPr>
              <a:t>en</a:t>
            </a:r>
            <a:r>
              <a:rPr lang="en-US" sz="1400" dirty="0">
                <a:latin typeface="Optima" charset="0"/>
                <a:ea typeface="Optima" charset="0"/>
                <a:cs typeface="Optima" charset="0"/>
              </a:rPr>
              <a:t> </a:t>
            </a:r>
            <a:r>
              <a:rPr lang="en-US" sz="1400" dirty="0" err="1">
                <a:latin typeface="Optima" charset="0"/>
                <a:ea typeface="Optima" charset="0"/>
                <a:cs typeface="Optima" charset="0"/>
              </a:rPr>
              <a:t>Espagne</a:t>
            </a:r>
            <a:r>
              <a:rPr lang="en-US" sz="1400" dirty="0">
                <a:latin typeface="Optima" charset="0"/>
                <a:ea typeface="Optima" charset="0"/>
                <a:cs typeface="Optima" charset="0"/>
              </a:rPr>
              <a:t>. On </a:t>
            </a:r>
            <a:r>
              <a:rPr lang="en-US" sz="1400" dirty="0" err="1">
                <a:latin typeface="Optima" charset="0"/>
                <a:ea typeface="Optima" charset="0"/>
                <a:cs typeface="Optima" charset="0"/>
              </a:rPr>
              <a:t>l'a</a:t>
            </a:r>
            <a:r>
              <a:rPr lang="en-US" sz="1400" dirty="0">
                <a:latin typeface="Optima" charset="0"/>
                <a:ea typeface="Optima" charset="0"/>
                <a:cs typeface="Optima" charset="0"/>
              </a:rPr>
              <a:t> </a:t>
            </a:r>
            <a:r>
              <a:rPr lang="en-US" sz="1400" dirty="0" err="1">
                <a:latin typeface="Optima" charset="0"/>
                <a:ea typeface="Optima" charset="0"/>
                <a:cs typeface="Optima" charset="0"/>
              </a:rPr>
              <a:t>entendue</a:t>
            </a:r>
            <a:r>
              <a:rPr lang="en-US" sz="1400" dirty="0">
                <a:latin typeface="Optima" charset="0"/>
                <a:ea typeface="Optima" charset="0"/>
                <a:cs typeface="Optima" charset="0"/>
              </a:rPr>
              <a:t> </a:t>
            </a:r>
            <a:r>
              <a:rPr lang="en-US" sz="1400" dirty="0" err="1">
                <a:latin typeface="Optima" charset="0"/>
                <a:ea typeface="Optima" charset="0"/>
                <a:cs typeface="Optima" charset="0"/>
              </a:rPr>
              <a:t>aussi</a:t>
            </a:r>
            <a:r>
              <a:rPr lang="en-US" sz="1400" dirty="0">
                <a:latin typeface="Optima" charset="0"/>
                <a:ea typeface="Optima" charset="0"/>
                <a:cs typeface="Optima" charset="0"/>
              </a:rPr>
              <a:t> au Portugal et </a:t>
            </a:r>
            <a:r>
              <a:rPr lang="en-US" sz="1400" dirty="0" err="1">
                <a:latin typeface="Optima" charset="0"/>
                <a:ea typeface="Optima" charset="0"/>
                <a:cs typeface="Optima" charset="0"/>
              </a:rPr>
              <a:t>en</a:t>
            </a:r>
            <a:r>
              <a:rPr lang="en-US" sz="1400" dirty="0">
                <a:latin typeface="Optima" charset="0"/>
                <a:ea typeface="Optima" charset="0"/>
                <a:cs typeface="Optima" charset="0"/>
              </a:rPr>
              <a:t> </a:t>
            </a:r>
            <a:r>
              <a:rPr lang="en-US" sz="1400" dirty="0" err="1">
                <a:latin typeface="Optima" charset="0"/>
                <a:ea typeface="Optima" charset="0"/>
                <a:cs typeface="Optima" charset="0"/>
              </a:rPr>
              <a:t>Amérique</a:t>
            </a:r>
            <a:r>
              <a:rPr lang="en-US" sz="1400" dirty="0">
                <a:latin typeface="Optima" charset="0"/>
                <a:ea typeface="Optima" charset="0"/>
                <a:cs typeface="Optima" charset="0"/>
              </a:rPr>
              <a:t> du </a:t>
            </a:r>
            <a:r>
              <a:rPr lang="en-US" sz="1400" dirty="0" err="1">
                <a:latin typeface="Optima" charset="0"/>
                <a:ea typeface="Optima" charset="0"/>
                <a:cs typeface="Optima" charset="0"/>
              </a:rPr>
              <a:t>Sud</a:t>
            </a:r>
            <a:r>
              <a:rPr lang="en-US" sz="1400" dirty="0">
                <a:latin typeface="Optima" charset="0"/>
                <a:ea typeface="Optima" charset="0"/>
                <a:cs typeface="Optima" charset="0"/>
              </a:rPr>
              <a:t>.</a:t>
            </a:r>
          </a:p>
          <a:p>
            <a:endParaRPr lang="en-US" sz="1400" dirty="0" smtClean="0">
              <a:latin typeface="Optima" charset="0"/>
              <a:ea typeface="Optima" charset="0"/>
              <a:cs typeface="Optima" charset="0"/>
            </a:endParaRPr>
          </a:p>
          <a:p>
            <a:r>
              <a:rPr lang="en-US" sz="1400" dirty="0">
                <a:latin typeface="Optima" charset="0"/>
                <a:ea typeface="Optima" charset="0"/>
                <a:cs typeface="Optima" charset="0"/>
              </a:rPr>
              <a:t/>
            </a:r>
            <a:br>
              <a:rPr lang="en-US" sz="1400" dirty="0">
                <a:latin typeface="Optima" charset="0"/>
                <a:ea typeface="Optima" charset="0"/>
                <a:cs typeface="Optima" charset="0"/>
              </a:rPr>
            </a:br>
            <a:endParaRPr lang="fr-FR" sz="1400" dirty="0" smtClean="0">
              <a:latin typeface="Optima" charset="0"/>
              <a:ea typeface="Optima" charset="0"/>
              <a:cs typeface="Optima" charset="0"/>
            </a:endParaRPr>
          </a:p>
        </p:txBody>
      </p:sp>
    </p:spTree>
    <p:extLst>
      <p:ext uri="{BB962C8B-B14F-4D97-AF65-F5344CB8AC3E}">
        <p14:creationId xmlns:p14="http://schemas.microsoft.com/office/powerpoint/2010/main" val="1011000057"/>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908403" y="4399077"/>
            <a:ext cx="5048421" cy="1162933"/>
            <a:chOff x="8129354" y="4098156"/>
            <a:chExt cx="5048421" cy="1162933"/>
          </a:xfrm>
        </p:grpSpPr>
        <p:sp>
          <p:nvSpPr>
            <p:cNvPr id="21" name="文本框 20"/>
            <p:cNvSpPr txBox="1"/>
            <p:nvPr/>
          </p:nvSpPr>
          <p:spPr>
            <a:xfrm>
              <a:off x="8129356" y="4098156"/>
              <a:ext cx="5048419" cy="400110"/>
            </a:xfrm>
            <a:prstGeom prst="rect">
              <a:avLst/>
            </a:prstGeom>
            <a:noFill/>
          </p:spPr>
          <p:txBody>
            <a:bodyPr wrap="square" rtlCol="0">
              <a:spAutoFit/>
            </a:bodyPr>
            <a:lstStyle/>
            <a:p>
              <a:r>
                <a:rPr lang="en-US" altLang="zh-CN" sz="2000" b="1" dirty="0" err="1" smtClean="0">
                  <a:solidFill>
                    <a:srgbClr val="0A566A"/>
                  </a:solidFill>
                  <a:latin typeface="Optima" charset="0"/>
                  <a:ea typeface="Optima" charset="0"/>
                  <a:cs typeface="Optima" charset="0"/>
                </a:rPr>
                <a:t>Partie</a:t>
              </a:r>
              <a:r>
                <a:rPr lang="en-US" altLang="zh-CN" sz="2000" b="1" dirty="0" smtClean="0">
                  <a:solidFill>
                    <a:srgbClr val="0A566A"/>
                  </a:solidFill>
                  <a:latin typeface="Optima" charset="0"/>
                  <a:ea typeface="Optima" charset="0"/>
                  <a:cs typeface="Optima" charset="0"/>
                </a:rPr>
                <a:t> 2 </a:t>
              </a:r>
              <a:r>
                <a:rPr lang="mr-IN" altLang="zh-CN" sz="2000" b="1" dirty="0" smtClean="0">
                  <a:solidFill>
                    <a:srgbClr val="0A566A"/>
                  </a:solidFill>
                  <a:latin typeface="Optima" charset="0"/>
                  <a:ea typeface="Optima" charset="0"/>
                  <a:cs typeface="Optima" charset="0"/>
                </a:rPr>
                <a:t>–</a:t>
              </a:r>
              <a:r>
                <a:rPr lang="en-US" altLang="zh-CN" sz="2000" b="1" dirty="0" smtClean="0">
                  <a:solidFill>
                    <a:srgbClr val="0A566A"/>
                  </a:solidFill>
                  <a:latin typeface="Optima" charset="0"/>
                  <a:ea typeface="Optima" charset="0"/>
                  <a:cs typeface="Optima" charset="0"/>
                </a:rPr>
                <a:t> </a:t>
              </a:r>
              <a:r>
                <a:rPr lang="en-US" altLang="zh-CN" sz="2000" b="1" dirty="0" err="1" smtClean="0">
                  <a:solidFill>
                    <a:srgbClr val="0A566A"/>
                  </a:solidFill>
                  <a:latin typeface="Optima" charset="0"/>
                  <a:ea typeface="Optima" charset="0"/>
                  <a:cs typeface="Optima" charset="0"/>
                </a:rPr>
                <a:t>Deux</a:t>
              </a:r>
              <a:r>
                <a:rPr lang="en-US" altLang="zh-CN" sz="2000" b="1" dirty="0">
                  <a:solidFill>
                    <a:srgbClr val="0A566A"/>
                  </a:solidFill>
                  <a:latin typeface="Optima" charset="0"/>
                  <a:ea typeface="Optima" charset="0"/>
                  <a:cs typeface="Optima" charset="0"/>
                </a:rPr>
                <a:t> </a:t>
              </a:r>
              <a:r>
                <a:rPr lang="en-US" altLang="zh-CN" sz="2000" b="1" dirty="0" smtClean="0">
                  <a:solidFill>
                    <a:srgbClr val="0A566A"/>
                  </a:solidFill>
                  <a:latin typeface="Optima" charset="0"/>
                  <a:ea typeface="Optima" charset="0"/>
                  <a:cs typeface="Optima" charset="0"/>
                </a:rPr>
                <a:t>chansons </a:t>
              </a:r>
              <a:endParaRPr lang="zh-CN" altLang="en-US" sz="2000" b="1" dirty="0">
                <a:solidFill>
                  <a:srgbClr val="0A566A"/>
                </a:solidFill>
                <a:latin typeface="Optima" charset="0"/>
                <a:ea typeface="Optima" charset="0"/>
                <a:cs typeface="Optima" charset="0"/>
              </a:endParaRPr>
            </a:p>
          </p:txBody>
        </p:sp>
        <p:sp>
          <p:nvSpPr>
            <p:cNvPr id="25" name="文本框 24"/>
            <p:cNvSpPr txBox="1"/>
            <p:nvPr/>
          </p:nvSpPr>
          <p:spPr>
            <a:xfrm>
              <a:off x="8129354" y="4503959"/>
              <a:ext cx="3971815" cy="757130"/>
            </a:xfrm>
            <a:prstGeom prst="rect">
              <a:avLst/>
            </a:prstGeom>
            <a:noFill/>
          </p:spPr>
          <p:txBody>
            <a:bodyPr wrap="square" rtlCol="0">
              <a:spAutoFit/>
            </a:bodyPr>
            <a:lstStyle/>
            <a:p>
              <a:pPr marL="285750" indent="-285750">
                <a:lnSpc>
                  <a:spcPct val="120000"/>
                </a:lnSpc>
                <a:buFontTx/>
                <a:buChar char="-"/>
              </a:pPr>
              <a:r>
                <a:rPr lang="en-US" altLang="zh-CN" dirty="0" smtClean="0">
                  <a:solidFill>
                    <a:srgbClr val="000000"/>
                  </a:solidFill>
                  <a:latin typeface="Optima" charset="0"/>
                  <a:ea typeface="Optima" charset="0"/>
                  <a:cs typeface="Optima" charset="0"/>
                </a:rPr>
                <a:t>Les </a:t>
              </a:r>
              <a:r>
                <a:rPr lang="en-US" altLang="zh-CN" dirty="0" err="1" smtClean="0">
                  <a:solidFill>
                    <a:srgbClr val="000000"/>
                  </a:solidFill>
                  <a:latin typeface="Optima" charset="0"/>
                  <a:ea typeface="Optima" charset="0"/>
                  <a:cs typeface="Optima" charset="0"/>
                </a:rPr>
                <a:t>Sucettes</a:t>
              </a:r>
              <a:r>
                <a:rPr lang="en-US" altLang="zh-CN" dirty="0" smtClean="0">
                  <a:solidFill>
                    <a:srgbClr val="000000"/>
                  </a:solidFill>
                  <a:latin typeface="Optima" charset="0"/>
                  <a:ea typeface="Optima" charset="0"/>
                  <a:cs typeface="Optima" charset="0"/>
                </a:rPr>
                <a:t> (</a:t>
              </a:r>
              <a:r>
                <a:rPr lang="en-US" altLang="zh-CN" i="1" dirty="0" smtClean="0">
                  <a:solidFill>
                    <a:srgbClr val="000000"/>
                  </a:solidFill>
                  <a:latin typeface="Optima" charset="0"/>
                  <a:ea typeface="Optima" charset="0"/>
                  <a:cs typeface="Optima" charset="0"/>
                </a:rPr>
                <a:t>la </a:t>
              </a:r>
              <a:r>
                <a:rPr lang="en-US" altLang="zh-CN" i="1" dirty="0" err="1" smtClean="0">
                  <a:solidFill>
                    <a:srgbClr val="000000"/>
                  </a:solidFill>
                  <a:latin typeface="Optima" charset="0"/>
                  <a:ea typeface="Optima" charset="0"/>
                  <a:cs typeface="Optima" charset="0"/>
                </a:rPr>
                <a:t>période</a:t>
              </a:r>
              <a:r>
                <a:rPr lang="en-US" altLang="zh-CN" i="1" dirty="0" smtClean="0">
                  <a:solidFill>
                    <a:srgbClr val="000000"/>
                  </a:solidFill>
                  <a:latin typeface="Optima" charset="0"/>
                  <a:ea typeface="Optima" charset="0"/>
                  <a:cs typeface="Optima" charset="0"/>
                </a:rPr>
                <a:t> </a:t>
              </a:r>
              <a:r>
                <a:rPr lang="en-US" altLang="zh-CN" i="1" dirty="0" err="1" smtClean="0">
                  <a:solidFill>
                    <a:srgbClr val="000000"/>
                  </a:solidFill>
                  <a:latin typeface="Optima" charset="0"/>
                  <a:ea typeface="Optima" charset="0"/>
                  <a:cs typeface="Optima" charset="0"/>
                </a:rPr>
                <a:t>yé-yé</a:t>
              </a:r>
              <a:r>
                <a:rPr lang="en-US" altLang="zh-CN" dirty="0" smtClean="0">
                  <a:solidFill>
                    <a:srgbClr val="000000"/>
                  </a:solidFill>
                  <a:latin typeface="Optima" charset="0"/>
                  <a:ea typeface="Optima" charset="0"/>
                  <a:cs typeface="Optima" charset="0"/>
                </a:rPr>
                <a:t>)</a:t>
              </a:r>
              <a:endParaRPr lang="en-US" altLang="zh-CN" dirty="0">
                <a:solidFill>
                  <a:srgbClr val="000000"/>
                </a:solidFill>
                <a:latin typeface="Optima" charset="0"/>
                <a:ea typeface="Optima" charset="0"/>
                <a:cs typeface="Optima" charset="0"/>
              </a:endParaRPr>
            </a:p>
            <a:p>
              <a:pPr marL="285750" indent="-285750">
                <a:lnSpc>
                  <a:spcPct val="120000"/>
                </a:lnSpc>
                <a:buFontTx/>
                <a:buChar char="-"/>
              </a:pPr>
              <a:r>
                <a:rPr lang="en-US" altLang="zh-CN" dirty="0" smtClean="0">
                  <a:solidFill>
                    <a:srgbClr val="000000"/>
                  </a:solidFill>
                  <a:latin typeface="Optima" charset="0"/>
                  <a:ea typeface="Optima" charset="0"/>
                  <a:cs typeface="Optima" charset="0"/>
                </a:rPr>
                <a:t>Je </a:t>
              </a:r>
              <a:r>
                <a:rPr lang="en-US" altLang="zh-CN" dirty="0" err="1" smtClean="0">
                  <a:solidFill>
                    <a:srgbClr val="000000"/>
                  </a:solidFill>
                  <a:latin typeface="Optima" charset="0"/>
                  <a:ea typeface="Optima" charset="0"/>
                  <a:cs typeface="Optima" charset="0"/>
                </a:rPr>
                <a:t>t’aime</a:t>
              </a:r>
              <a:r>
                <a:rPr lang="mr-IN" altLang="zh-CN" dirty="0" smtClean="0">
                  <a:solidFill>
                    <a:srgbClr val="000000"/>
                  </a:solidFill>
                  <a:latin typeface="Optima" charset="0"/>
                  <a:ea typeface="Optima" charset="0"/>
                  <a:cs typeface="Optima" charset="0"/>
                </a:rPr>
                <a:t>…</a:t>
              </a:r>
              <a:r>
                <a:rPr lang="en-US" altLang="zh-CN" dirty="0" err="1" smtClean="0">
                  <a:solidFill>
                    <a:srgbClr val="000000"/>
                  </a:solidFill>
                  <a:latin typeface="Optima" charset="0"/>
                  <a:ea typeface="Optima" charset="0"/>
                  <a:cs typeface="Optima" charset="0"/>
                </a:rPr>
                <a:t>moi</a:t>
              </a:r>
              <a:r>
                <a:rPr lang="en-US" altLang="zh-CN" dirty="0" smtClean="0">
                  <a:solidFill>
                    <a:srgbClr val="000000"/>
                  </a:solidFill>
                  <a:latin typeface="Optima" charset="0"/>
                  <a:ea typeface="Optima" charset="0"/>
                  <a:cs typeface="Optima" charset="0"/>
                </a:rPr>
                <a:t> non plus (</a:t>
              </a:r>
              <a:r>
                <a:rPr lang="en-US" altLang="zh-CN" i="1" dirty="0" smtClean="0">
                  <a:solidFill>
                    <a:srgbClr val="000000"/>
                  </a:solidFill>
                  <a:latin typeface="Optima" charset="0"/>
                  <a:ea typeface="Optima" charset="0"/>
                  <a:cs typeface="Optima" charset="0"/>
                </a:rPr>
                <a:t>Mai 68</a:t>
              </a:r>
              <a:r>
                <a:rPr lang="en-US" altLang="zh-CN" dirty="0" smtClean="0">
                  <a:solidFill>
                    <a:srgbClr val="000000"/>
                  </a:solidFill>
                  <a:latin typeface="Optima" charset="0"/>
                  <a:ea typeface="Optima" charset="0"/>
                  <a:cs typeface="Optima" charset="0"/>
                </a:rPr>
                <a:t>) </a:t>
              </a:r>
              <a:endParaRPr lang="zh-CN" altLang="en-US" dirty="0">
                <a:solidFill>
                  <a:srgbClr val="000000"/>
                </a:solidFill>
                <a:latin typeface="Optima" charset="0"/>
                <a:ea typeface="Optima" charset="0"/>
                <a:cs typeface="Optima" charset="0"/>
              </a:endParaRPr>
            </a:p>
          </p:txBody>
        </p:sp>
        <p:cxnSp>
          <p:nvCxnSpPr>
            <p:cNvPr id="55" name="直接连接符 54"/>
            <p:cNvCxnSpPr/>
            <p:nvPr/>
          </p:nvCxnSpPr>
          <p:spPr>
            <a:xfrm>
              <a:off x="8229600" y="4495298"/>
              <a:ext cx="3581400" cy="0"/>
            </a:xfrm>
            <a:prstGeom prst="line">
              <a:avLst/>
            </a:prstGeom>
            <a:ln w="9525">
              <a:solidFill>
                <a:srgbClr val="444444"/>
              </a:solidFill>
            </a:ln>
          </p:spPr>
          <p:style>
            <a:lnRef idx="1">
              <a:schemeClr val="accent1"/>
            </a:lnRef>
            <a:fillRef idx="0">
              <a:schemeClr val="accent1"/>
            </a:fillRef>
            <a:effectRef idx="0">
              <a:schemeClr val="accent1"/>
            </a:effectRef>
            <a:fontRef idx="minor">
              <a:schemeClr val="tx1"/>
            </a:fontRef>
          </p:style>
        </p:cxnSp>
      </p:grpSp>
      <p:pic>
        <p:nvPicPr>
          <p:cNvPr id="2050" name="Picture 2"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117" y="0"/>
            <a:ext cx="5546884" cy="37008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ge result for serge gainsbourg je t'aime... moi non p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116" y="3686628"/>
            <a:ext cx="5546884" cy="317137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08403" y="1965133"/>
            <a:ext cx="4787860" cy="1848919"/>
            <a:chOff x="410247" y="456250"/>
            <a:chExt cx="5046945" cy="1848919"/>
          </a:xfrm>
        </p:grpSpPr>
        <p:grpSp>
          <p:nvGrpSpPr>
            <p:cNvPr id="64" name="组合 63"/>
            <p:cNvGrpSpPr/>
            <p:nvPr/>
          </p:nvGrpSpPr>
          <p:grpSpPr>
            <a:xfrm>
              <a:off x="410247" y="456250"/>
              <a:ext cx="5046945" cy="1848919"/>
              <a:chOff x="8129354" y="3229122"/>
              <a:chExt cx="2407152" cy="1848919"/>
            </a:xfrm>
          </p:grpSpPr>
          <p:sp>
            <p:nvSpPr>
              <p:cNvPr id="20" name="文本框 19"/>
              <p:cNvSpPr txBox="1"/>
              <p:nvPr/>
            </p:nvSpPr>
            <p:spPr>
              <a:xfrm>
                <a:off x="8129356" y="3229122"/>
                <a:ext cx="1596571" cy="400110"/>
              </a:xfrm>
              <a:prstGeom prst="rect">
                <a:avLst/>
              </a:prstGeom>
              <a:noFill/>
            </p:spPr>
            <p:txBody>
              <a:bodyPr wrap="square" rtlCol="0">
                <a:spAutoFit/>
              </a:bodyPr>
              <a:lstStyle/>
              <a:p>
                <a:r>
                  <a:rPr lang="en-US" altLang="zh-CN" sz="2000" b="1" dirty="0" err="1" smtClean="0">
                    <a:solidFill>
                      <a:schemeClr val="tx2">
                        <a:lumMod val="90000"/>
                        <a:lumOff val="10000"/>
                      </a:schemeClr>
                    </a:solidFill>
                    <a:latin typeface="Optima" charset="0"/>
                    <a:ea typeface="Optima" charset="0"/>
                    <a:cs typeface="Optima" charset="0"/>
                  </a:rPr>
                  <a:t>Partie</a:t>
                </a:r>
                <a:r>
                  <a:rPr lang="en-US" altLang="zh-CN" sz="2000" b="1" dirty="0" smtClean="0">
                    <a:solidFill>
                      <a:schemeClr val="tx2">
                        <a:lumMod val="90000"/>
                        <a:lumOff val="10000"/>
                      </a:schemeClr>
                    </a:solidFill>
                    <a:latin typeface="Optima" charset="0"/>
                    <a:ea typeface="Optima" charset="0"/>
                    <a:cs typeface="Optima" charset="0"/>
                  </a:rPr>
                  <a:t> 1 - </a:t>
                </a:r>
                <a:r>
                  <a:rPr lang="en-US" altLang="zh-CN" sz="2000" b="1" dirty="0" err="1" smtClean="0">
                    <a:solidFill>
                      <a:schemeClr val="tx2">
                        <a:lumMod val="90000"/>
                        <a:lumOff val="10000"/>
                      </a:schemeClr>
                    </a:solidFill>
                    <a:latin typeface="Optima" charset="0"/>
                    <a:ea typeface="Optima" charset="0"/>
                    <a:cs typeface="Optima" charset="0"/>
                  </a:rPr>
                  <a:t>Biographie</a:t>
                </a:r>
                <a:endParaRPr lang="zh-CN" altLang="en-US" sz="2000" b="1" dirty="0">
                  <a:solidFill>
                    <a:schemeClr val="tx2">
                      <a:lumMod val="90000"/>
                      <a:lumOff val="10000"/>
                    </a:schemeClr>
                  </a:solidFill>
                  <a:latin typeface="Optima" charset="0"/>
                  <a:ea typeface="Optima" charset="0"/>
                  <a:cs typeface="Optima" charset="0"/>
                </a:endParaRPr>
              </a:p>
            </p:txBody>
          </p:sp>
          <p:sp>
            <p:nvSpPr>
              <p:cNvPr id="24" name="文本框 23"/>
              <p:cNvSpPr txBox="1"/>
              <p:nvPr/>
            </p:nvSpPr>
            <p:spPr>
              <a:xfrm>
                <a:off x="8129354" y="3656113"/>
                <a:ext cx="2407152" cy="1421928"/>
              </a:xfrm>
              <a:prstGeom prst="rect">
                <a:avLst/>
              </a:prstGeom>
              <a:noFill/>
            </p:spPr>
            <p:txBody>
              <a:bodyPr wrap="square" rtlCol="0">
                <a:spAutoFit/>
              </a:bodyPr>
              <a:lstStyle/>
              <a:p>
                <a:pPr marL="342900" indent="-342900">
                  <a:lnSpc>
                    <a:spcPct val="120000"/>
                  </a:lnSpc>
                  <a:buFontTx/>
                  <a:buChar char="-"/>
                </a:pPr>
                <a:r>
                  <a:rPr lang="en-US" altLang="zh-CN" b="1" dirty="0" err="1" smtClean="0">
                    <a:solidFill>
                      <a:srgbClr val="000000"/>
                    </a:solidFill>
                    <a:latin typeface="Optima" charset="0"/>
                    <a:ea typeface="Optima" charset="0"/>
                    <a:cs typeface="Optima" charset="0"/>
                  </a:rPr>
                  <a:t>L’enfance</a:t>
                </a:r>
                <a:r>
                  <a:rPr lang="en-US" altLang="zh-CN" b="1" dirty="0" smtClean="0">
                    <a:solidFill>
                      <a:srgbClr val="000000"/>
                    </a:solidFill>
                    <a:latin typeface="Optima" charset="0"/>
                    <a:ea typeface="Optima" charset="0"/>
                    <a:cs typeface="Optima" charset="0"/>
                  </a:rPr>
                  <a:t> et </a:t>
                </a:r>
                <a:r>
                  <a:rPr lang="en-US" altLang="zh-CN" b="1" dirty="0" err="1" smtClean="0">
                    <a:solidFill>
                      <a:srgbClr val="000000"/>
                    </a:solidFill>
                    <a:latin typeface="Optima" charset="0"/>
                    <a:ea typeface="Optima" charset="0"/>
                    <a:cs typeface="Optima" charset="0"/>
                  </a:rPr>
                  <a:t>jeunesse</a:t>
                </a:r>
                <a:endParaRPr lang="en-US" altLang="zh-CN" b="1" dirty="0" smtClean="0">
                  <a:solidFill>
                    <a:srgbClr val="000000"/>
                  </a:solidFill>
                  <a:latin typeface="Optima" charset="0"/>
                  <a:ea typeface="Optima" charset="0"/>
                  <a:cs typeface="Optima" charset="0"/>
                </a:endParaRPr>
              </a:p>
              <a:p>
                <a:pPr marL="342900" indent="-342900">
                  <a:lnSpc>
                    <a:spcPct val="120000"/>
                  </a:lnSpc>
                  <a:buFontTx/>
                  <a:buChar char="-"/>
                </a:pPr>
                <a:r>
                  <a:rPr lang="en-US" altLang="zh-CN" b="1" dirty="0" smtClean="0">
                    <a:solidFill>
                      <a:srgbClr val="000000"/>
                    </a:solidFill>
                    <a:latin typeface="Optima" charset="0"/>
                    <a:ea typeface="Optima" charset="0"/>
                    <a:cs typeface="Optima" charset="0"/>
                  </a:rPr>
                  <a:t>Les </a:t>
                </a:r>
                <a:r>
                  <a:rPr lang="en-US" altLang="zh-CN" b="1" dirty="0" err="1" smtClean="0">
                    <a:solidFill>
                      <a:srgbClr val="000000"/>
                    </a:solidFill>
                    <a:latin typeface="Optima" charset="0"/>
                    <a:ea typeface="Optima" charset="0"/>
                    <a:cs typeface="Optima" charset="0"/>
                  </a:rPr>
                  <a:t>années</a:t>
                </a:r>
                <a:r>
                  <a:rPr lang="en-US" altLang="zh-CN" b="1" dirty="0" smtClean="0">
                    <a:solidFill>
                      <a:srgbClr val="000000"/>
                    </a:solidFill>
                    <a:latin typeface="Optima" charset="0"/>
                    <a:ea typeface="Optima" charset="0"/>
                    <a:cs typeface="Optima" charset="0"/>
                  </a:rPr>
                  <a:t> 60</a:t>
                </a:r>
                <a:r>
                  <a:rPr lang="en-US" altLang="zh-CN" dirty="0" smtClean="0">
                    <a:solidFill>
                      <a:srgbClr val="000000"/>
                    </a:solidFill>
                    <a:latin typeface="Optima" charset="0"/>
                    <a:ea typeface="Optima" charset="0"/>
                    <a:cs typeface="Optima" charset="0"/>
                  </a:rPr>
                  <a:t>: </a:t>
                </a:r>
                <a:r>
                  <a:rPr lang="en-US" altLang="zh-CN" dirty="0" smtClean="0">
                    <a:solidFill>
                      <a:srgbClr val="000000"/>
                    </a:solidFill>
                    <a:latin typeface="Optima" charset="0"/>
                    <a:ea typeface="Optima" charset="0"/>
                    <a:cs typeface="Optima" charset="0"/>
                  </a:rPr>
                  <a:t>Les muses </a:t>
                </a:r>
                <a:r>
                  <a:rPr lang="en-US" altLang="zh-CN" dirty="0" smtClean="0">
                    <a:solidFill>
                      <a:srgbClr val="000000"/>
                    </a:solidFill>
                    <a:latin typeface="Optima" charset="0"/>
                    <a:ea typeface="Optima" charset="0"/>
                    <a:cs typeface="Optima" charset="0"/>
                  </a:rPr>
                  <a:t>de </a:t>
                </a:r>
                <a:r>
                  <a:rPr lang="en-US" altLang="zh-CN" dirty="0" err="1" smtClean="0">
                    <a:solidFill>
                      <a:srgbClr val="000000"/>
                    </a:solidFill>
                    <a:latin typeface="Optima" charset="0"/>
                    <a:ea typeface="Optima" charset="0"/>
                    <a:cs typeface="Optima" charset="0"/>
                  </a:rPr>
                  <a:t>Gainsbourg</a:t>
                </a:r>
                <a:r>
                  <a:rPr lang="zh-TW" altLang="en-US" dirty="0" smtClean="0">
                    <a:solidFill>
                      <a:srgbClr val="000000"/>
                    </a:solidFill>
                    <a:latin typeface="Optima" charset="0"/>
                    <a:ea typeface="Optima" charset="0"/>
                    <a:cs typeface="Optima" charset="0"/>
                  </a:rPr>
                  <a:t> </a:t>
                </a:r>
                <a:endParaRPr lang="en-US" altLang="zh-CN" dirty="0" smtClean="0">
                  <a:solidFill>
                    <a:srgbClr val="000000"/>
                  </a:solidFill>
                  <a:latin typeface="Optima" charset="0"/>
                  <a:ea typeface="Optima" charset="0"/>
                  <a:cs typeface="Optima" charset="0"/>
                </a:endParaRPr>
              </a:p>
              <a:p>
                <a:pPr marL="342900" indent="-342900">
                  <a:lnSpc>
                    <a:spcPct val="120000"/>
                  </a:lnSpc>
                  <a:buFontTx/>
                  <a:buChar char="-"/>
                </a:pPr>
                <a:r>
                  <a:rPr lang="en-US" altLang="zh-CN" b="1" dirty="0" smtClean="0">
                    <a:solidFill>
                      <a:srgbClr val="000000"/>
                    </a:solidFill>
                    <a:latin typeface="Optima" charset="0"/>
                    <a:ea typeface="Optima" charset="0"/>
                    <a:cs typeface="Optima" charset="0"/>
                  </a:rPr>
                  <a:t>Les </a:t>
                </a:r>
                <a:r>
                  <a:rPr lang="en-US" altLang="zh-CN" b="1" dirty="0" err="1" smtClean="0">
                    <a:solidFill>
                      <a:srgbClr val="000000"/>
                    </a:solidFill>
                    <a:latin typeface="Optima" charset="0"/>
                    <a:ea typeface="Optima" charset="0"/>
                    <a:cs typeface="Optima" charset="0"/>
                  </a:rPr>
                  <a:t>années</a:t>
                </a:r>
                <a:r>
                  <a:rPr lang="en-US" altLang="zh-CN" b="1" dirty="0" smtClean="0">
                    <a:solidFill>
                      <a:srgbClr val="000000"/>
                    </a:solidFill>
                    <a:latin typeface="Optima" charset="0"/>
                    <a:ea typeface="Optima" charset="0"/>
                    <a:cs typeface="Optima" charset="0"/>
                  </a:rPr>
                  <a:t> 70</a:t>
                </a:r>
                <a:r>
                  <a:rPr lang="en-US" altLang="zh-CN" dirty="0" smtClean="0">
                    <a:solidFill>
                      <a:srgbClr val="000000"/>
                    </a:solidFill>
                    <a:latin typeface="Optima" charset="0"/>
                    <a:ea typeface="Optima" charset="0"/>
                    <a:cs typeface="Optima" charset="0"/>
                  </a:rPr>
                  <a:t>: </a:t>
                </a:r>
                <a:r>
                  <a:rPr lang="fr-FR" altLang="zh-CN" dirty="0">
                    <a:solidFill>
                      <a:srgbClr val="000000"/>
                    </a:solidFill>
                    <a:latin typeface="Optima" charset="0"/>
                    <a:ea typeface="Optima" charset="0"/>
                    <a:cs typeface="Optima" charset="0"/>
                  </a:rPr>
                  <a:t>D</a:t>
                </a:r>
                <a:r>
                  <a:rPr lang="fr-FR" altLang="zh-CN" dirty="0" smtClean="0">
                    <a:solidFill>
                      <a:srgbClr val="000000"/>
                    </a:solidFill>
                    <a:latin typeface="Optima" charset="0"/>
                    <a:ea typeface="Optima" charset="0"/>
                    <a:cs typeface="Optima" charset="0"/>
                  </a:rPr>
                  <a:t>écennie</a:t>
                </a:r>
                <a:r>
                  <a:rPr lang="en-US" altLang="zh-CN" dirty="0" smtClean="0">
                    <a:solidFill>
                      <a:srgbClr val="000000"/>
                    </a:solidFill>
                    <a:latin typeface="Optima" charset="0"/>
                    <a:ea typeface="Optima" charset="0"/>
                    <a:cs typeface="Optima" charset="0"/>
                  </a:rPr>
                  <a:t> majeure</a:t>
                </a:r>
              </a:p>
              <a:p>
                <a:pPr marL="342900" indent="-342900">
                  <a:lnSpc>
                    <a:spcPct val="120000"/>
                  </a:lnSpc>
                  <a:buFontTx/>
                  <a:buChar char="-"/>
                </a:pPr>
                <a:r>
                  <a:rPr lang="en-US" altLang="zh-CN" b="1" dirty="0" smtClean="0">
                    <a:solidFill>
                      <a:srgbClr val="000000"/>
                    </a:solidFill>
                    <a:latin typeface="Optima" charset="0"/>
                    <a:ea typeface="Optima" charset="0"/>
                    <a:cs typeface="Optima" charset="0"/>
                  </a:rPr>
                  <a:t>Les </a:t>
                </a:r>
                <a:r>
                  <a:rPr lang="en-US" altLang="zh-CN" b="1" dirty="0" err="1" smtClean="0">
                    <a:solidFill>
                      <a:srgbClr val="000000"/>
                    </a:solidFill>
                    <a:latin typeface="Optima" charset="0"/>
                    <a:ea typeface="Optima" charset="0"/>
                    <a:cs typeface="Optima" charset="0"/>
                  </a:rPr>
                  <a:t>années</a:t>
                </a:r>
                <a:r>
                  <a:rPr lang="en-US" altLang="zh-CN" b="1" dirty="0" smtClean="0">
                    <a:solidFill>
                      <a:srgbClr val="000000"/>
                    </a:solidFill>
                    <a:latin typeface="Optima" charset="0"/>
                    <a:ea typeface="Optima" charset="0"/>
                    <a:cs typeface="Optima" charset="0"/>
                  </a:rPr>
                  <a:t> 80</a:t>
                </a:r>
                <a:r>
                  <a:rPr lang="en-US" altLang="zh-CN" dirty="0" smtClean="0">
                    <a:solidFill>
                      <a:srgbClr val="000000"/>
                    </a:solidFill>
                    <a:latin typeface="Optima" charset="0"/>
                    <a:ea typeface="Optima" charset="0"/>
                    <a:cs typeface="Optima" charset="0"/>
                  </a:rPr>
                  <a:t>: </a:t>
                </a:r>
                <a:r>
                  <a:rPr lang="en-US" altLang="zh-CN" dirty="0" smtClean="0">
                    <a:solidFill>
                      <a:srgbClr val="000000"/>
                    </a:solidFill>
                    <a:latin typeface="Optima" charset="0"/>
                    <a:ea typeface="Optima" charset="0"/>
                    <a:cs typeface="Optima" charset="0"/>
                  </a:rPr>
                  <a:t>&lt;</a:t>
                </a:r>
                <a:r>
                  <a:rPr lang="en-US" altLang="zh-CN" dirty="0" err="1" smtClean="0">
                    <a:solidFill>
                      <a:srgbClr val="000000"/>
                    </a:solidFill>
                    <a:latin typeface="Optima" charset="0"/>
                    <a:ea typeface="Optima" charset="0"/>
                    <a:cs typeface="Optima" charset="0"/>
                  </a:rPr>
                  <a:t>Gainsbarre</a:t>
                </a:r>
                <a:r>
                  <a:rPr lang="en-US" altLang="zh-CN" dirty="0" smtClean="0">
                    <a:solidFill>
                      <a:srgbClr val="000000"/>
                    </a:solidFill>
                    <a:latin typeface="Optima" charset="0"/>
                    <a:ea typeface="Optima" charset="0"/>
                    <a:cs typeface="Optima" charset="0"/>
                  </a:rPr>
                  <a:t>&gt;</a:t>
                </a:r>
                <a:endParaRPr lang="zh-CN" altLang="en-US" dirty="0">
                  <a:solidFill>
                    <a:srgbClr val="000000"/>
                  </a:solidFill>
                  <a:latin typeface="Optima" charset="0"/>
                  <a:ea typeface="Optima" charset="0"/>
                  <a:cs typeface="Optima" charset="0"/>
                </a:endParaRPr>
              </a:p>
            </p:txBody>
          </p:sp>
        </p:grpSp>
        <p:cxnSp>
          <p:nvCxnSpPr>
            <p:cNvPr id="58" name="直接连接符 54"/>
            <p:cNvCxnSpPr/>
            <p:nvPr/>
          </p:nvCxnSpPr>
          <p:spPr>
            <a:xfrm>
              <a:off x="489800" y="870355"/>
              <a:ext cx="3581400" cy="0"/>
            </a:xfrm>
            <a:prstGeom prst="line">
              <a:avLst/>
            </a:prstGeom>
            <a:ln w="9525">
              <a:solidFill>
                <a:srgbClr val="444444"/>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908403" y="581300"/>
            <a:ext cx="4212236" cy="523220"/>
          </a:xfrm>
          <a:prstGeom prst="rect">
            <a:avLst/>
          </a:prstGeom>
          <a:noFill/>
        </p:spPr>
        <p:txBody>
          <a:bodyPr wrap="square" rtlCol="0">
            <a:spAutoFit/>
          </a:bodyPr>
          <a:lstStyle/>
          <a:p>
            <a:r>
              <a:rPr lang="fr-FR" sz="2800" b="1" dirty="0" smtClean="0">
                <a:latin typeface="Optima" charset="0"/>
                <a:ea typeface="Optima" charset="0"/>
                <a:cs typeface="Optima" charset="0"/>
              </a:rPr>
              <a:t>TABLE DES MATIÈRES</a:t>
            </a:r>
          </a:p>
        </p:txBody>
      </p:sp>
    </p:spTree>
    <p:extLst>
      <p:ext uri="{BB962C8B-B14F-4D97-AF65-F5344CB8AC3E}">
        <p14:creationId xmlns:p14="http://schemas.microsoft.com/office/powerpoint/2010/main" val="3187689682"/>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16000">
                                      <p:stCondLst>
                                        <p:cond delay="250"/>
                                      </p:stCondLst>
                                      <p:childTnLst>
                                        <p:set>
                                          <p:cBhvr>
                                            <p:cTn id="6" dur="1" fill="hold">
                                              <p:stCondLst>
                                                <p:cond delay="0"/>
                                              </p:stCondLst>
                                            </p:cTn>
                                            <p:tgtEl>
                                              <p:spTgt spid="63"/>
                                            </p:tgtEl>
                                            <p:attrNameLst>
                                              <p:attrName>style.visibility</p:attrName>
                                            </p:attrNameLst>
                                          </p:cBhvr>
                                          <p:to>
                                            <p:strVal val="visible"/>
                                          </p:to>
                                        </p:set>
                                        <p:anim calcmode="lin" valueType="num" p14:bounceEnd="16000">
                                          <p:cBhvr additive="base">
                                            <p:cTn id="7" dur="500" fill="hold"/>
                                            <p:tgtEl>
                                              <p:spTgt spid="63"/>
                                            </p:tgtEl>
                                            <p:attrNameLst>
                                              <p:attrName>ppt_x</p:attrName>
                                            </p:attrNameLst>
                                          </p:cBhvr>
                                          <p:tavLst>
                                            <p:tav tm="0">
                                              <p:val>
                                                <p:strVal val="1+#ppt_w/2"/>
                                              </p:val>
                                            </p:tav>
                                            <p:tav tm="100000">
                                              <p:val>
                                                <p:strVal val="#ppt_x"/>
                                              </p:val>
                                            </p:tav>
                                          </p:tavLst>
                                        </p:anim>
                                        <p:anim calcmode="lin" valueType="num" p14:bounceEnd="16000">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latin typeface="Optima" charset="0"/>
                <a:ea typeface="Optima" charset="0"/>
                <a:cs typeface="Optima" charset="0"/>
              </a:rPr>
              <a:t>RÉFÉRENCES</a:t>
            </a:r>
            <a:endParaRPr lang="fr-FR" b="1" dirty="0">
              <a:latin typeface="Optima" charset="0"/>
              <a:ea typeface="Optima" charset="0"/>
              <a:cs typeface="Optima" charset="0"/>
            </a:endParaRPr>
          </a:p>
        </p:txBody>
      </p:sp>
      <p:sp>
        <p:nvSpPr>
          <p:cNvPr id="3" name="Rectangle 2"/>
          <p:cNvSpPr/>
          <p:nvPr/>
        </p:nvSpPr>
        <p:spPr>
          <a:xfrm>
            <a:off x="898160" y="2413337"/>
            <a:ext cx="8503048" cy="2308324"/>
          </a:xfrm>
          <a:prstGeom prst="rect">
            <a:avLst/>
          </a:prstGeom>
        </p:spPr>
        <p:txBody>
          <a:bodyPr wrap="square">
            <a:spAutoFit/>
          </a:bodyPr>
          <a:lstStyle/>
          <a:p>
            <a:pPr marL="285750" indent="-285750">
              <a:buFont typeface="Arial" charset="0"/>
              <a:buChar char="•"/>
            </a:pPr>
            <a:r>
              <a:rPr lang="fr-FR" dirty="0">
                <a:latin typeface="Optima" charset="0"/>
                <a:ea typeface="Optima" charset="0"/>
                <a:cs typeface="Optima" charset="0"/>
                <a:hlinkClick r:id="rId2"/>
              </a:rPr>
              <a:t>https://fr.wikipedia.org/wiki/Serge_Gainsbourg </a:t>
            </a:r>
          </a:p>
          <a:p>
            <a:pPr marL="285750" indent="-285750">
              <a:buFont typeface="Arial" charset="0"/>
              <a:buChar char="•"/>
            </a:pPr>
            <a:r>
              <a:rPr lang="fr-FR" dirty="0">
                <a:latin typeface="Optima" charset="0"/>
                <a:ea typeface="Optima" charset="0"/>
                <a:cs typeface="Optima" charset="0"/>
                <a:hlinkClick r:id="rId2"/>
              </a:rPr>
              <a:t>https://</a:t>
            </a:r>
            <a:r>
              <a:rPr lang="fr-FR" dirty="0">
                <a:latin typeface="Optima" charset="0"/>
                <a:ea typeface="Optima" charset="0"/>
                <a:cs typeface="Optima" charset="0"/>
                <a:hlinkClick r:id="rId2"/>
              </a:rPr>
              <a:t>alchimy.info/les-yeyes-1960</a:t>
            </a:r>
            <a:r>
              <a:rPr lang="fr-FR" dirty="0" smtClean="0">
                <a:latin typeface="Optima" charset="0"/>
                <a:ea typeface="Optima" charset="0"/>
                <a:cs typeface="Optima" charset="0"/>
                <a:hlinkClick r:id="rId2"/>
              </a:rPr>
              <a:t>/</a:t>
            </a:r>
            <a:endParaRPr lang="fr-FR" dirty="0" smtClean="0">
              <a:latin typeface="Optima" charset="0"/>
              <a:ea typeface="Optima" charset="0"/>
              <a:cs typeface="Optima" charset="0"/>
            </a:endParaRPr>
          </a:p>
          <a:p>
            <a:pPr marL="285750" indent="-285750">
              <a:buFont typeface="Arial" charset="0"/>
              <a:buChar char="•"/>
            </a:pPr>
            <a:r>
              <a:rPr lang="fr-FR" dirty="0">
                <a:latin typeface="Optima" charset="0"/>
                <a:ea typeface="Optima" charset="0"/>
                <a:cs typeface="Optima" charset="0"/>
                <a:hlinkClick r:id="rId3"/>
              </a:rPr>
              <a:t>https://</a:t>
            </a:r>
            <a:r>
              <a:rPr lang="fr-FR" dirty="0" smtClean="0">
                <a:latin typeface="Optima" charset="0"/>
                <a:ea typeface="Optima" charset="0"/>
                <a:cs typeface="Optima" charset="0"/>
                <a:hlinkClick r:id="rId3"/>
              </a:rPr>
              <a:t>fr.wikipedia.org/wiki/Mai_68</a:t>
            </a:r>
            <a:r>
              <a:rPr lang="fr-FR" dirty="0" smtClean="0">
                <a:latin typeface="Optima" charset="0"/>
                <a:ea typeface="Optima" charset="0"/>
                <a:cs typeface="Optima" charset="0"/>
              </a:rPr>
              <a:t> </a:t>
            </a:r>
            <a:endParaRPr lang="fr-FR" dirty="0">
              <a:latin typeface="Optima" charset="0"/>
              <a:ea typeface="Optima" charset="0"/>
              <a:cs typeface="Optima" charset="0"/>
            </a:endParaRPr>
          </a:p>
          <a:p>
            <a:pPr marL="285750" indent="-285750">
              <a:buFont typeface="Arial" charset="0"/>
              <a:buChar char="•"/>
            </a:pPr>
            <a:r>
              <a:rPr lang="fr-FR" dirty="0">
                <a:latin typeface="Optima" charset="0"/>
                <a:ea typeface="Optima" charset="0"/>
                <a:cs typeface="Optima" charset="0"/>
                <a:hlinkClick r:id="rId4"/>
              </a:rPr>
              <a:t>https://www.lemonde.fr/culture/article/2013/08/26/jane-birkin-serge-gainsbourg-etait-un-provocateur-avec-une-ame-follement-romantique_3465660_3246.html</a:t>
            </a:r>
            <a:r>
              <a:rPr lang="fr-FR" dirty="0">
                <a:latin typeface="Optima" charset="0"/>
                <a:ea typeface="Optima" charset="0"/>
                <a:cs typeface="Optima" charset="0"/>
              </a:rPr>
              <a:t> </a:t>
            </a:r>
          </a:p>
          <a:p>
            <a:pPr marL="285750" indent="-285750">
              <a:buFont typeface="Arial" charset="0"/>
              <a:buChar char="•"/>
            </a:pPr>
            <a:r>
              <a:rPr lang="fr-FR" dirty="0">
                <a:latin typeface="Optima" charset="0"/>
                <a:ea typeface="Optima" charset="0"/>
                <a:cs typeface="Optima" charset="0"/>
                <a:hlinkClick r:id="rId5"/>
              </a:rPr>
              <a:t>https://fr.wikipedia.org/wiki/Interruption_volontaire_de_grossesse_en_France</a:t>
            </a:r>
            <a:endParaRPr lang="fr-FR" dirty="0">
              <a:latin typeface="Optima" charset="0"/>
              <a:ea typeface="Optima" charset="0"/>
              <a:cs typeface="Optima" charset="0"/>
            </a:endParaRPr>
          </a:p>
          <a:p>
            <a:pPr marL="285750" indent="-285750">
              <a:buFont typeface="Arial" charset="0"/>
              <a:buChar char="•"/>
            </a:pPr>
            <a:r>
              <a:rPr lang="fr-FR" dirty="0">
                <a:latin typeface="Optima" charset="0"/>
                <a:ea typeface="Optima" charset="0"/>
                <a:cs typeface="Optima" charset="0"/>
                <a:hlinkClick r:id="rId6"/>
              </a:rPr>
              <a:t>https://fr.wikipedia.org/wiki/Loi_Neuwirth</a:t>
            </a:r>
            <a:r>
              <a:rPr lang="fr-FR" dirty="0">
                <a:latin typeface="Optima" charset="0"/>
                <a:ea typeface="Optima" charset="0"/>
                <a:cs typeface="Optima" charset="0"/>
              </a:rPr>
              <a:t> </a:t>
            </a:r>
          </a:p>
          <a:p>
            <a:r>
              <a:rPr lang="fr-FR" dirty="0">
                <a:latin typeface="Optima" charset="0"/>
                <a:ea typeface="Optima" charset="0"/>
                <a:cs typeface="Optima" charset="0"/>
              </a:rPr>
              <a:t> </a:t>
            </a:r>
          </a:p>
        </p:txBody>
      </p:sp>
    </p:spTree>
    <p:extLst>
      <p:ext uri="{BB962C8B-B14F-4D97-AF65-F5344CB8AC3E}">
        <p14:creationId xmlns:p14="http://schemas.microsoft.com/office/powerpoint/2010/main" val="198614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ge result for gainsbourg enfance"/>
          <p:cNvPicPr>
            <a:picLocks noChangeAspect="1" noChangeArrowheads="1"/>
          </p:cNvPicPr>
          <p:nvPr/>
        </p:nvPicPr>
        <p:blipFill rotWithShape="1">
          <a:blip r:embed="rId3">
            <a:extLst>
              <a:ext uri="{28A0092B-C50C-407E-A947-70E740481C1C}">
                <a14:useLocalDpi xmlns:a14="http://schemas.microsoft.com/office/drawing/2010/main" val="0"/>
              </a:ext>
            </a:extLst>
          </a:blip>
          <a:srcRect r="1099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p:cNvSpPr/>
          <p:nvPr/>
        </p:nvSpPr>
        <p:spPr>
          <a:xfrm>
            <a:off x="0" y="0"/>
            <a:ext cx="12192000" cy="6858000"/>
          </a:xfrm>
          <a:prstGeom prst="rect">
            <a:avLst/>
          </a:prstGeom>
          <a:solidFill>
            <a:schemeClr val="tx1">
              <a:lumMod val="95000"/>
              <a:lumOff val="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文本框 1"/>
          <p:cNvSpPr txBox="1"/>
          <p:nvPr/>
        </p:nvSpPr>
        <p:spPr>
          <a:xfrm>
            <a:off x="1432653" y="3075057"/>
            <a:ext cx="9705975" cy="707886"/>
          </a:xfrm>
          <a:prstGeom prst="rect">
            <a:avLst/>
          </a:prstGeom>
          <a:noFill/>
        </p:spPr>
        <p:txBody>
          <a:bodyPr wrap="square" rtlCol="0">
            <a:spAutoFit/>
          </a:bodyPr>
          <a:lstStyle/>
          <a:p>
            <a:pPr algn="r"/>
            <a:r>
              <a:rPr lang="en-US" altLang="zh-CN" sz="4000" smtClean="0">
                <a:solidFill>
                  <a:srgbClr val="FFFFFF">
                    <a:lumMod val="85000"/>
                  </a:srgbClr>
                </a:solidFill>
                <a:latin typeface="Optima" charset="0"/>
                <a:ea typeface="Optima" charset="0"/>
                <a:cs typeface="Optima" charset="0"/>
              </a:rPr>
              <a:t>BIOGRAPHIE</a:t>
            </a:r>
            <a:endParaRPr lang="en-US" altLang="zh-CN" sz="4000" dirty="0" smtClean="0">
              <a:solidFill>
                <a:srgbClr val="FFFFFF">
                  <a:lumMod val="85000"/>
                </a:srgbClr>
              </a:solidFill>
              <a:latin typeface="Optima" charset="0"/>
              <a:ea typeface="Optima" charset="0"/>
              <a:cs typeface="Optima" charset="0"/>
            </a:endParaRPr>
          </a:p>
        </p:txBody>
      </p:sp>
    </p:spTree>
    <p:extLst>
      <p:ext uri="{BB962C8B-B14F-4D97-AF65-F5344CB8AC3E}">
        <p14:creationId xmlns:p14="http://schemas.microsoft.com/office/powerpoint/2010/main" val="865679700"/>
      </p:ext>
    </p:extLst>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8000"/>
                                  </p:iterate>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5"/>
                                        </p:tgtEl>
                                        <p:attrNameLst>
                                          <p:attrName>ppt_y</p:attrName>
                                        </p:attrNameLst>
                                      </p:cBhvr>
                                      <p:tavLst>
                                        <p:tav tm="0">
                                          <p:val>
                                            <p:strVal val="#ppt_y"/>
                                          </p:val>
                                        </p:tav>
                                        <p:tav tm="100000">
                                          <p:val>
                                            <p:strVal val="#ppt_y"/>
                                          </p:val>
                                        </p:tav>
                                      </p:tavLst>
                                    </p:anim>
                                    <p:anim calcmode="lin" valueType="num">
                                      <p:cBhvr>
                                        <p:cTn id="9" dur="7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3" y="581300"/>
            <a:ext cx="4212236" cy="523220"/>
          </a:xfrm>
          <a:prstGeom prst="rect">
            <a:avLst/>
          </a:prstGeom>
          <a:noFill/>
        </p:spPr>
        <p:txBody>
          <a:bodyPr wrap="square" rtlCol="0">
            <a:spAutoFit/>
          </a:bodyPr>
          <a:lstStyle/>
          <a:p>
            <a:r>
              <a:rPr lang="fr-FR" sz="2800" b="1" dirty="0" smtClean="0">
                <a:latin typeface="Optima" charset="0"/>
                <a:ea typeface="Optima" charset="0"/>
                <a:cs typeface="Optima" charset="0"/>
              </a:rPr>
              <a:t>L’ENFANCE ET JEUNESSE</a:t>
            </a:r>
          </a:p>
        </p:txBody>
      </p:sp>
      <p:grpSp>
        <p:nvGrpSpPr>
          <p:cNvPr id="8" name="Group 7"/>
          <p:cNvGrpSpPr/>
          <p:nvPr/>
        </p:nvGrpSpPr>
        <p:grpSpPr>
          <a:xfrm>
            <a:off x="-1" y="3189155"/>
            <a:ext cx="12876556" cy="769444"/>
            <a:chOff x="0" y="3189155"/>
            <a:chExt cx="10742128" cy="769444"/>
          </a:xfrm>
        </p:grpSpPr>
        <p:sp>
          <p:nvSpPr>
            <p:cNvPr id="2" name="Rectangle 1"/>
            <p:cNvSpPr/>
            <p:nvPr/>
          </p:nvSpPr>
          <p:spPr>
            <a:xfrm>
              <a:off x="0" y="3192905"/>
              <a:ext cx="2038662" cy="56962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038662" y="3192905"/>
              <a:ext cx="2038662" cy="569626"/>
            </a:xfrm>
            <a:prstGeom prst="rect">
              <a:avLst/>
            </a:prstGeom>
            <a:solidFill>
              <a:srgbClr val="3F8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066331" y="3192905"/>
              <a:ext cx="2038662" cy="569626"/>
            </a:xfrm>
            <a:prstGeom prst="rect">
              <a:avLst/>
            </a:prstGeom>
            <a:solidFill>
              <a:srgbClr val="49A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6104993" y="3192905"/>
              <a:ext cx="2038662" cy="569626"/>
            </a:xfrm>
            <a:prstGeom prst="rect">
              <a:avLst/>
            </a:prstGeom>
            <a:solidFill>
              <a:srgbClr val="63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8132662" y="3192905"/>
              <a:ext cx="2038662" cy="569626"/>
            </a:xfrm>
            <a:prstGeom prst="rect">
              <a:avLst/>
            </a:prstGeom>
            <a:solidFill>
              <a:srgbClr val="70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944623" y="3189158"/>
              <a:ext cx="1663908" cy="769441"/>
            </a:xfrm>
            <a:prstGeom prst="rect">
              <a:avLst/>
            </a:prstGeom>
            <a:noFill/>
          </p:spPr>
          <p:txBody>
            <a:bodyPr wrap="square" rtlCol="0">
              <a:spAutoFit/>
            </a:bodyPr>
            <a:lstStyle/>
            <a:p>
              <a:r>
                <a:rPr lang="fr-FR" sz="4400" b="1" dirty="0" smtClean="0">
                  <a:solidFill>
                    <a:schemeClr val="bg1"/>
                  </a:solidFill>
                  <a:latin typeface="Optima" charset="0"/>
                  <a:ea typeface="Optima" charset="0"/>
                  <a:cs typeface="Optima" charset="0"/>
                </a:rPr>
                <a:t>1928</a:t>
              </a:r>
            </a:p>
          </p:txBody>
        </p:sp>
        <p:sp>
          <p:nvSpPr>
            <p:cNvPr id="22" name="TextBox 21"/>
            <p:cNvSpPr txBox="1"/>
            <p:nvPr/>
          </p:nvSpPr>
          <p:spPr>
            <a:xfrm>
              <a:off x="3037224" y="3189157"/>
              <a:ext cx="1663908" cy="769441"/>
            </a:xfrm>
            <a:prstGeom prst="rect">
              <a:avLst/>
            </a:prstGeom>
            <a:noFill/>
          </p:spPr>
          <p:txBody>
            <a:bodyPr wrap="square" rtlCol="0">
              <a:spAutoFit/>
            </a:bodyPr>
            <a:lstStyle/>
            <a:p>
              <a:r>
                <a:rPr lang="fr-FR" sz="4400" b="1" dirty="0" smtClean="0">
                  <a:solidFill>
                    <a:schemeClr val="bg1"/>
                  </a:solidFill>
                  <a:latin typeface="Optima" charset="0"/>
                  <a:ea typeface="Optima" charset="0"/>
                  <a:cs typeface="Optima" charset="0"/>
                </a:rPr>
                <a:t>1941</a:t>
              </a:r>
            </a:p>
          </p:txBody>
        </p:sp>
        <p:sp>
          <p:nvSpPr>
            <p:cNvPr id="23" name="TextBox 22"/>
            <p:cNvSpPr txBox="1"/>
            <p:nvPr/>
          </p:nvSpPr>
          <p:spPr>
            <a:xfrm>
              <a:off x="9078220" y="3189156"/>
              <a:ext cx="1663908" cy="769441"/>
            </a:xfrm>
            <a:prstGeom prst="rect">
              <a:avLst/>
            </a:prstGeom>
            <a:noFill/>
          </p:spPr>
          <p:txBody>
            <a:bodyPr wrap="square" rtlCol="0">
              <a:spAutoFit/>
            </a:bodyPr>
            <a:lstStyle/>
            <a:p>
              <a:r>
                <a:rPr lang="fr-FR" sz="4400" b="1" smtClean="0">
                  <a:solidFill>
                    <a:schemeClr val="bg1"/>
                  </a:solidFill>
                  <a:latin typeface="Optima" charset="0"/>
                  <a:ea typeface="Optima" charset="0"/>
                  <a:cs typeface="Optima" charset="0"/>
                </a:rPr>
                <a:t>1965</a:t>
              </a:r>
              <a:endParaRPr lang="fr-FR" sz="4400" b="1" dirty="0" smtClean="0">
                <a:solidFill>
                  <a:schemeClr val="bg1"/>
                </a:solidFill>
                <a:latin typeface="Optima" charset="0"/>
                <a:ea typeface="Optima" charset="0"/>
                <a:cs typeface="Optima" charset="0"/>
              </a:endParaRPr>
            </a:p>
          </p:txBody>
        </p:sp>
        <p:sp>
          <p:nvSpPr>
            <p:cNvPr id="26" name="TextBox 25"/>
            <p:cNvSpPr txBox="1"/>
            <p:nvPr/>
          </p:nvSpPr>
          <p:spPr>
            <a:xfrm>
              <a:off x="5005945" y="3189156"/>
              <a:ext cx="1663908" cy="769441"/>
            </a:xfrm>
            <a:prstGeom prst="rect">
              <a:avLst/>
            </a:prstGeom>
            <a:noFill/>
          </p:spPr>
          <p:txBody>
            <a:bodyPr wrap="square" rtlCol="0">
              <a:spAutoFit/>
            </a:bodyPr>
            <a:lstStyle/>
            <a:p>
              <a:r>
                <a:rPr lang="fr-FR" sz="4400" b="1" smtClean="0">
                  <a:solidFill>
                    <a:schemeClr val="bg1"/>
                  </a:solidFill>
                  <a:latin typeface="Optima" charset="0"/>
                  <a:ea typeface="Optima" charset="0"/>
                  <a:cs typeface="Optima" charset="0"/>
                </a:rPr>
                <a:t>1948</a:t>
              </a:r>
              <a:endParaRPr lang="fr-FR" sz="4400" b="1" dirty="0" smtClean="0">
                <a:solidFill>
                  <a:schemeClr val="bg1"/>
                </a:solidFill>
                <a:latin typeface="Optima" charset="0"/>
                <a:ea typeface="Optima" charset="0"/>
                <a:cs typeface="Optima" charset="0"/>
              </a:endParaRPr>
            </a:p>
          </p:txBody>
        </p:sp>
        <p:sp>
          <p:nvSpPr>
            <p:cNvPr id="27" name="TextBox 26"/>
            <p:cNvSpPr txBox="1"/>
            <p:nvPr/>
          </p:nvSpPr>
          <p:spPr>
            <a:xfrm>
              <a:off x="7023593" y="3189155"/>
              <a:ext cx="1663908" cy="769441"/>
            </a:xfrm>
            <a:prstGeom prst="rect">
              <a:avLst/>
            </a:prstGeom>
            <a:noFill/>
          </p:spPr>
          <p:txBody>
            <a:bodyPr wrap="square" rtlCol="0">
              <a:spAutoFit/>
            </a:bodyPr>
            <a:lstStyle/>
            <a:p>
              <a:r>
                <a:rPr lang="fr-FR" sz="4400" b="1" dirty="0" smtClean="0">
                  <a:solidFill>
                    <a:schemeClr val="bg1"/>
                  </a:solidFill>
                  <a:latin typeface="Optima" charset="0"/>
                  <a:ea typeface="Optima" charset="0"/>
                  <a:cs typeface="Optima" charset="0"/>
                </a:rPr>
                <a:t>1957</a:t>
              </a:r>
            </a:p>
          </p:txBody>
        </p:sp>
      </p:grpSp>
      <p:cxnSp>
        <p:nvCxnSpPr>
          <p:cNvPr id="10" name="Straight Connector 9"/>
          <p:cNvCxnSpPr/>
          <p:nvPr/>
        </p:nvCxnSpPr>
        <p:spPr>
          <a:xfrm flipH="1" flipV="1">
            <a:off x="455221" y="1738859"/>
            <a:ext cx="23604" cy="1450297"/>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2638" y="1695515"/>
            <a:ext cx="1730877" cy="1200329"/>
          </a:xfrm>
          <a:prstGeom prst="rect">
            <a:avLst/>
          </a:prstGeom>
          <a:noFill/>
        </p:spPr>
        <p:txBody>
          <a:bodyPr wrap="square" rtlCol="0">
            <a:spAutoFit/>
          </a:bodyPr>
          <a:lstStyle/>
          <a:p>
            <a:r>
              <a:rPr lang="en-US" sz="1200" dirty="0" smtClean="0">
                <a:latin typeface="Optima" charset="0"/>
                <a:ea typeface="Optima" charset="0"/>
                <a:cs typeface="Optima" charset="0"/>
              </a:rPr>
              <a:t>Le 2 </a:t>
            </a:r>
            <a:r>
              <a:rPr lang="en-US" sz="1200" dirty="0" err="1" smtClean="0">
                <a:latin typeface="Optima" charset="0"/>
                <a:ea typeface="Optima" charset="0"/>
                <a:cs typeface="Optima" charset="0"/>
              </a:rPr>
              <a:t>avril</a:t>
            </a:r>
            <a:r>
              <a:rPr lang="en-US" sz="1200" dirty="0" smtClean="0">
                <a:latin typeface="Optima" charset="0"/>
                <a:ea typeface="Optima" charset="0"/>
                <a:cs typeface="Optima" charset="0"/>
              </a:rPr>
              <a:t> 1928, </a:t>
            </a:r>
            <a:r>
              <a:rPr lang="en-US" sz="1200" dirty="0" err="1" smtClean="0">
                <a:latin typeface="Optima" charset="0"/>
                <a:ea typeface="Optima" charset="0"/>
                <a:cs typeface="Optima" charset="0"/>
              </a:rPr>
              <a:t>il</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est</a:t>
            </a:r>
            <a:r>
              <a:rPr lang="en-US" sz="1200" dirty="0" smtClean="0">
                <a:latin typeface="Optima" charset="0"/>
                <a:ea typeface="Optima" charset="0"/>
                <a:cs typeface="Optima" charset="0"/>
              </a:rPr>
              <a:t> né </a:t>
            </a:r>
            <a:r>
              <a:rPr lang="en-US" sz="1200" b="1" dirty="0" smtClean="0">
                <a:latin typeface="Optima" charset="0"/>
                <a:ea typeface="Optima" charset="0"/>
                <a:cs typeface="Optima" charset="0"/>
              </a:rPr>
              <a:t>Lucien Ginsburg</a:t>
            </a:r>
            <a:r>
              <a:rPr lang="en-US" sz="1200" dirty="0" smtClean="0">
                <a:latin typeface="Optima" charset="0"/>
                <a:ea typeface="Optima" charset="0"/>
                <a:cs typeface="Optima" charset="0"/>
              </a:rPr>
              <a:t>. </a:t>
            </a:r>
          </a:p>
          <a:p>
            <a:pPr algn="r"/>
            <a:endParaRPr lang="en-US" sz="1200" dirty="0" smtClean="0">
              <a:latin typeface="Optima" charset="0"/>
              <a:ea typeface="Optima" charset="0"/>
              <a:cs typeface="Optima" charset="0"/>
            </a:endParaRPr>
          </a:p>
          <a:p>
            <a:r>
              <a:rPr lang="en-US" sz="1200" dirty="0" err="1" smtClean="0">
                <a:latin typeface="Optima" charset="0"/>
                <a:ea typeface="Optima" charset="0"/>
                <a:cs typeface="Optima" charset="0"/>
              </a:rPr>
              <a:t>Ses</a:t>
            </a:r>
            <a:r>
              <a:rPr lang="en-US" sz="1200" dirty="0" smtClean="0">
                <a:latin typeface="Optima" charset="0"/>
                <a:ea typeface="Optima" charset="0"/>
                <a:cs typeface="Optima" charset="0"/>
              </a:rPr>
              <a:t> parents </a:t>
            </a:r>
            <a:r>
              <a:rPr lang="en-US" sz="1200" dirty="0" err="1" smtClean="0">
                <a:latin typeface="Optima" charset="0"/>
                <a:ea typeface="Optima" charset="0"/>
                <a:cs typeface="Optima" charset="0"/>
              </a:rPr>
              <a:t>sont</a:t>
            </a:r>
            <a:r>
              <a:rPr lang="en-US" sz="1200" dirty="0" smtClean="0">
                <a:latin typeface="Optima" charset="0"/>
                <a:ea typeface="Optima" charset="0"/>
                <a:cs typeface="Optima" charset="0"/>
              </a:rPr>
              <a:t> des immigrants </a:t>
            </a:r>
            <a:r>
              <a:rPr lang="en-US" sz="1200" dirty="0" err="1" smtClean="0">
                <a:latin typeface="Optima" charset="0"/>
                <a:ea typeface="Optima" charset="0"/>
                <a:cs typeface="Optima" charset="0"/>
              </a:rPr>
              <a:t>juifs</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d’origine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russe</a:t>
            </a:r>
            <a:r>
              <a:rPr lang="en-US" sz="1200" dirty="0" smtClean="0">
                <a:latin typeface="Optima" charset="0"/>
                <a:ea typeface="Optima" charset="0"/>
                <a:cs typeface="Optima" charset="0"/>
              </a:rPr>
              <a:t>.</a:t>
            </a:r>
            <a:endParaRPr lang="fr-FR" sz="1200" dirty="0" smtClean="0">
              <a:latin typeface="Optima" charset="0"/>
              <a:ea typeface="Optima" charset="0"/>
              <a:cs typeface="Optima" charset="0"/>
            </a:endParaRPr>
          </a:p>
        </p:txBody>
      </p:sp>
      <p:cxnSp>
        <p:nvCxnSpPr>
          <p:cNvPr id="31" name="Straight Connector 30"/>
          <p:cNvCxnSpPr/>
          <p:nvPr/>
        </p:nvCxnSpPr>
        <p:spPr>
          <a:xfrm flipH="1" flipV="1">
            <a:off x="2668250" y="3762531"/>
            <a:ext cx="33560" cy="1663910"/>
          </a:xfrm>
          <a:prstGeom prst="line">
            <a:avLst/>
          </a:prstGeom>
          <a:ln w="28575">
            <a:solidFill>
              <a:srgbClr val="3F8CAF"/>
            </a:solidFill>
            <a:prstDash val="dash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06260" y="4286072"/>
            <a:ext cx="2081215" cy="1200329"/>
          </a:xfrm>
          <a:prstGeom prst="rect">
            <a:avLst/>
          </a:prstGeom>
          <a:noFill/>
        </p:spPr>
        <p:txBody>
          <a:bodyPr wrap="square" rtlCol="0">
            <a:spAutoFit/>
          </a:bodyPr>
          <a:lstStyle/>
          <a:p>
            <a:pPr algn="just"/>
            <a:r>
              <a:rPr lang="en-US" sz="1200" dirty="0">
                <a:latin typeface="Optima" charset="0"/>
                <a:ea typeface="Optima" charset="0"/>
                <a:cs typeface="Optima" charset="0"/>
              </a:rPr>
              <a:t>Pendant la </a:t>
            </a:r>
            <a:r>
              <a:rPr lang="en-US" sz="1200" dirty="0" err="1">
                <a:latin typeface="Optima" charset="0"/>
                <a:ea typeface="Optima" charset="0"/>
                <a:cs typeface="Optima" charset="0"/>
              </a:rPr>
              <a:t>Seconde</a:t>
            </a:r>
            <a:r>
              <a:rPr lang="en-US" sz="1200" dirty="0">
                <a:latin typeface="Optima" charset="0"/>
                <a:ea typeface="Optima" charset="0"/>
                <a:cs typeface="Optima" charset="0"/>
              </a:rPr>
              <a:t> Guerre </a:t>
            </a:r>
            <a:r>
              <a:rPr lang="en-US" sz="1200" dirty="0" err="1">
                <a:latin typeface="Optima" charset="0"/>
                <a:ea typeface="Optima" charset="0"/>
                <a:cs typeface="Optima" charset="0"/>
              </a:rPr>
              <a:t>mondiale</a:t>
            </a:r>
            <a:r>
              <a:rPr lang="en-US" sz="1200" dirty="0">
                <a:latin typeface="Optima" charset="0"/>
                <a:ea typeface="Optima" charset="0"/>
                <a:cs typeface="Optima" charset="0"/>
              </a:rPr>
              <a:t>, </a:t>
            </a:r>
            <a:r>
              <a:rPr lang="en-US" sz="1200" dirty="0" err="1" smtClean="0">
                <a:latin typeface="Optima" charset="0"/>
                <a:ea typeface="Optima" charset="0"/>
                <a:cs typeface="Optima" charset="0"/>
              </a:rPr>
              <a:t>il</a:t>
            </a:r>
            <a:r>
              <a:rPr lang="en-US" sz="1200" dirty="0" smtClean="0">
                <a:latin typeface="Optima" charset="0"/>
                <a:ea typeface="Optima" charset="0"/>
                <a:cs typeface="Optima" charset="0"/>
              </a:rPr>
              <a:t> </a:t>
            </a:r>
            <a:r>
              <a:rPr lang="en-US" sz="1200" dirty="0" err="1">
                <a:latin typeface="Optima" charset="0"/>
                <a:ea typeface="Optima" charset="0"/>
                <a:cs typeface="Optima" charset="0"/>
              </a:rPr>
              <a:t>porte</a:t>
            </a:r>
            <a:r>
              <a:rPr lang="en-US" sz="1200" dirty="0">
                <a:latin typeface="Optima" charset="0"/>
                <a:ea typeface="Optima" charset="0"/>
                <a:cs typeface="Optima" charset="0"/>
              </a:rPr>
              <a:t> </a:t>
            </a:r>
            <a:r>
              <a:rPr lang="en-US" sz="1200" dirty="0" err="1">
                <a:latin typeface="Optima" charset="0"/>
                <a:ea typeface="Optima" charset="0"/>
                <a:cs typeface="Optima" charset="0"/>
              </a:rPr>
              <a:t>l’étoile</a:t>
            </a:r>
            <a:r>
              <a:rPr lang="en-US" sz="1200" dirty="0">
                <a:latin typeface="Optima" charset="0"/>
                <a:ea typeface="Optima" charset="0"/>
                <a:cs typeface="Optima" charset="0"/>
              </a:rPr>
              <a:t> </a:t>
            </a:r>
            <a:r>
              <a:rPr lang="en-US" sz="1200" dirty="0" err="1">
                <a:latin typeface="Optima" charset="0"/>
                <a:ea typeface="Optima" charset="0"/>
                <a:cs typeface="Optima" charset="0"/>
              </a:rPr>
              <a:t>jaune</a:t>
            </a:r>
            <a:r>
              <a:rPr lang="en-US" sz="1200" dirty="0">
                <a:latin typeface="Optima" charset="0"/>
                <a:ea typeface="Optima" charset="0"/>
                <a:cs typeface="Optima" charset="0"/>
              </a:rPr>
              <a:t> </a:t>
            </a:r>
            <a:r>
              <a:rPr lang="en-US" sz="1200" dirty="0" smtClean="0">
                <a:latin typeface="Optima" charset="0"/>
                <a:ea typeface="Optima" charset="0"/>
                <a:cs typeface="Optima" charset="0"/>
              </a:rPr>
              <a:t>et cache </a:t>
            </a:r>
            <a:r>
              <a:rPr lang="en-US" sz="1200" dirty="0" err="1" smtClean="0">
                <a:latin typeface="Optima" charset="0"/>
                <a:ea typeface="Optima" charset="0"/>
                <a:cs typeface="Optima" charset="0"/>
              </a:rPr>
              <a:t>dans</a:t>
            </a:r>
            <a:r>
              <a:rPr lang="en-US" sz="1200" dirty="0" smtClean="0">
                <a:latin typeface="Optima" charset="0"/>
                <a:ea typeface="Optima" charset="0"/>
                <a:cs typeface="Optima" charset="0"/>
              </a:rPr>
              <a:t> </a:t>
            </a:r>
            <a:r>
              <a:rPr lang="en-US" sz="1200" dirty="0">
                <a:latin typeface="Optima" charset="0"/>
                <a:ea typeface="Optima" charset="0"/>
                <a:cs typeface="Optima" charset="0"/>
              </a:rPr>
              <a:t>un </a:t>
            </a:r>
            <a:r>
              <a:rPr lang="en-US" sz="1200" dirty="0" err="1">
                <a:latin typeface="Optima" charset="0"/>
                <a:ea typeface="Optima" charset="0"/>
                <a:cs typeface="Optima" charset="0"/>
              </a:rPr>
              <a:t>collège</a:t>
            </a:r>
            <a:r>
              <a:rPr lang="en-US" sz="1200" dirty="0">
                <a:latin typeface="Optima" charset="0"/>
                <a:ea typeface="Optima" charset="0"/>
                <a:cs typeface="Optima" charset="0"/>
              </a:rPr>
              <a:t> </a:t>
            </a:r>
            <a:r>
              <a:rPr lang="en-US" sz="1200" dirty="0" err="1" smtClean="0">
                <a:latin typeface="Optima" charset="0"/>
                <a:ea typeface="Optima" charset="0"/>
                <a:cs typeface="Optima" charset="0"/>
              </a:rPr>
              <a:t>jésuite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où</a:t>
            </a:r>
            <a:r>
              <a:rPr lang="en-US" sz="1200" dirty="0" smtClean="0">
                <a:latin typeface="Optima" charset="0"/>
                <a:ea typeface="Optima" charset="0"/>
                <a:cs typeface="Optima" charset="0"/>
              </a:rPr>
              <a:t> Il </a:t>
            </a:r>
            <a:r>
              <a:rPr lang="en-US" sz="1200" dirty="0" err="1">
                <a:latin typeface="Optima" charset="0"/>
                <a:ea typeface="Optima" charset="0"/>
                <a:cs typeface="Optima" charset="0"/>
              </a:rPr>
              <a:t>est</a:t>
            </a:r>
            <a:r>
              <a:rPr lang="en-US" sz="1200" dirty="0">
                <a:latin typeface="Optima" charset="0"/>
                <a:ea typeface="Optima" charset="0"/>
                <a:cs typeface="Optima" charset="0"/>
              </a:rPr>
              <a:t> </a:t>
            </a:r>
            <a:r>
              <a:rPr lang="en-US" sz="1200" dirty="0" err="1">
                <a:latin typeface="Optima" charset="0"/>
                <a:ea typeface="Optima" charset="0"/>
                <a:cs typeface="Optima" charset="0"/>
              </a:rPr>
              <a:t>pensionnaire</a:t>
            </a:r>
            <a:r>
              <a:rPr lang="en-US" sz="1200" dirty="0">
                <a:latin typeface="Optima" charset="0"/>
                <a:ea typeface="Optima" charset="0"/>
                <a:cs typeface="Optima" charset="0"/>
              </a:rPr>
              <a:t> sous </a:t>
            </a:r>
            <a:r>
              <a:rPr lang="en-US" sz="1200" dirty="0" err="1">
                <a:latin typeface="Optima" charset="0"/>
                <a:ea typeface="Optima" charset="0"/>
                <a:cs typeface="Optima" charset="0"/>
              </a:rPr>
              <a:t>sa</a:t>
            </a:r>
            <a:r>
              <a:rPr lang="en-US" sz="1200" dirty="0">
                <a:latin typeface="Optima" charset="0"/>
                <a:ea typeface="Optima" charset="0"/>
                <a:cs typeface="Optima" charset="0"/>
              </a:rPr>
              <a:t> </a:t>
            </a:r>
            <a:r>
              <a:rPr lang="en-US" sz="1200" dirty="0" err="1">
                <a:latin typeface="Optima" charset="0"/>
                <a:ea typeface="Optima" charset="0"/>
                <a:cs typeface="Optima" charset="0"/>
              </a:rPr>
              <a:t>fausse</a:t>
            </a:r>
            <a:r>
              <a:rPr lang="en-US" sz="1200" dirty="0">
                <a:latin typeface="Optima" charset="0"/>
                <a:ea typeface="Optima" charset="0"/>
                <a:cs typeface="Optima" charset="0"/>
              </a:rPr>
              <a:t> </a:t>
            </a:r>
            <a:r>
              <a:rPr lang="en-US" sz="1200" dirty="0" err="1">
                <a:latin typeface="Optima" charset="0"/>
                <a:ea typeface="Optima" charset="0"/>
                <a:cs typeface="Optima" charset="0"/>
              </a:rPr>
              <a:t>identité</a:t>
            </a:r>
            <a:r>
              <a:rPr lang="en-US" sz="1200" dirty="0">
                <a:latin typeface="Optima" charset="0"/>
                <a:ea typeface="Optima" charset="0"/>
                <a:cs typeface="Optima" charset="0"/>
              </a:rPr>
              <a:t>. </a:t>
            </a:r>
            <a:endParaRPr lang="fr-FR" sz="1200" dirty="0" smtClean="0">
              <a:latin typeface="Optima" charset="0"/>
              <a:ea typeface="Optima" charset="0"/>
              <a:cs typeface="Optima" charset="0"/>
            </a:endParaRPr>
          </a:p>
        </p:txBody>
      </p:sp>
      <p:cxnSp>
        <p:nvCxnSpPr>
          <p:cNvPr id="38" name="Straight Connector 37"/>
          <p:cNvCxnSpPr/>
          <p:nvPr/>
        </p:nvCxnSpPr>
        <p:spPr>
          <a:xfrm flipH="1" flipV="1">
            <a:off x="5220168" y="1756792"/>
            <a:ext cx="14991" cy="1399705"/>
          </a:xfrm>
          <a:prstGeom prst="line">
            <a:avLst/>
          </a:prstGeom>
          <a:ln w="28575">
            <a:solidFill>
              <a:srgbClr val="4BB0DD"/>
            </a:solidFill>
            <a:prstDash val="dashDot"/>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283265" y="1695514"/>
            <a:ext cx="2166846" cy="1384995"/>
          </a:xfrm>
          <a:prstGeom prst="rect">
            <a:avLst/>
          </a:prstGeom>
          <a:noFill/>
        </p:spPr>
        <p:txBody>
          <a:bodyPr wrap="square" rtlCol="0">
            <a:spAutoFit/>
          </a:bodyPr>
          <a:lstStyle/>
          <a:p>
            <a:pPr algn="just"/>
            <a:r>
              <a:rPr lang="en-US" sz="1200" dirty="0" smtClean="0">
                <a:latin typeface="Optima" charset="0"/>
                <a:ea typeface="Optima" charset="0"/>
                <a:cs typeface="Optima" charset="0"/>
              </a:rPr>
              <a:t>Il fait son service </a:t>
            </a:r>
            <a:r>
              <a:rPr lang="en-US" sz="1200" dirty="0" err="1" smtClean="0">
                <a:latin typeface="Optima" charset="0"/>
                <a:ea typeface="Optima" charset="0"/>
                <a:cs typeface="Optima" charset="0"/>
              </a:rPr>
              <a:t>militaire</a:t>
            </a:r>
            <a:r>
              <a:rPr lang="en-US" sz="1200" dirty="0">
                <a:latin typeface="Optima" charset="0"/>
                <a:ea typeface="Optima" charset="0"/>
                <a:cs typeface="Optima" charset="0"/>
              </a:rPr>
              <a:t> </a:t>
            </a:r>
            <a:r>
              <a:rPr lang="en-US" sz="1200" dirty="0" err="1" smtClean="0">
                <a:latin typeface="Optima" charset="0"/>
                <a:ea typeface="Optima" charset="0"/>
                <a:cs typeface="Optima" charset="0"/>
              </a:rPr>
              <a:t>à</a:t>
            </a:r>
            <a:r>
              <a:rPr lang="en-US" sz="1200" dirty="0" smtClean="0">
                <a:latin typeface="Optima" charset="0"/>
                <a:ea typeface="Optima" charset="0"/>
                <a:cs typeface="Optima" charset="0"/>
              </a:rPr>
              <a:t> Courbevoie, </a:t>
            </a:r>
            <a:r>
              <a:rPr lang="en-US" sz="1200" dirty="0" err="1" smtClean="0">
                <a:latin typeface="Optima" charset="0"/>
                <a:ea typeface="Optima" charset="0"/>
                <a:cs typeface="Optima" charset="0"/>
              </a:rPr>
              <a:t>où</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il</a:t>
            </a:r>
            <a:r>
              <a:rPr lang="en-US" sz="1200" dirty="0" smtClean="0">
                <a:latin typeface="Optima" charset="0"/>
                <a:ea typeface="Optima" charset="0"/>
                <a:cs typeface="Optima" charset="0"/>
              </a:rPr>
              <a:t> commence </a:t>
            </a:r>
            <a:r>
              <a:rPr lang="en-US" sz="1200" dirty="0" err="1" smtClean="0">
                <a:latin typeface="Optima" charset="0"/>
                <a:ea typeface="Optima" charset="0"/>
                <a:cs typeface="Optima" charset="0"/>
              </a:rPr>
              <a:t>sa</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période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éthylique</a:t>
            </a:r>
            <a:r>
              <a:rPr lang="en-US" sz="1200" dirty="0" smtClean="0">
                <a:latin typeface="Optima" charset="0"/>
                <a:ea typeface="Optima" charset="0"/>
                <a:cs typeface="Optima" charset="0"/>
              </a:rPr>
              <a:t>. </a:t>
            </a:r>
          </a:p>
          <a:p>
            <a:pPr algn="just"/>
            <a:endParaRPr lang="en-US" sz="1200" dirty="0" smtClean="0">
              <a:latin typeface="Optima" charset="0"/>
              <a:ea typeface="Optima" charset="0"/>
              <a:cs typeface="Optima" charset="0"/>
            </a:endParaRPr>
          </a:p>
          <a:p>
            <a:pPr algn="just"/>
            <a:r>
              <a:rPr lang="en-US" sz="1200" dirty="0" err="1" smtClean="0">
                <a:latin typeface="Optima" charset="0"/>
                <a:ea typeface="Optima" charset="0"/>
                <a:cs typeface="Optima" charset="0"/>
              </a:rPr>
              <a:t>C’est</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également</a:t>
            </a:r>
            <a:r>
              <a:rPr lang="en-US" sz="1200" dirty="0" smtClean="0">
                <a:latin typeface="Optima" charset="0"/>
                <a:ea typeface="Optima" charset="0"/>
                <a:cs typeface="Optima" charset="0"/>
              </a:rPr>
              <a:t> pendant </a:t>
            </a:r>
            <a:r>
              <a:rPr lang="en-US" sz="1200" dirty="0" err="1" smtClean="0">
                <a:latin typeface="Optima" charset="0"/>
                <a:ea typeface="Optima" charset="0"/>
                <a:cs typeface="Optima" charset="0"/>
              </a:rPr>
              <a:t>cette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période</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qu’il</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apprend</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à</a:t>
            </a:r>
            <a:r>
              <a:rPr lang="en-US" sz="1200" dirty="0" smtClean="0">
                <a:latin typeface="Optima" charset="0"/>
                <a:ea typeface="Optima" charset="0"/>
                <a:cs typeface="Optima" charset="0"/>
              </a:rPr>
              <a:t> </a:t>
            </a:r>
            <a:r>
              <a:rPr lang="en-US" sz="1200" dirty="0" err="1" smtClean="0">
                <a:latin typeface="Optima" charset="0"/>
                <a:ea typeface="Optima" charset="0"/>
                <a:cs typeface="Optima" charset="0"/>
              </a:rPr>
              <a:t>jouer</a:t>
            </a:r>
            <a:r>
              <a:rPr lang="en-US" sz="1200" dirty="0" smtClean="0">
                <a:latin typeface="Optima" charset="0"/>
                <a:ea typeface="Optima" charset="0"/>
                <a:cs typeface="Optima" charset="0"/>
              </a:rPr>
              <a:t> la </a:t>
            </a:r>
            <a:r>
              <a:rPr lang="en-US" sz="1200" dirty="0" err="1" smtClean="0">
                <a:latin typeface="Optima" charset="0"/>
                <a:ea typeface="Optima" charset="0"/>
                <a:cs typeface="Optima" charset="0"/>
              </a:rPr>
              <a:t>guitare</a:t>
            </a:r>
            <a:r>
              <a:rPr lang="en-US" sz="1200" dirty="0" smtClean="0">
                <a:latin typeface="Optima" charset="0"/>
                <a:ea typeface="Optima" charset="0"/>
                <a:cs typeface="Optima" charset="0"/>
              </a:rPr>
              <a:t>. </a:t>
            </a:r>
            <a:endParaRPr lang="fr-FR" sz="1200" dirty="0" smtClean="0">
              <a:latin typeface="Optima" charset="0"/>
              <a:ea typeface="Optima" charset="0"/>
              <a:cs typeface="Optima" charset="0"/>
            </a:endParaRPr>
          </a:p>
        </p:txBody>
      </p:sp>
      <p:cxnSp>
        <p:nvCxnSpPr>
          <p:cNvPr id="41" name="Straight Connector 40"/>
          <p:cNvCxnSpPr/>
          <p:nvPr/>
        </p:nvCxnSpPr>
        <p:spPr>
          <a:xfrm>
            <a:off x="7523675" y="3762531"/>
            <a:ext cx="17299" cy="2113613"/>
          </a:xfrm>
          <a:prstGeom prst="line">
            <a:avLst/>
          </a:prstGeom>
          <a:ln w="28575">
            <a:solidFill>
              <a:srgbClr val="70CCDD"/>
            </a:solidFill>
            <a:prstDash val="dashDot"/>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45424" y="4171570"/>
            <a:ext cx="2482371" cy="1938992"/>
          </a:xfrm>
          <a:prstGeom prst="rect">
            <a:avLst/>
          </a:prstGeom>
          <a:noFill/>
        </p:spPr>
        <p:txBody>
          <a:bodyPr wrap="square" rtlCol="0">
            <a:spAutoFit/>
          </a:bodyPr>
          <a:lstStyle/>
          <a:p>
            <a:pPr algn="just"/>
            <a:r>
              <a:rPr lang="en-US" sz="1200" dirty="0">
                <a:latin typeface="Optima" charset="0"/>
                <a:ea typeface="Optima" charset="0"/>
                <a:cs typeface="Optima" charset="0"/>
              </a:rPr>
              <a:t>L</a:t>
            </a:r>
            <a:r>
              <a:rPr lang="en-US" sz="1200" dirty="0" smtClean="0">
                <a:latin typeface="Optima" charset="0"/>
                <a:ea typeface="Optima" charset="0"/>
                <a:cs typeface="Optima" charset="0"/>
              </a:rPr>
              <a:t>e </a:t>
            </a:r>
            <a:r>
              <a:rPr lang="en-US" sz="1200" dirty="0" err="1" smtClean="0">
                <a:latin typeface="Optima" charset="0"/>
                <a:ea typeface="Optima" charset="0"/>
                <a:cs typeface="Optima" charset="0"/>
              </a:rPr>
              <a:t>pseudonyme</a:t>
            </a:r>
            <a:r>
              <a:rPr lang="en-US" sz="1200" dirty="0" smtClean="0">
                <a:latin typeface="Optima" charset="0"/>
                <a:ea typeface="Optima" charset="0"/>
                <a:cs typeface="Optima" charset="0"/>
              </a:rPr>
              <a:t> </a:t>
            </a:r>
            <a:r>
              <a:rPr lang="en-US" sz="1200" b="1" dirty="0" smtClean="0">
                <a:latin typeface="Optima" charset="0"/>
                <a:ea typeface="Optima" charset="0"/>
                <a:cs typeface="Optima" charset="0"/>
              </a:rPr>
              <a:t>Serge </a:t>
            </a:r>
            <a:r>
              <a:rPr lang="en-US" sz="1200" b="1" dirty="0" err="1" smtClean="0">
                <a:latin typeface="Optima" charset="0"/>
                <a:ea typeface="Optima" charset="0"/>
                <a:cs typeface="Optima" charset="0"/>
              </a:rPr>
              <a:t>Gainsbourg</a:t>
            </a:r>
            <a:r>
              <a:rPr lang="en-US" sz="1200" dirty="0" smtClean="0">
                <a:latin typeface="Optima" charset="0"/>
                <a:ea typeface="Optima" charset="0"/>
                <a:cs typeface="Optima" charset="0"/>
              </a:rPr>
              <a:t>. </a:t>
            </a:r>
          </a:p>
          <a:p>
            <a:pPr algn="just"/>
            <a:endParaRPr lang="en-US" sz="1200" dirty="0">
              <a:latin typeface="Optima" charset="0"/>
              <a:ea typeface="Optima" charset="0"/>
              <a:cs typeface="Optima" charset="0"/>
            </a:endParaRPr>
          </a:p>
          <a:p>
            <a:pPr algn="just"/>
            <a:r>
              <a:rPr lang="en-US" sz="1200" dirty="0">
                <a:solidFill>
                  <a:srgbClr val="222222"/>
                </a:solidFill>
                <a:latin typeface="Optima" charset="0"/>
                <a:ea typeface="Optima" charset="0"/>
                <a:cs typeface="Optima" charset="0"/>
              </a:rPr>
              <a:t>le </a:t>
            </a:r>
            <a:r>
              <a:rPr lang="en-US" sz="1200" dirty="0" err="1">
                <a:solidFill>
                  <a:srgbClr val="222222"/>
                </a:solidFill>
                <a:latin typeface="Optima" charset="0"/>
                <a:ea typeface="Optima" charset="0"/>
                <a:cs typeface="Optima" charset="0"/>
              </a:rPr>
              <a:t>prénom</a:t>
            </a:r>
            <a:r>
              <a:rPr lang="en-US" sz="1200" dirty="0">
                <a:solidFill>
                  <a:srgbClr val="222222"/>
                </a:solidFill>
                <a:latin typeface="Optima" charset="0"/>
                <a:ea typeface="Optima" charset="0"/>
                <a:cs typeface="Optima" charset="0"/>
              </a:rPr>
              <a:t> de Serge </a:t>
            </a:r>
            <a:r>
              <a:rPr lang="en-US" sz="1200" dirty="0" err="1">
                <a:solidFill>
                  <a:srgbClr val="222222"/>
                </a:solidFill>
                <a:latin typeface="Optima" charset="0"/>
                <a:ea typeface="Optima" charset="0"/>
                <a:cs typeface="Optima" charset="0"/>
              </a:rPr>
              <a:t>évoque</a:t>
            </a:r>
            <a:r>
              <a:rPr lang="en-US" sz="1200" dirty="0">
                <a:solidFill>
                  <a:srgbClr val="222222"/>
                </a:solidFill>
                <a:latin typeface="Optima" charset="0"/>
                <a:ea typeface="Optima" charset="0"/>
                <a:cs typeface="Optima" charset="0"/>
              </a:rPr>
              <a:t> la </a:t>
            </a:r>
            <a:r>
              <a:rPr lang="en-US" sz="1200" dirty="0" err="1">
                <a:solidFill>
                  <a:srgbClr val="222222"/>
                </a:solidFill>
                <a:latin typeface="Optima" charset="0"/>
                <a:ea typeface="Optima" charset="0"/>
                <a:cs typeface="Optima" charset="0"/>
              </a:rPr>
              <a:t>Russie</a:t>
            </a:r>
            <a:r>
              <a:rPr lang="en-US" sz="1200" dirty="0">
                <a:solidFill>
                  <a:srgbClr val="222222"/>
                </a:solidFill>
                <a:latin typeface="Optima" charset="0"/>
                <a:ea typeface="Optima" charset="0"/>
                <a:cs typeface="Optima" charset="0"/>
              </a:rPr>
              <a:t> et que les </a:t>
            </a:r>
            <a:r>
              <a:rPr lang="en-US" sz="1200" dirty="0" err="1">
                <a:solidFill>
                  <a:srgbClr val="222222"/>
                </a:solidFill>
                <a:latin typeface="Optima" charset="0"/>
                <a:ea typeface="Optima" charset="0"/>
                <a:cs typeface="Optima" charset="0"/>
              </a:rPr>
              <a:t>voyelles</a:t>
            </a:r>
            <a:r>
              <a:rPr lang="en-US" sz="1200" dirty="0">
                <a:solidFill>
                  <a:srgbClr val="222222"/>
                </a:solidFill>
                <a:latin typeface="Optima" charset="0"/>
                <a:ea typeface="Optima" charset="0"/>
                <a:cs typeface="Optima" charset="0"/>
              </a:rPr>
              <a:t> « A » et « O » </a:t>
            </a:r>
            <a:r>
              <a:rPr lang="en-US" sz="1200" dirty="0" err="1">
                <a:solidFill>
                  <a:srgbClr val="222222"/>
                </a:solidFill>
                <a:latin typeface="Optima" charset="0"/>
                <a:ea typeface="Optima" charset="0"/>
                <a:cs typeface="Optima" charset="0"/>
              </a:rPr>
              <a:t>ajoutées</a:t>
            </a:r>
            <a:r>
              <a:rPr lang="en-US" sz="1200" dirty="0">
                <a:solidFill>
                  <a:srgbClr val="222222"/>
                </a:solidFill>
                <a:latin typeface="Optima" charset="0"/>
                <a:ea typeface="Optima" charset="0"/>
                <a:cs typeface="Optima" charset="0"/>
              </a:rPr>
              <a:t> </a:t>
            </a:r>
            <a:r>
              <a:rPr lang="en-US" sz="1200" dirty="0" err="1">
                <a:solidFill>
                  <a:srgbClr val="222222"/>
                </a:solidFill>
                <a:latin typeface="Optima" charset="0"/>
                <a:ea typeface="Optima" charset="0"/>
                <a:cs typeface="Optima" charset="0"/>
              </a:rPr>
              <a:t>à</a:t>
            </a:r>
            <a:r>
              <a:rPr lang="en-US" sz="1200" dirty="0">
                <a:solidFill>
                  <a:srgbClr val="222222"/>
                </a:solidFill>
                <a:latin typeface="Optima" charset="0"/>
                <a:ea typeface="Optima" charset="0"/>
                <a:cs typeface="Optima" charset="0"/>
              </a:rPr>
              <a:t> son nom </a:t>
            </a:r>
            <a:r>
              <a:rPr lang="en-US" sz="1200" dirty="0" err="1">
                <a:solidFill>
                  <a:srgbClr val="222222"/>
                </a:solidFill>
                <a:latin typeface="Optima" charset="0"/>
                <a:ea typeface="Optima" charset="0"/>
                <a:cs typeface="Optima" charset="0"/>
              </a:rPr>
              <a:t>sont</a:t>
            </a:r>
            <a:r>
              <a:rPr lang="en-US" sz="1200" dirty="0">
                <a:solidFill>
                  <a:srgbClr val="222222"/>
                </a:solidFill>
                <a:latin typeface="Optima" charset="0"/>
                <a:ea typeface="Optima" charset="0"/>
                <a:cs typeface="Optima" charset="0"/>
              </a:rPr>
              <a:t> </a:t>
            </a:r>
            <a:r>
              <a:rPr lang="en-US" sz="1200" dirty="0" err="1">
                <a:solidFill>
                  <a:srgbClr val="222222"/>
                </a:solidFill>
                <a:latin typeface="Optima" charset="0"/>
                <a:ea typeface="Optima" charset="0"/>
                <a:cs typeface="Optima" charset="0"/>
              </a:rPr>
              <a:t>une</a:t>
            </a:r>
            <a:r>
              <a:rPr lang="en-US" sz="1200" dirty="0">
                <a:solidFill>
                  <a:srgbClr val="222222"/>
                </a:solidFill>
                <a:latin typeface="Optima" charset="0"/>
                <a:ea typeface="Optima" charset="0"/>
                <a:cs typeface="Optima" charset="0"/>
              </a:rPr>
              <a:t> </a:t>
            </a:r>
            <a:r>
              <a:rPr lang="en-US" sz="1200" dirty="0" err="1">
                <a:solidFill>
                  <a:srgbClr val="222222"/>
                </a:solidFill>
                <a:latin typeface="Optima" charset="0"/>
                <a:ea typeface="Optima" charset="0"/>
                <a:cs typeface="Optima" charset="0"/>
              </a:rPr>
              <a:t>réponse</a:t>
            </a:r>
            <a:r>
              <a:rPr lang="en-US" sz="1200" dirty="0">
                <a:solidFill>
                  <a:srgbClr val="222222"/>
                </a:solidFill>
                <a:latin typeface="Optima" charset="0"/>
                <a:ea typeface="Optima" charset="0"/>
                <a:cs typeface="Optima" charset="0"/>
              </a:rPr>
              <a:t> aux </a:t>
            </a:r>
            <a:r>
              <a:rPr lang="en-US" sz="1200" dirty="0" err="1">
                <a:solidFill>
                  <a:srgbClr val="222222"/>
                </a:solidFill>
                <a:latin typeface="Optima" charset="0"/>
                <a:ea typeface="Optima" charset="0"/>
                <a:cs typeface="Optima" charset="0"/>
              </a:rPr>
              <a:t>enseignants</a:t>
            </a:r>
            <a:r>
              <a:rPr lang="en-US" sz="1200" dirty="0">
                <a:solidFill>
                  <a:srgbClr val="222222"/>
                </a:solidFill>
                <a:latin typeface="Optima" charset="0"/>
                <a:ea typeface="Optima" charset="0"/>
                <a:cs typeface="Optima" charset="0"/>
              </a:rPr>
              <a:t> qui </a:t>
            </a:r>
            <a:r>
              <a:rPr lang="en-US" sz="1200" dirty="0" err="1">
                <a:solidFill>
                  <a:srgbClr val="222222"/>
                </a:solidFill>
                <a:latin typeface="Optima" charset="0"/>
                <a:ea typeface="Optima" charset="0"/>
                <a:cs typeface="Optima" charset="0"/>
              </a:rPr>
              <a:t>écorchaient</a:t>
            </a:r>
            <a:r>
              <a:rPr lang="en-US" sz="1200" dirty="0">
                <a:solidFill>
                  <a:srgbClr val="222222"/>
                </a:solidFill>
                <a:latin typeface="Optima" charset="0"/>
                <a:ea typeface="Optima" charset="0"/>
                <a:cs typeface="Optima" charset="0"/>
              </a:rPr>
              <a:t> son </a:t>
            </a:r>
            <a:r>
              <a:rPr lang="en-US" sz="1200" dirty="0" err="1">
                <a:solidFill>
                  <a:srgbClr val="222222"/>
                </a:solidFill>
                <a:latin typeface="Optima" charset="0"/>
                <a:ea typeface="Optima" charset="0"/>
                <a:cs typeface="Optima" charset="0"/>
              </a:rPr>
              <a:t>patronyme</a:t>
            </a:r>
            <a:r>
              <a:rPr lang="en-US" sz="1200" dirty="0">
                <a:solidFill>
                  <a:srgbClr val="222222"/>
                </a:solidFill>
                <a:latin typeface="Optima" charset="0"/>
                <a:ea typeface="Optima" charset="0"/>
                <a:cs typeface="Optima" charset="0"/>
              </a:rPr>
              <a:t> pour </a:t>
            </a:r>
            <a:r>
              <a:rPr lang="en-US" sz="1200" dirty="0" err="1">
                <a:solidFill>
                  <a:srgbClr val="222222"/>
                </a:solidFill>
                <a:latin typeface="Optima" charset="0"/>
                <a:ea typeface="Optima" charset="0"/>
                <a:cs typeface="Optima" charset="0"/>
              </a:rPr>
              <a:t>lui</a:t>
            </a:r>
            <a:r>
              <a:rPr lang="en-US" sz="1200" dirty="0">
                <a:solidFill>
                  <a:srgbClr val="222222"/>
                </a:solidFill>
                <a:latin typeface="Optima" charset="0"/>
                <a:ea typeface="Optima" charset="0"/>
                <a:cs typeface="Optima" charset="0"/>
              </a:rPr>
              <a:t> </a:t>
            </a:r>
            <a:r>
              <a:rPr lang="en-US" sz="1200" dirty="0" err="1">
                <a:solidFill>
                  <a:srgbClr val="222222"/>
                </a:solidFill>
                <a:latin typeface="Optima" charset="0"/>
                <a:ea typeface="Optima" charset="0"/>
                <a:cs typeface="Optima" charset="0"/>
              </a:rPr>
              <a:t>rappeler</a:t>
            </a:r>
            <a:r>
              <a:rPr lang="en-US" sz="1200" dirty="0">
                <a:solidFill>
                  <a:srgbClr val="222222"/>
                </a:solidFill>
                <a:latin typeface="Optima" charset="0"/>
                <a:ea typeface="Optima" charset="0"/>
                <a:cs typeface="Optima" charset="0"/>
              </a:rPr>
              <a:t> </a:t>
            </a:r>
            <a:r>
              <a:rPr lang="en-US" sz="1200" dirty="0" err="1">
                <a:solidFill>
                  <a:srgbClr val="222222"/>
                </a:solidFill>
                <a:latin typeface="Optima" charset="0"/>
                <a:ea typeface="Optima" charset="0"/>
                <a:cs typeface="Optima" charset="0"/>
              </a:rPr>
              <a:t>ses</a:t>
            </a:r>
            <a:r>
              <a:rPr lang="en-US" sz="1200" dirty="0">
                <a:solidFill>
                  <a:srgbClr val="222222"/>
                </a:solidFill>
                <a:latin typeface="Optima" charset="0"/>
                <a:ea typeface="Optima" charset="0"/>
                <a:cs typeface="Optima" charset="0"/>
              </a:rPr>
              <a:t> </a:t>
            </a:r>
            <a:r>
              <a:rPr lang="en-US" sz="1200" dirty="0" err="1">
                <a:solidFill>
                  <a:srgbClr val="222222"/>
                </a:solidFill>
                <a:latin typeface="Optima" charset="0"/>
                <a:ea typeface="Optima" charset="0"/>
                <a:cs typeface="Optima" charset="0"/>
              </a:rPr>
              <a:t>origines</a:t>
            </a:r>
            <a:r>
              <a:rPr lang="en-US" sz="1200" dirty="0">
                <a:solidFill>
                  <a:srgbClr val="222222"/>
                </a:solidFill>
                <a:latin typeface="Optima" charset="0"/>
                <a:ea typeface="Optima" charset="0"/>
                <a:cs typeface="Optima" charset="0"/>
              </a:rPr>
              <a:t> </a:t>
            </a:r>
            <a:r>
              <a:rPr lang="en-US" sz="1200" dirty="0" err="1">
                <a:solidFill>
                  <a:srgbClr val="222222"/>
                </a:solidFill>
                <a:latin typeface="Optima" charset="0"/>
                <a:ea typeface="Optima" charset="0"/>
                <a:cs typeface="Optima" charset="0"/>
              </a:rPr>
              <a:t>judéo-russes</a:t>
            </a:r>
            <a:endParaRPr lang="fr-FR" sz="1200" dirty="0">
              <a:latin typeface="Optima" charset="0"/>
              <a:ea typeface="Optima" charset="0"/>
              <a:cs typeface="Optima" charset="0"/>
            </a:endParaRPr>
          </a:p>
          <a:p>
            <a:pPr algn="just"/>
            <a:endParaRPr lang="fr-FR" sz="1200" dirty="0" smtClean="0">
              <a:latin typeface="Optima" charset="0"/>
              <a:ea typeface="Optima" charset="0"/>
              <a:cs typeface="Optima" charset="0"/>
            </a:endParaRPr>
          </a:p>
        </p:txBody>
      </p:sp>
      <p:sp>
        <p:nvSpPr>
          <p:cNvPr id="49" name="TextBox 48"/>
          <p:cNvSpPr txBox="1"/>
          <p:nvPr/>
        </p:nvSpPr>
        <p:spPr>
          <a:xfrm>
            <a:off x="9883159" y="1695514"/>
            <a:ext cx="1923709" cy="1569660"/>
          </a:xfrm>
          <a:prstGeom prst="rect">
            <a:avLst/>
          </a:prstGeom>
          <a:noFill/>
        </p:spPr>
        <p:txBody>
          <a:bodyPr wrap="square" rtlCol="0">
            <a:spAutoFit/>
          </a:bodyPr>
          <a:lstStyle/>
          <a:p>
            <a:pPr algn="r"/>
            <a:r>
              <a:rPr lang="en-US" sz="1200" dirty="0" err="1">
                <a:latin typeface="Optima" charset="0"/>
                <a:ea typeface="Optima" charset="0"/>
                <a:cs typeface="Optima" charset="0"/>
              </a:rPr>
              <a:t>il</a:t>
            </a:r>
            <a:r>
              <a:rPr lang="en-US" sz="1200" dirty="0">
                <a:latin typeface="Optima" charset="0"/>
                <a:ea typeface="Optima" charset="0"/>
                <a:cs typeface="Optima" charset="0"/>
              </a:rPr>
              <a:t> </a:t>
            </a:r>
            <a:r>
              <a:rPr lang="en-US" sz="1200" dirty="0" err="1">
                <a:latin typeface="Optima" charset="0"/>
                <a:ea typeface="Optima" charset="0"/>
                <a:cs typeface="Optima" charset="0"/>
              </a:rPr>
              <a:t>écrit</a:t>
            </a:r>
            <a:r>
              <a:rPr lang="en-US" sz="1200" dirty="0">
                <a:latin typeface="Optima" charset="0"/>
                <a:ea typeface="Optima" charset="0"/>
                <a:cs typeface="Optima" charset="0"/>
              </a:rPr>
              <a:t> "</a:t>
            </a:r>
            <a:r>
              <a:rPr lang="en-US" sz="1200" dirty="0" err="1">
                <a:latin typeface="Optima" charset="0"/>
                <a:ea typeface="Optima" charset="0"/>
                <a:cs typeface="Optima" charset="0"/>
              </a:rPr>
              <a:t>Poupée</a:t>
            </a:r>
            <a:r>
              <a:rPr lang="en-US" sz="1200" dirty="0">
                <a:latin typeface="Optima" charset="0"/>
                <a:ea typeface="Optima" charset="0"/>
                <a:cs typeface="Optima" charset="0"/>
              </a:rPr>
              <a:t> de </a:t>
            </a:r>
            <a:r>
              <a:rPr lang="en-US" sz="1200" dirty="0" err="1">
                <a:latin typeface="Optima" charset="0"/>
                <a:ea typeface="Optima" charset="0"/>
                <a:cs typeface="Optima" charset="0"/>
              </a:rPr>
              <a:t>cire</a:t>
            </a:r>
            <a:r>
              <a:rPr lang="en-US" sz="1200" dirty="0">
                <a:latin typeface="Optima" charset="0"/>
                <a:ea typeface="Optima" charset="0"/>
                <a:cs typeface="Optima" charset="0"/>
              </a:rPr>
              <a:t>, </a:t>
            </a:r>
            <a:r>
              <a:rPr lang="en-US" sz="1200" dirty="0" err="1">
                <a:latin typeface="Optima" charset="0"/>
                <a:ea typeface="Optima" charset="0"/>
                <a:cs typeface="Optima" charset="0"/>
              </a:rPr>
              <a:t>poupée</a:t>
            </a:r>
            <a:r>
              <a:rPr lang="en-US" sz="1200" dirty="0">
                <a:latin typeface="Optima" charset="0"/>
                <a:ea typeface="Optima" charset="0"/>
                <a:cs typeface="Optima" charset="0"/>
              </a:rPr>
              <a:t> de son" pour France Gall. </a:t>
            </a:r>
            <a:endParaRPr lang="en-US" sz="1200" dirty="0" smtClean="0">
              <a:latin typeface="Optima" charset="0"/>
              <a:ea typeface="Optima" charset="0"/>
              <a:cs typeface="Optima" charset="0"/>
            </a:endParaRPr>
          </a:p>
          <a:p>
            <a:endParaRPr lang="en-US" sz="1200" dirty="0">
              <a:latin typeface="Optima" charset="0"/>
              <a:ea typeface="Optima" charset="0"/>
              <a:cs typeface="Optima" charset="0"/>
            </a:endParaRPr>
          </a:p>
          <a:p>
            <a:pPr algn="r"/>
            <a:r>
              <a:rPr lang="en-US" sz="1200" dirty="0" smtClean="0">
                <a:latin typeface="Optima" charset="0"/>
                <a:ea typeface="Optima" charset="0"/>
                <a:cs typeface="Optima" charset="0"/>
              </a:rPr>
              <a:t>Le </a:t>
            </a:r>
            <a:r>
              <a:rPr lang="en-US" sz="1200" dirty="0" err="1">
                <a:latin typeface="Optima" charset="0"/>
                <a:ea typeface="Optima" charset="0"/>
                <a:cs typeface="Optima" charset="0"/>
              </a:rPr>
              <a:t>titre</a:t>
            </a:r>
            <a:r>
              <a:rPr lang="en-US" sz="1200" dirty="0">
                <a:latin typeface="Optima" charset="0"/>
                <a:ea typeface="Optima" charset="0"/>
                <a:cs typeface="Optima" charset="0"/>
              </a:rPr>
              <a:t> </a:t>
            </a:r>
            <a:r>
              <a:rPr lang="en-US" sz="1200" dirty="0" err="1">
                <a:latin typeface="Optima" charset="0"/>
                <a:ea typeface="Optima" charset="0"/>
                <a:cs typeface="Optima" charset="0"/>
              </a:rPr>
              <a:t>gagne</a:t>
            </a:r>
            <a:r>
              <a:rPr lang="en-US" sz="1200" dirty="0">
                <a:latin typeface="Optima" charset="0"/>
                <a:ea typeface="Optima" charset="0"/>
                <a:cs typeface="Optima" charset="0"/>
              </a:rPr>
              <a:t> </a:t>
            </a:r>
            <a:r>
              <a:rPr lang="en-US" sz="1200" dirty="0" err="1">
                <a:latin typeface="Optima" charset="0"/>
                <a:ea typeface="Optima" charset="0"/>
                <a:cs typeface="Optima" charset="0"/>
              </a:rPr>
              <a:t>l’Eurovision</a:t>
            </a:r>
            <a:r>
              <a:rPr lang="en-US" sz="1200" dirty="0">
                <a:latin typeface="Optima" charset="0"/>
                <a:ea typeface="Optima" charset="0"/>
                <a:cs typeface="Optima" charset="0"/>
              </a:rPr>
              <a:t> et le place sur le </a:t>
            </a:r>
            <a:r>
              <a:rPr lang="en-US" sz="1200" dirty="0" err="1">
                <a:latin typeface="Optima" charset="0"/>
                <a:ea typeface="Optima" charset="0"/>
                <a:cs typeface="Optima" charset="0"/>
              </a:rPr>
              <a:t>devant</a:t>
            </a:r>
            <a:r>
              <a:rPr lang="en-US" sz="1200" dirty="0">
                <a:latin typeface="Optima" charset="0"/>
                <a:ea typeface="Optima" charset="0"/>
                <a:cs typeface="Optima" charset="0"/>
              </a:rPr>
              <a:t> de la scène.</a:t>
            </a:r>
          </a:p>
          <a:p>
            <a:pPr algn="just"/>
            <a:endParaRPr lang="fr-FR" sz="1200" dirty="0" smtClean="0">
              <a:latin typeface="Optima" charset="0"/>
              <a:ea typeface="Optima" charset="0"/>
              <a:cs typeface="Optima" charset="0"/>
            </a:endParaRPr>
          </a:p>
        </p:txBody>
      </p:sp>
      <p:cxnSp>
        <p:nvCxnSpPr>
          <p:cNvPr id="50" name="Straight Connector 49"/>
          <p:cNvCxnSpPr/>
          <p:nvPr/>
        </p:nvCxnSpPr>
        <p:spPr>
          <a:xfrm flipH="1" flipV="1">
            <a:off x="11864166" y="1789450"/>
            <a:ext cx="14991" cy="1399705"/>
          </a:xfrm>
          <a:prstGeom prst="line">
            <a:avLst/>
          </a:prstGeom>
          <a:ln w="28575">
            <a:solidFill>
              <a:srgbClr val="70CCDD"/>
            </a:solidFill>
            <a:prstDash val="dashDot"/>
          </a:ln>
        </p:spPr>
        <p:style>
          <a:lnRef idx="1">
            <a:schemeClr val="accent1"/>
          </a:lnRef>
          <a:fillRef idx="0">
            <a:schemeClr val="accent1"/>
          </a:fillRef>
          <a:effectRef idx="0">
            <a:schemeClr val="accent1"/>
          </a:effectRef>
          <a:fontRef idx="minor">
            <a:schemeClr val="tx1"/>
          </a:fontRef>
        </p:style>
      </p:cxnSp>
      <p:pic>
        <p:nvPicPr>
          <p:cNvPr id="3074" name="Picture 2" descr="https://upload.wikimedia.org/wikipedia/commons/thumb/5/50/Etoile-Jaune-IMG_0942.jpg/220px-Etoile-Jaune-IMG_094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5909" l="4091" r="98182"/>
                    </a14:imgEffect>
                  </a14:imgLayer>
                </a14:imgProps>
              </a:ext>
              <a:ext uri="{28A0092B-C50C-407E-A947-70E740481C1C}">
                <a14:useLocalDpi xmlns:a14="http://schemas.microsoft.com/office/drawing/2010/main" val="0"/>
              </a:ext>
            </a:extLst>
          </a:blip>
          <a:srcRect/>
          <a:stretch>
            <a:fillRect/>
          </a:stretch>
        </p:blipFill>
        <p:spPr bwMode="auto">
          <a:xfrm>
            <a:off x="3839238" y="5277135"/>
            <a:ext cx="1198017" cy="11980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9211" y="1289154"/>
            <a:ext cx="1606690" cy="160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005003"/>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2" y="581300"/>
            <a:ext cx="5187597" cy="523220"/>
          </a:xfrm>
          <a:prstGeom prst="rect">
            <a:avLst/>
          </a:prstGeom>
          <a:noFill/>
        </p:spPr>
        <p:txBody>
          <a:bodyPr wrap="square" rtlCol="0">
            <a:spAutoFit/>
          </a:bodyPr>
          <a:lstStyle/>
          <a:p>
            <a:r>
              <a:rPr lang="fr-FR" sz="2800" b="1" dirty="0" smtClean="0">
                <a:latin typeface="Optima" charset="0"/>
                <a:ea typeface="Optima" charset="0"/>
                <a:cs typeface="Optima" charset="0"/>
              </a:rPr>
              <a:t>LES ANNÉES 60</a:t>
            </a:r>
            <a:r>
              <a:rPr lang="zh-CN" altLang="en-US" sz="2800" b="1" dirty="0" smtClean="0">
                <a:latin typeface="Optima" charset="0"/>
                <a:ea typeface="Optima" charset="0"/>
                <a:cs typeface="Optima" charset="0"/>
              </a:rPr>
              <a:t> </a:t>
            </a:r>
            <a:r>
              <a:rPr lang="mr-IN" altLang="zh-CN" sz="2800" b="1" dirty="0" smtClean="0">
                <a:latin typeface="Optima" charset="0"/>
                <a:ea typeface="Optima" charset="0"/>
                <a:cs typeface="Optima" charset="0"/>
              </a:rPr>
              <a:t>–</a:t>
            </a:r>
            <a:r>
              <a:rPr lang="zh-CN" altLang="en-US" sz="2800" b="1" dirty="0" smtClean="0">
                <a:latin typeface="Optima" charset="0"/>
                <a:ea typeface="Optima" charset="0"/>
                <a:cs typeface="Optima" charset="0"/>
              </a:rPr>
              <a:t> </a:t>
            </a:r>
            <a:r>
              <a:rPr lang="en-US" altLang="zh-CN" sz="2800" b="1" dirty="0" smtClean="0">
                <a:latin typeface="Optima" charset="0"/>
                <a:ea typeface="Optima" charset="0"/>
                <a:cs typeface="Optima" charset="0"/>
              </a:rPr>
              <a:t>LES MUSES </a:t>
            </a:r>
            <a:endParaRPr lang="fr-FR" sz="2800" b="1" dirty="0" smtClean="0">
              <a:latin typeface="Optima" charset="0"/>
              <a:ea typeface="Optima" charset="0"/>
              <a:cs typeface="Optima" charset="0"/>
            </a:endParaRPr>
          </a:p>
        </p:txBody>
      </p:sp>
      <p:pic>
        <p:nvPicPr>
          <p:cNvPr id="5122" name="Picture 2" descr="mage result for brigitte bardot serge gainsbou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93" y="1821656"/>
            <a:ext cx="4690614" cy="32146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ge result for jane birkin serge gainsbou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4" y="1821656"/>
            <a:ext cx="3380324"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45473" y="5371029"/>
            <a:ext cx="2313454" cy="369332"/>
          </a:xfrm>
          <a:prstGeom prst="rect">
            <a:avLst/>
          </a:prstGeom>
          <a:noFill/>
        </p:spPr>
        <p:txBody>
          <a:bodyPr wrap="none" rtlCol="0">
            <a:spAutoFit/>
          </a:bodyPr>
          <a:lstStyle/>
          <a:p>
            <a:r>
              <a:rPr lang="fr-FR" dirty="0" smtClean="0">
                <a:latin typeface="Optima" charset="0"/>
                <a:ea typeface="Optima" charset="0"/>
                <a:cs typeface="Optima" charset="0"/>
              </a:rPr>
              <a:t>Brigitte </a:t>
            </a:r>
            <a:r>
              <a:rPr lang="fr-FR" dirty="0" smtClean="0">
                <a:latin typeface="Optima" charset="0"/>
                <a:ea typeface="Optima" charset="0"/>
                <a:cs typeface="Optima" charset="0"/>
              </a:rPr>
              <a:t>Bardot (1967)</a:t>
            </a:r>
            <a:endParaRPr lang="fr-FR" dirty="0" smtClean="0">
              <a:latin typeface="Optima" charset="0"/>
              <a:ea typeface="Optima" charset="0"/>
              <a:cs typeface="Optima" charset="0"/>
            </a:endParaRPr>
          </a:p>
        </p:txBody>
      </p:sp>
      <p:sp>
        <p:nvSpPr>
          <p:cNvPr id="8" name="TextBox 7"/>
          <p:cNvSpPr txBox="1"/>
          <p:nvPr/>
        </p:nvSpPr>
        <p:spPr>
          <a:xfrm>
            <a:off x="7101903" y="5371029"/>
            <a:ext cx="2721066" cy="369332"/>
          </a:xfrm>
          <a:prstGeom prst="rect">
            <a:avLst/>
          </a:prstGeom>
          <a:noFill/>
        </p:spPr>
        <p:txBody>
          <a:bodyPr wrap="none" rtlCol="0">
            <a:spAutoFit/>
          </a:bodyPr>
          <a:lstStyle/>
          <a:p>
            <a:r>
              <a:rPr lang="fr-FR" dirty="0" smtClean="0">
                <a:latin typeface="Optima" charset="0"/>
                <a:ea typeface="Optima" charset="0"/>
                <a:cs typeface="Optima" charset="0"/>
              </a:rPr>
              <a:t>Jane </a:t>
            </a:r>
            <a:r>
              <a:rPr lang="fr-FR" dirty="0" smtClean="0">
                <a:latin typeface="Optima" charset="0"/>
                <a:ea typeface="Optima" charset="0"/>
                <a:cs typeface="Optima" charset="0"/>
              </a:rPr>
              <a:t>Birkin (1968 </a:t>
            </a:r>
            <a:r>
              <a:rPr lang="mr-IN" dirty="0" smtClean="0">
                <a:latin typeface="Optima" charset="0"/>
                <a:ea typeface="Optima" charset="0"/>
                <a:cs typeface="Optima" charset="0"/>
              </a:rPr>
              <a:t>–</a:t>
            </a:r>
            <a:r>
              <a:rPr lang="fr-FR" dirty="0" smtClean="0">
                <a:latin typeface="Optima" charset="0"/>
                <a:ea typeface="Optima" charset="0"/>
                <a:cs typeface="Optima" charset="0"/>
              </a:rPr>
              <a:t> 1980)</a:t>
            </a:r>
            <a:endParaRPr lang="fr-FR" dirty="0" smtClean="0">
              <a:latin typeface="Optima" charset="0"/>
              <a:ea typeface="Optima" charset="0"/>
              <a:cs typeface="Optima" charset="0"/>
            </a:endParaRPr>
          </a:p>
        </p:txBody>
      </p:sp>
    </p:spTree>
    <p:extLst>
      <p:ext uri="{BB962C8B-B14F-4D97-AF65-F5344CB8AC3E}">
        <p14:creationId xmlns:p14="http://schemas.microsoft.com/office/powerpoint/2010/main" val="58624193"/>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3" y="581300"/>
            <a:ext cx="6496738" cy="523220"/>
          </a:xfrm>
          <a:prstGeom prst="rect">
            <a:avLst/>
          </a:prstGeom>
          <a:noFill/>
        </p:spPr>
        <p:txBody>
          <a:bodyPr wrap="square" rtlCol="0">
            <a:spAutoFit/>
          </a:bodyPr>
          <a:lstStyle/>
          <a:p>
            <a:r>
              <a:rPr lang="fr-FR" sz="2800" b="1" dirty="0" smtClean="0">
                <a:latin typeface="Optima" charset="0"/>
                <a:ea typeface="Optima" charset="0"/>
                <a:cs typeface="Optima" charset="0"/>
              </a:rPr>
              <a:t>LES ANNÉES 70 </a:t>
            </a:r>
            <a:r>
              <a:rPr lang="mr-IN" sz="2800" b="1" dirty="0" smtClean="0">
                <a:latin typeface="Optima" charset="0"/>
                <a:ea typeface="Optima" charset="0"/>
                <a:cs typeface="Optima" charset="0"/>
              </a:rPr>
              <a:t>–</a:t>
            </a:r>
            <a:r>
              <a:rPr lang="fr-FR" sz="2800" b="1" dirty="0" smtClean="0">
                <a:latin typeface="Optima" charset="0"/>
                <a:ea typeface="Optima" charset="0"/>
                <a:cs typeface="Optima" charset="0"/>
              </a:rPr>
              <a:t> DÉCENNIE MAJEURE</a:t>
            </a:r>
          </a:p>
        </p:txBody>
      </p:sp>
      <p:sp>
        <p:nvSpPr>
          <p:cNvPr id="3" name="Rectangle 2"/>
          <p:cNvSpPr/>
          <p:nvPr/>
        </p:nvSpPr>
        <p:spPr>
          <a:xfrm>
            <a:off x="792151" y="1747870"/>
            <a:ext cx="6466759" cy="3970318"/>
          </a:xfrm>
          <a:prstGeom prst="rect">
            <a:avLst/>
          </a:prstGeom>
        </p:spPr>
        <p:txBody>
          <a:bodyPr wrap="square">
            <a:spAutoFit/>
          </a:bodyPr>
          <a:lstStyle/>
          <a:p>
            <a:r>
              <a:rPr lang="en-US" sz="1400" dirty="0">
                <a:latin typeface="Optima" charset="0"/>
                <a:ea typeface="Optima" charset="0"/>
                <a:cs typeface="Optima" charset="0"/>
              </a:rPr>
              <a:t>Les </a:t>
            </a:r>
            <a:r>
              <a:rPr lang="en-US" sz="1400" dirty="0" err="1">
                <a:latin typeface="Optima" charset="0"/>
                <a:ea typeface="Optima" charset="0"/>
                <a:cs typeface="Optima" charset="0"/>
              </a:rPr>
              <a:t>années</a:t>
            </a:r>
            <a:r>
              <a:rPr lang="en-US" sz="1400" dirty="0">
                <a:latin typeface="Optima" charset="0"/>
                <a:ea typeface="Optima" charset="0"/>
                <a:cs typeface="Optima" charset="0"/>
              </a:rPr>
              <a:t> 1970 </a:t>
            </a:r>
            <a:r>
              <a:rPr lang="en-US" sz="1400" dirty="0" err="1">
                <a:latin typeface="Optima" charset="0"/>
                <a:ea typeface="Optima" charset="0"/>
                <a:cs typeface="Optima" charset="0"/>
              </a:rPr>
              <a:t>sont</a:t>
            </a:r>
            <a:r>
              <a:rPr lang="en-US" sz="1400" dirty="0">
                <a:latin typeface="Optima" charset="0"/>
                <a:ea typeface="Optima" charset="0"/>
                <a:cs typeface="Optima" charset="0"/>
              </a:rPr>
              <a:t> </a:t>
            </a:r>
            <a:r>
              <a:rPr lang="en-US" sz="1400" dirty="0" err="1">
                <a:latin typeface="Optima" charset="0"/>
                <a:ea typeface="Optima" charset="0"/>
                <a:cs typeface="Optima" charset="0"/>
              </a:rPr>
              <a:t>marquées</a:t>
            </a:r>
            <a:r>
              <a:rPr lang="en-US" sz="1400" dirty="0">
                <a:latin typeface="Optima" charset="0"/>
                <a:ea typeface="Optima" charset="0"/>
                <a:cs typeface="Optima" charset="0"/>
              </a:rPr>
              <a:t> par </a:t>
            </a:r>
            <a:r>
              <a:rPr lang="en-US" sz="1400" dirty="0" err="1">
                <a:latin typeface="Optima" charset="0"/>
                <a:ea typeface="Optima" charset="0"/>
                <a:cs typeface="Optima" charset="0"/>
              </a:rPr>
              <a:t>l'écriture</a:t>
            </a:r>
            <a:r>
              <a:rPr lang="en-US" sz="1400" dirty="0">
                <a:latin typeface="Optima" charset="0"/>
                <a:ea typeface="Optima" charset="0"/>
                <a:cs typeface="Optima" charset="0"/>
              </a:rPr>
              <a:t> et la composition de </a:t>
            </a:r>
            <a:r>
              <a:rPr lang="en-US" sz="1400" dirty="0" err="1">
                <a:latin typeface="Optima" charset="0"/>
                <a:ea typeface="Optima" charset="0"/>
                <a:cs typeface="Optima" charset="0"/>
              </a:rPr>
              <a:t>quatre</a:t>
            </a:r>
            <a:r>
              <a:rPr lang="en-US" sz="1400" dirty="0">
                <a:latin typeface="Optima" charset="0"/>
                <a:ea typeface="Optima" charset="0"/>
                <a:cs typeface="Optima" charset="0"/>
              </a:rPr>
              <a:t> albums </a:t>
            </a:r>
            <a:r>
              <a:rPr lang="en-US" sz="1400" dirty="0" err="1">
                <a:latin typeface="Optima" charset="0"/>
                <a:ea typeface="Optima" charset="0"/>
                <a:cs typeface="Optima" charset="0"/>
              </a:rPr>
              <a:t>importants</a:t>
            </a:r>
            <a:r>
              <a:rPr lang="en-US" sz="1400" dirty="0">
                <a:latin typeface="Optima" charset="0"/>
                <a:ea typeface="Optima" charset="0"/>
                <a:cs typeface="Optima" charset="0"/>
              </a:rPr>
              <a:t> : </a:t>
            </a: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pPr marL="285750" indent="-285750">
              <a:buFont typeface="Arial" charset="0"/>
              <a:buChar char="•"/>
            </a:pPr>
            <a:r>
              <a:rPr lang="en-US" sz="1400" b="1" dirty="0" smtClean="0">
                <a:latin typeface="Optima" charset="0"/>
                <a:ea typeface="Optima" charset="0"/>
                <a:cs typeface="Optima" charset="0"/>
              </a:rPr>
              <a:t>Histoire de Melody Nelson </a:t>
            </a:r>
            <a:r>
              <a:rPr lang="en-US" sz="1400" dirty="0" err="1" smtClean="0">
                <a:latin typeface="Optima" charset="0"/>
                <a:ea typeface="Optima" charset="0"/>
                <a:cs typeface="Optima" charset="0"/>
              </a:rPr>
              <a:t>en</a:t>
            </a:r>
            <a:r>
              <a:rPr lang="en-US" sz="1400" dirty="0" smtClean="0">
                <a:latin typeface="Optima" charset="0"/>
                <a:ea typeface="Optima" charset="0"/>
                <a:cs typeface="Optima" charset="0"/>
              </a:rPr>
              <a:t> </a:t>
            </a:r>
            <a:r>
              <a:rPr lang="en-US" sz="1400" dirty="0">
                <a:latin typeface="Optima" charset="0"/>
                <a:ea typeface="Optima" charset="0"/>
                <a:cs typeface="Optima" charset="0"/>
              </a:rPr>
              <a:t>1971, </a:t>
            </a:r>
            <a:endParaRPr lang="en-US" sz="1400" dirty="0" smtClean="0">
              <a:latin typeface="Optima" charset="0"/>
              <a:ea typeface="Optima" charset="0"/>
              <a:cs typeface="Optima" charset="0"/>
            </a:endParaRPr>
          </a:p>
          <a:p>
            <a:pPr marL="285750" indent="-285750">
              <a:buFont typeface="Arial" charset="0"/>
              <a:buChar char="•"/>
            </a:pPr>
            <a:r>
              <a:rPr lang="en-US" sz="1400" b="1" dirty="0" smtClean="0">
                <a:latin typeface="Optima" charset="0"/>
                <a:ea typeface="Optima" charset="0"/>
                <a:cs typeface="Optima" charset="0"/>
              </a:rPr>
              <a:t>Vu de </a:t>
            </a:r>
            <a:r>
              <a:rPr lang="en-US" sz="1400" b="1" dirty="0" err="1" smtClean="0">
                <a:latin typeface="Optima" charset="0"/>
                <a:ea typeface="Optima" charset="0"/>
                <a:cs typeface="Optima" charset="0"/>
              </a:rPr>
              <a:t>l’extérieur</a:t>
            </a:r>
            <a:r>
              <a:rPr lang="en-US" sz="1400" b="1" dirty="0" smtClean="0">
                <a:latin typeface="Optima" charset="0"/>
                <a:ea typeface="Optima" charset="0"/>
                <a:cs typeface="Optima" charset="0"/>
              </a:rPr>
              <a:t> </a:t>
            </a:r>
            <a:r>
              <a:rPr lang="en-US" sz="1400" dirty="0" smtClean="0">
                <a:latin typeface="Optima" charset="0"/>
                <a:ea typeface="Optima" charset="0"/>
                <a:cs typeface="Optima" charset="0"/>
              </a:rPr>
              <a:t>(et son tube Je </a:t>
            </a:r>
            <a:r>
              <a:rPr lang="en-US" sz="1400" dirty="0" err="1" smtClean="0">
                <a:latin typeface="Optima" charset="0"/>
                <a:ea typeface="Optima" charset="0"/>
                <a:cs typeface="Optima" charset="0"/>
              </a:rPr>
              <a:t>suis</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venu</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te</a:t>
            </a:r>
            <a:r>
              <a:rPr lang="en-US" sz="1400" dirty="0" smtClean="0">
                <a:latin typeface="Optima" charset="0"/>
                <a:ea typeface="Optima" charset="0"/>
                <a:cs typeface="Optima" charset="0"/>
              </a:rPr>
              <a:t> dire que je </a:t>
            </a:r>
            <a:r>
              <a:rPr lang="en-US" sz="1400" dirty="0" err="1" smtClean="0">
                <a:latin typeface="Optima" charset="0"/>
                <a:ea typeface="Optima" charset="0"/>
                <a:cs typeface="Optima" charset="0"/>
              </a:rPr>
              <a:t>m’en</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vais</a:t>
            </a:r>
            <a:r>
              <a:rPr lang="en-US" sz="1400" dirty="0" smtClean="0">
                <a:latin typeface="Optima" charset="0"/>
                <a:ea typeface="Optima" charset="0"/>
                <a:cs typeface="Optima" charset="0"/>
              </a:rPr>
              <a:t>) </a:t>
            </a:r>
            <a:r>
              <a:rPr lang="en-US" sz="1400" dirty="0" err="1" smtClean="0">
                <a:latin typeface="Optima" charset="0"/>
                <a:ea typeface="Optima" charset="0"/>
                <a:cs typeface="Optima" charset="0"/>
              </a:rPr>
              <a:t>en</a:t>
            </a:r>
            <a:r>
              <a:rPr lang="en-US" sz="1400" dirty="0" smtClean="0">
                <a:latin typeface="Optima" charset="0"/>
                <a:ea typeface="Optima" charset="0"/>
                <a:cs typeface="Optima" charset="0"/>
              </a:rPr>
              <a:t> 1973,</a:t>
            </a:r>
          </a:p>
          <a:p>
            <a:pPr marL="285750" indent="-285750">
              <a:buFont typeface="Arial" charset="0"/>
              <a:buChar char="•"/>
            </a:pPr>
            <a:r>
              <a:rPr lang="en-US" sz="1400" b="1" dirty="0" smtClean="0">
                <a:latin typeface="Optima" charset="0"/>
                <a:ea typeface="Optima" charset="0"/>
                <a:cs typeface="Optima" charset="0"/>
              </a:rPr>
              <a:t>Rock around the bunker </a:t>
            </a:r>
            <a:r>
              <a:rPr lang="en-US" sz="1400" dirty="0" err="1" smtClean="0">
                <a:latin typeface="Optima" charset="0"/>
                <a:ea typeface="Optima" charset="0"/>
                <a:cs typeface="Optima" charset="0"/>
              </a:rPr>
              <a:t>en</a:t>
            </a:r>
            <a:r>
              <a:rPr lang="en-US" sz="1400" dirty="0" smtClean="0">
                <a:latin typeface="Optima" charset="0"/>
                <a:ea typeface="Optima" charset="0"/>
                <a:cs typeface="Optima" charset="0"/>
              </a:rPr>
              <a:t> 1975,</a:t>
            </a:r>
          </a:p>
          <a:p>
            <a:pPr marL="285750" indent="-285750">
              <a:buFont typeface="Arial" charset="0"/>
              <a:buChar char="•"/>
            </a:pPr>
            <a:r>
              <a:rPr lang="en-US" sz="1400" b="1" dirty="0" err="1" smtClean="0">
                <a:latin typeface="Optima" charset="0"/>
                <a:ea typeface="Optima" charset="0"/>
                <a:cs typeface="Optima" charset="0"/>
              </a:rPr>
              <a:t>L’Homme</a:t>
            </a:r>
            <a:r>
              <a:rPr lang="en-US" sz="1400" b="1" dirty="0" smtClean="0">
                <a:latin typeface="Optima" charset="0"/>
                <a:ea typeface="Optima" charset="0"/>
                <a:cs typeface="Optima" charset="0"/>
              </a:rPr>
              <a:t> </a:t>
            </a:r>
            <a:r>
              <a:rPr lang="en-US" sz="1400" b="1" dirty="0" err="1" smtClean="0">
                <a:latin typeface="Optima" charset="0"/>
                <a:ea typeface="Optima" charset="0"/>
                <a:cs typeface="Optima" charset="0"/>
              </a:rPr>
              <a:t>à</a:t>
            </a:r>
            <a:r>
              <a:rPr lang="en-US" sz="1400" b="1" dirty="0" smtClean="0">
                <a:latin typeface="Optima" charset="0"/>
                <a:ea typeface="Optima" charset="0"/>
                <a:cs typeface="Optima" charset="0"/>
              </a:rPr>
              <a:t> tête de </a:t>
            </a:r>
            <a:r>
              <a:rPr lang="en-US" sz="1400" b="1" dirty="0" err="1" smtClean="0">
                <a:latin typeface="Optima" charset="0"/>
                <a:ea typeface="Optima" charset="0"/>
                <a:cs typeface="Optima" charset="0"/>
              </a:rPr>
              <a:t>chou</a:t>
            </a:r>
            <a:r>
              <a:rPr lang="en-US" sz="1400" b="1" dirty="0" smtClean="0">
                <a:latin typeface="Optima" charset="0"/>
                <a:ea typeface="Optima" charset="0"/>
                <a:cs typeface="Optima" charset="0"/>
              </a:rPr>
              <a:t> </a:t>
            </a:r>
            <a:r>
              <a:rPr lang="en-US" sz="1400" dirty="0">
                <a:latin typeface="Optima" charset="0"/>
                <a:ea typeface="Optima" charset="0"/>
                <a:cs typeface="Optima" charset="0"/>
              </a:rPr>
              <a:t>avec </a:t>
            </a:r>
            <a:r>
              <a:rPr lang="en-US" sz="1400" dirty="0" err="1">
                <a:latin typeface="Optima" charset="0"/>
                <a:ea typeface="Optima" charset="0"/>
                <a:cs typeface="Optima" charset="0"/>
              </a:rPr>
              <a:t>ses</a:t>
            </a:r>
            <a:r>
              <a:rPr lang="en-US" sz="1400" dirty="0">
                <a:latin typeface="Optima" charset="0"/>
                <a:ea typeface="Optima" charset="0"/>
                <a:cs typeface="Optima" charset="0"/>
              </a:rPr>
              <a:t> </a:t>
            </a:r>
            <a:r>
              <a:rPr lang="en-US" sz="1400" dirty="0" err="1">
                <a:latin typeface="Optima" charset="0"/>
                <a:ea typeface="Optima" charset="0"/>
                <a:cs typeface="Optima" charset="0"/>
              </a:rPr>
              <a:t>sulfureuses</a:t>
            </a:r>
            <a:r>
              <a:rPr lang="en-US" sz="1400" dirty="0">
                <a:latin typeface="Optima" charset="0"/>
                <a:ea typeface="Optima" charset="0"/>
                <a:cs typeface="Optima" charset="0"/>
              </a:rPr>
              <a:t> Variations sur </a:t>
            </a:r>
            <a:r>
              <a:rPr lang="en-US" sz="1400" dirty="0" err="1">
                <a:latin typeface="Optima" charset="0"/>
                <a:ea typeface="Optima" charset="0"/>
                <a:cs typeface="Optima" charset="0"/>
              </a:rPr>
              <a:t>Marilou</a:t>
            </a:r>
            <a:r>
              <a:rPr lang="en-US" sz="1400" dirty="0">
                <a:latin typeface="Optima" charset="0"/>
                <a:ea typeface="Optima" charset="0"/>
                <a:cs typeface="Optima" charset="0"/>
              </a:rPr>
              <a:t> </a:t>
            </a:r>
            <a:r>
              <a:rPr lang="en-US" sz="1400" dirty="0" err="1">
                <a:latin typeface="Optima" charset="0"/>
                <a:ea typeface="Optima" charset="0"/>
                <a:cs typeface="Optima" charset="0"/>
              </a:rPr>
              <a:t>en</a:t>
            </a:r>
            <a:r>
              <a:rPr lang="en-US" sz="1400" dirty="0">
                <a:latin typeface="Optima" charset="0"/>
                <a:ea typeface="Optima" charset="0"/>
                <a:cs typeface="Optima" charset="0"/>
              </a:rPr>
              <a:t> 1976. </a:t>
            </a:r>
          </a:p>
          <a:p>
            <a:pPr marL="285750" indent="-285750">
              <a:buFont typeface="Arial" charset="0"/>
              <a:buChar char="•"/>
            </a:pPr>
            <a:endParaRPr lang="en-US" sz="1400" dirty="0" smtClean="0">
              <a:latin typeface="Optima" charset="0"/>
              <a:ea typeface="Optima" charset="0"/>
              <a:cs typeface="Optima" charset="0"/>
            </a:endParaRPr>
          </a:p>
          <a:p>
            <a:pPr marL="285750" indent="-285750">
              <a:buFont typeface="Arial" charset="0"/>
              <a:buChar char="•"/>
            </a:pPr>
            <a:endParaRPr lang="en-US" sz="1400" dirty="0">
              <a:latin typeface="Optima" charset="0"/>
              <a:ea typeface="Optima" charset="0"/>
              <a:cs typeface="Optima" charset="0"/>
            </a:endParaRPr>
          </a:p>
          <a:p>
            <a:r>
              <a:rPr lang="en-US" sz="1400" dirty="0">
                <a:latin typeface="Optima" charset="0"/>
                <a:ea typeface="Optima" charset="0"/>
                <a:cs typeface="Optima" charset="0"/>
              </a:rPr>
              <a:t>Il se </a:t>
            </a:r>
            <a:r>
              <a:rPr lang="en-US" sz="1400" dirty="0" err="1">
                <a:latin typeface="Optima" charset="0"/>
                <a:ea typeface="Optima" charset="0"/>
                <a:cs typeface="Optima" charset="0"/>
              </a:rPr>
              <a:t>hisse</a:t>
            </a:r>
            <a:r>
              <a:rPr lang="en-US" sz="1400" dirty="0">
                <a:latin typeface="Optima" charset="0"/>
                <a:ea typeface="Optima" charset="0"/>
                <a:cs typeface="Optima" charset="0"/>
              </a:rPr>
              <a:t> </a:t>
            </a:r>
            <a:r>
              <a:rPr lang="en-US" sz="1400" dirty="0" err="1">
                <a:latin typeface="Optima" charset="0"/>
                <a:ea typeface="Optima" charset="0"/>
                <a:cs typeface="Optima" charset="0"/>
              </a:rPr>
              <a:t>à</a:t>
            </a:r>
            <a:r>
              <a:rPr lang="en-US" sz="1400" dirty="0">
                <a:latin typeface="Optima" charset="0"/>
                <a:ea typeface="Optima" charset="0"/>
                <a:cs typeface="Optima" charset="0"/>
              </a:rPr>
              <a:t> </a:t>
            </a:r>
            <a:r>
              <a:rPr lang="en-US" sz="1400" dirty="0" err="1">
                <a:latin typeface="Optima" charset="0"/>
                <a:ea typeface="Optima" charset="0"/>
                <a:cs typeface="Optima" charset="0"/>
              </a:rPr>
              <a:t>l'avant-garde</a:t>
            </a:r>
            <a:r>
              <a:rPr lang="en-US" sz="1400" dirty="0">
                <a:latin typeface="Optima" charset="0"/>
                <a:ea typeface="Optima" charset="0"/>
                <a:cs typeface="Optima" charset="0"/>
              </a:rPr>
              <a:t> de la chanson </a:t>
            </a:r>
            <a:r>
              <a:rPr lang="en-US" sz="1400" dirty="0" err="1">
                <a:latin typeface="Optima" charset="0"/>
                <a:ea typeface="Optima" charset="0"/>
                <a:cs typeface="Optima" charset="0"/>
              </a:rPr>
              <a:t>française</a:t>
            </a:r>
            <a:r>
              <a:rPr lang="en-US" sz="1400" dirty="0">
                <a:latin typeface="Optima" charset="0"/>
                <a:ea typeface="Optima" charset="0"/>
                <a:cs typeface="Optima" charset="0"/>
              </a:rPr>
              <a:t>. Histoire de Melody Nelson </a:t>
            </a:r>
            <a:r>
              <a:rPr lang="en-US" sz="1400" dirty="0" err="1">
                <a:latin typeface="Optima" charset="0"/>
                <a:ea typeface="Optima" charset="0"/>
                <a:cs typeface="Optima" charset="0"/>
              </a:rPr>
              <a:t>est</a:t>
            </a:r>
            <a:r>
              <a:rPr lang="en-US" sz="1400" dirty="0">
                <a:latin typeface="Optima" charset="0"/>
                <a:ea typeface="Optima" charset="0"/>
                <a:cs typeface="Optima" charset="0"/>
              </a:rPr>
              <a:t> </a:t>
            </a:r>
            <a:r>
              <a:rPr lang="en-US" sz="1400" dirty="0" err="1">
                <a:latin typeface="Optima" charset="0"/>
                <a:ea typeface="Optima" charset="0"/>
                <a:cs typeface="Optima" charset="0"/>
              </a:rPr>
              <a:t>accueilli</a:t>
            </a:r>
            <a:r>
              <a:rPr lang="en-US" sz="1400" dirty="0">
                <a:latin typeface="Optima" charset="0"/>
                <a:ea typeface="Optima" charset="0"/>
                <a:cs typeface="Optima" charset="0"/>
              </a:rPr>
              <a:t> par la </a:t>
            </a:r>
            <a:r>
              <a:rPr lang="en-US" sz="1400" dirty="0" err="1">
                <a:latin typeface="Optima" charset="0"/>
                <a:ea typeface="Optima" charset="0"/>
                <a:cs typeface="Optima" charset="0"/>
              </a:rPr>
              <a:t>presse</a:t>
            </a:r>
            <a:r>
              <a:rPr lang="en-US" sz="1400" dirty="0">
                <a:latin typeface="Optima" charset="0"/>
                <a:ea typeface="Optima" charset="0"/>
                <a:cs typeface="Optima" charset="0"/>
              </a:rPr>
              <a:t> </a:t>
            </a:r>
            <a:r>
              <a:rPr lang="en-US" sz="1400" dirty="0" err="1">
                <a:latin typeface="Optima" charset="0"/>
                <a:ea typeface="Optima" charset="0"/>
                <a:cs typeface="Optima" charset="0"/>
              </a:rPr>
              <a:t>comme</a:t>
            </a:r>
            <a:r>
              <a:rPr lang="en-US" sz="1400" dirty="0">
                <a:latin typeface="Optima" charset="0"/>
                <a:ea typeface="Optima" charset="0"/>
                <a:cs typeface="Optima" charset="0"/>
              </a:rPr>
              <a:t> « le premier </a:t>
            </a:r>
            <a:r>
              <a:rPr lang="en-US" sz="1400" dirty="0" err="1">
                <a:latin typeface="Optima" charset="0"/>
                <a:ea typeface="Optima" charset="0"/>
                <a:cs typeface="Optima" charset="0"/>
              </a:rPr>
              <a:t>vrai</a:t>
            </a:r>
            <a:r>
              <a:rPr lang="en-US" sz="1400" dirty="0">
                <a:latin typeface="Optima" charset="0"/>
                <a:ea typeface="Optima" charset="0"/>
                <a:cs typeface="Optima" charset="0"/>
              </a:rPr>
              <a:t> </a:t>
            </a:r>
            <a:r>
              <a:rPr lang="en-US" sz="1400" dirty="0" err="1">
                <a:latin typeface="Optima" charset="0"/>
                <a:ea typeface="Optima" charset="0"/>
                <a:cs typeface="Optima" charset="0"/>
              </a:rPr>
              <a:t>poème</a:t>
            </a:r>
            <a:r>
              <a:rPr lang="en-US" sz="1400" dirty="0">
                <a:latin typeface="Optima" charset="0"/>
                <a:ea typeface="Optima" charset="0"/>
                <a:cs typeface="Optima" charset="0"/>
              </a:rPr>
              <a:t> </a:t>
            </a:r>
            <a:r>
              <a:rPr lang="en-US" sz="1400" dirty="0" err="1">
                <a:latin typeface="Optima" charset="0"/>
                <a:ea typeface="Optima" charset="0"/>
                <a:cs typeface="Optima" charset="0"/>
              </a:rPr>
              <a:t>symphonique</a:t>
            </a:r>
            <a:r>
              <a:rPr lang="en-US" sz="1400" dirty="0">
                <a:latin typeface="Optima" charset="0"/>
                <a:ea typeface="Optima" charset="0"/>
                <a:cs typeface="Optima" charset="0"/>
              </a:rPr>
              <a:t> de </a:t>
            </a:r>
            <a:r>
              <a:rPr lang="en-US" sz="1400" dirty="0" err="1">
                <a:latin typeface="Optima" charset="0"/>
                <a:ea typeface="Optima" charset="0"/>
                <a:cs typeface="Optima" charset="0"/>
              </a:rPr>
              <a:t>l'âge</a:t>
            </a:r>
            <a:r>
              <a:rPr lang="en-US" sz="1400" dirty="0">
                <a:latin typeface="Optima" charset="0"/>
                <a:ea typeface="Optima" charset="0"/>
                <a:cs typeface="Optima" charset="0"/>
              </a:rPr>
              <a:t> pop». </a:t>
            </a: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r>
              <a:rPr lang="en-US" sz="1400" dirty="0" err="1">
                <a:latin typeface="Optima" charset="0"/>
                <a:ea typeface="Optima" charset="0"/>
                <a:cs typeface="Optima" charset="0"/>
              </a:rPr>
              <a:t>En</a:t>
            </a:r>
            <a:r>
              <a:rPr lang="en-US" sz="1400" dirty="0">
                <a:latin typeface="Optima" charset="0"/>
                <a:ea typeface="Optima" charset="0"/>
                <a:cs typeface="Optima" charset="0"/>
              </a:rPr>
              <a:t> </a:t>
            </a:r>
            <a:r>
              <a:rPr lang="en-US" sz="1400" dirty="0" err="1">
                <a:latin typeface="Optima" charset="0"/>
                <a:ea typeface="Optima" charset="0"/>
                <a:cs typeface="Optima" charset="0"/>
              </a:rPr>
              <a:t>mai</a:t>
            </a:r>
            <a:r>
              <a:rPr lang="en-US" sz="1400" dirty="0">
                <a:latin typeface="Optima" charset="0"/>
                <a:ea typeface="Optima" charset="0"/>
                <a:cs typeface="Optima" charset="0"/>
              </a:rPr>
              <a:t> 1973, Serge </a:t>
            </a:r>
            <a:r>
              <a:rPr lang="en-US" sz="1400" dirty="0" err="1">
                <a:latin typeface="Optima" charset="0"/>
                <a:ea typeface="Optima" charset="0"/>
                <a:cs typeface="Optima" charset="0"/>
              </a:rPr>
              <a:t>Gainsbourg</a:t>
            </a:r>
            <a:r>
              <a:rPr lang="en-US" sz="1400" dirty="0">
                <a:latin typeface="Optima" charset="0"/>
                <a:ea typeface="Optima" charset="0"/>
                <a:cs typeface="Optima" charset="0"/>
              </a:rPr>
              <a:t>, </a:t>
            </a:r>
            <a:r>
              <a:rPr lang="en-US" sz="1400" dirty="0" err="1">
                <a:latin typeface="Optima" charset="0"/>
                <a:ea typeface="Optima" charset="0"/>
                <a:cs typeface="Optima" charset="0"/>
              </a:rPr>
              <a:t>victime</a:t>
            </a:r>
            <a:r>
              <a:rPr lang="en-US" sz="1400" dirty="0">
                <a:latin typeface="Optima" charset="0"/>
                <a:ea typeface="Optima" charset="0"/>
                <a:cs typeface="Optima" charset="0"/>
              </a:rPr>
              <a:t> </a:t>
            </a:r>
            <a:r>
              <a:rPr lang="en-US" sz="1400" dirty="0" err="1">
                <a:latin typeface="Optima" charset="0"/>
                <a:ea typeface="Optima" charset="0"/>
                <a:cs typeface="Optima" charset="0"/>
              </a:rPr>
              <a:t>d’une</a:t>
            </a:r>
            <a:r>
              <a:rPr lang="en-US" sz="1400" dirty="0">
                <a:latin typeface="Optima" charset="0"/>
                <a:ea typeface="Optima" charset="0"/>
                <a:cs typeface="Optima" charset="0"/>
              </a:rPr>
              <a:t> </a:t>
            </a:r>
            <a:r>
              <a:rPr lang="en-US" sz="1400" dirty="0" err="1">
                <a:latin typeface="Optima" charset="0"/>
                <a:ea typeface="Optima" charset="0"/>
                <a:cs typeface="Optima" charset="0"/>
              </a:rPr>
              <a:t>crise</a:t>
            </a:r>
            <a:r>
              <a:rPr lang="en-US" sz="1400" dirty="0">
                <a:latin typeface="Optima" charset="0"/>
                <a:ea typeface="Optima" charset="0"/>
                <a:cs typeface="Optima" charset="0"/>
              </a:rPr>
              <a:t> </a:t>
            </a:r>
            <a:r>
              <a:rPr lang="en-US" sz="1400" dirty="0" err="1">
                <a:latin typeface="Optima" charset="0"/>
                <a:ea typeface="Optima" charset="0"/>
                <a:cs typeface="Optima" charset="0"/>
              </a:rPr>
              <a:t>cardiaque</a:t>
            </a:r>
            <a:r>
              <a:rPr lang="en-US" sz="1400" dirty="0">
                <a:latin typeface="Optima" charset="0"/>
                <a:ea typeface="Optima" charset="0"/>
                <a:cs typeface="Optima" charset="0"/>
              </a:rPr>
              <a:t>, la </a:t>
            </a:r>
            <a:r>
              <a:rPr lang="en-US" sz="1400" dirty="0" err="1">
                <a:latin typeface="Optima" charset="0"/>
                <a:ea typeface="Optima" charset="0"/>
                <a:cs typeface="Optima" charset="0"/>
              </a:rPr>
              <a:t>transforme</a:t>
            </a:r>
            <a:r>
              <a:rPr lang="en-US" sz="1400" dirty="0">
                <a:latin typeface="Optima" charset="0"/>
                <a:ea typeface="Optima" charset="0"/>
                <a:cs typeface="Optima" charset="0"/>
              </a:rPr>
              <a:t> </a:t>
            </a:r>
            <a:r>
              <a:rPr lang="en-US" sz="1400" dirty="0" err="1">
                <a:latin typeface="Optima" charset="0"/>
                <a:ea typeface="Optima" charset="0"/>
                <a:cs typeface="Optima" charset="0"/>
              </a:rPr>
              <a:t>en</a:t>
            </a:r>
            <a:r>
              <a:rPr lang="en-US" sz="1400" dirty="0">
                <a:latin typeface="Optima" charset="0"/>
                <a:ea typeface="Optima" charset="0"/>
                <a:cs typeface="Optima" charset="0"/>
              </a:rPr>
              <a:t> </a:t>
            </a:r>
            <a:r>
              <a:rPr lang="en-US" sz="1400" dirty="0" err="1">
                <a:latin typeface="Optima" charset="0"/>
                <a:ea typeface="Optima" charset="0"/>
                <a:cs typeface="Optima" charset="0"/>
              </a:rPr>
              <a:t>élément</a:t>
            </a:r>
            <a:r>
              <a:rPr lang="en-US" sz="1400" dirty="0">
                <a:latin typeface="Optima" charset="0"/>
                <a:ea typeface="Optima" charset="0"/>
                <a:cs typeface="Optima" charset="0"/>
              </a:rPr>
              <a:t> </a:t>
            </a:r>
            <a:r>
              <a:rPr lang="en-US" sz="1400" dirty="0" err="1" smtClean="0">
                <a:latin typeface="Optima" charset="0"/>
                <a:ea typeface="Optima" charset="0"/>
                <a:cs typeface="Optima" charset="0"/>
              </a:rPr>
              <a:t>promotionnel</a:t>
            </a:r>
            <a:r>
              <a:rPr lang="en-US" sz="1400" dirty="0">
                <a:latin typeface="Optima" charset="0"/>
                <a:ea typeface="Optima" charset="0"/>
                <a:cs typeface="Optima" charset="0"/>
              </a:rPr>
              <a:t>.</a:t>
            </a:r>
            <a:r>
              <a:rPr lang="en-US" sz="1400" dirty="0" smtClean="0">
                <a:latin typeface="Optima" charset="0"/>
                <a:ea typeface="Optima" charset="0"/>
                <a:cs typeface="Optima" charset="0"/>
              </a:rPr>
              <a:t> </a:t>
            </a:r>
            <a:r>
              <a:rPr lang="en-US" sz="1400" dirty="0">
                <a:latin typeface="Optima" charset="0"/>
                <a:ea typeface="Optima" charset="0"/>
                <a:cs typeface="Optima" charset="0"/>
              </a:rPr>
              <a:t>I</a:t>
            </a:r>
            <a:r>
              <a:rPr lang="en-US" sz="1400" dirty="0" smtClean="0">
                <a:latin typeface="Optima" charset="0"/>
                <a:ea typeface="Optima" charset="0"/>
                <a:cs typeface="Optima" charset="0"/>
              </a:rPr>
              <a:t>l </a:t>
            </a:r>
            <a:r>
              <a:rPr lang="en-US" sz="1400" dirty="0" err="1">
                <a:latin typeface="Optima" charset="0"/>
                <a:ea typeface="Optima" charset="0"/>
                <a:cs typeface="Optima" charset="0"/>
              </a:rPr>
              <a:t>annonce</a:t>
            </a:r>
            <a:r>
              <a:rPr lang="en-US" sz="1400" dirty="0">
                <a:latin typeface="Optima" charset="0"/>
                <a:ea typeface="Optima" charset="0"/>
                <a:cs typeface="Optima" charset="0"/>
              </a:rPr>
              <a:t> </a:t>
            </a:r>
            <a:r>
              <a:rPr lang="en-US" sz="1400" dirty="0" err="1">
                <a:latin typeface="Optima" charset="0"/>
                <a:ea typeface="Optima" charset="0"/>
                <a:cs typeface="Optima" charset="0"/>
              </a:rPr>
              <a:t>à</a:t>
            </a:r>
            <a:r>
              <a:rPr lang="en-US" sz="1400" dirty="0">
                <a:latin typeface="Optima" charset="0"/>
                <a:ea typeface="Optima" charset="0"/>
                <a:cs typeface="Optima" charset="0"/>
              </a:rPr>
              <a:t> la </a:t>
            </a:r>
            <a:r>
              <a:rPr lang="en-US" sz="1400" dirty="0" err="1">
                <a:latin typeface="Optima" charset="0"/>
                <a:ea typeface="Optima" charset="0"/>
                <a:cs typeface="Optima" charset="0"/>
              </a:rPr>
              <a:t>presse</a:t>
            </a:r>
            <a:r>
              <a:rPr lang="en-US" sz="1400" dirty="0">
                <a:latin typeface="Optima" charset="0"/>
                <a:ea typeface="Optima" charset="0"/>
                <a:cs typeface="Optima" charset="0"/>
              </a:rPr>
              <a:t>, </a:t>
            </a:r>
            <a:r>
              <a:rPr lang="en-US" sz="1400" dirty="0" err="1">
                <a:latin typeface="Optima" charset="0"/>
                <a:ea typeface="Optima" charset="0"/>
                <a:cs typeface="Optima" charset="0"/>
              </a:rPr>
              <a:t>depuis</a:t>
            </a:r>
            <a:r>
              <a:rPr lang="en-US" sz="1400" dirty="0">
                <a:latin typeface="Optima" charset="0"/>
                <a:ea typeface="Optima" charset="0"/>
                <a:cs typeface="Optima" charset="0"/>
              </a:rPr>
              <a:t> son lit </a:t>
            </a:r>
            <a:r>
              <a:rPr lang="en-US" sz="1400" dirty="0" err="1">
                <a:latin typeface="Optima" charset="0"/>
                <a:ea typeface="Optima" charset="0"/>
                <a:cs typeface="Optima" charset="0"/>
              </a:rPr>
              <a:t>d’hôpital</a:t>
            </a:r>
            <a:r>
              <a:rPr lang="en-US" sz="1400" dirty="0">
                <a:latin typeface="Optima" charset="0"/>
                <a:ea typeface="Optima" charset="0"/>
                <a:cs typeface="Optima" charset="0"/>
              </a:rPr>
              <a:t>, </a:t>
            </a:r>
            <a:r>
              <a:rPr lang="en-US" sz="1400" dirty="0" err="1">
                <a:latin typeface="Optima" charset="0"/>
                <a:ea typeface="Optima" charset="0"/>
                <a:cs typeface="Optima" charset="0"/>
              </a:rPr>
              <a:t>qu'il</a:t>
            </a:r>
            <a:r>
              <a:rPr lang="en-US" sz="1400" dirty="0">
                <a:latin typeface="Optima" charset="0"/>
                <a:ea typeface="Optima" charset="0"/>
                <a:cs typeface="Optima" charset="0"/>
              </a:rPr>
              <a:t> </a:t>
            </a:r>
            <a:r>
              <a:rPr lang="en-US" sz="1400" dirty="0" err="1">
                <a:latin typeface="Optima" charset="0"/>
                <a:ea typeface="Optima" charset="0"/>
                <a:cs typeface="Optima" charset="0"/>
              </a:rPr>
              <a:t>va</a:t>
            </a:r>
            <a:r>
              <a:rPr lang="en-US" sz="1400" dirty="0">
                <a:latin typeface="Optima" charset="0"/>
                <a:ea typeface="Optima" charset="0"/>
                <a:cs typeface="Optima" charset="0"/>
              </a:rPr>
              <a:t> </a:t>
            </a:r>
            <a:r>
              <a:rPr lang="en-US" sz="1400" dirty="0" err="1">
                <a:latin typeface="Optima" charset="0"/>
                <a:ea typeface="Optima" charset="0"/>
                <a:cs typeface="Optima" charset="0"/>
              </a:rPr>
              <a:t>réagir</a:t>
            </a:r>
            <a:r>
              <a:rPr lang="en-US" sz="1400" dirty="0">
                <a:latin typeface="Optima" charset="0"/>
                <a:ea typeface="Optima" charset="0"/>
                <a:cs typeface="Optima" charset="0"/>
              </a:rPr>
              <a:t> </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en</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augmentant</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sa</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consommation</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d'alcool</a:t>
            </a:r>
            <a:r>
              <a:rPr lang="en-US" sz="1400" b="1" dirty="0">
                <a:solidFill>
                  <a:schemeClr val="accent1"/>
                </a:solidFill>
                <a:latin typeface="Optima" charset="0"/>
                <a:ea typeface="Optima" charset="0"/>
                <a:cs typeface="Optima" charset="0"/>
              </a:rPr>
              <a:t> et de cigarettes ». </a:t>
            </a:r>
          </a:p>
          <a:p>
            <a:r>
              <a:rPr lang="en-US" sz="1400" dirty="0">
                <a:latin typeface="Optima" charset="0"/>
                <a:ea typeface="Optima" charset="0"/>
                <a:cs typeface="Optima" charset="0"/>
              </a:rPr>
              <a:t/>
            </a:r>
            <a:br>
              <a:rPr lang="en-US" sz="1400" dirty="0">
                <a:latin typeface="Optima" charset="0"/>
                <a:ea typeface="Optima" charset="0"/>
                <a:cs typeface="Optima" charset="0"/>
              </a:rPr>
            </a:br>
            <a:endParaRPr lang="fr-FR" sz="1400" dirty="0">
              <a:latin typeface="Optima" charset="0"/>
              <a:ea typeface="Optima" charset="0"/>
              <a:cs typeface="Optima" charset="0"/>
            </a:endParaRPr>
          </a:p>
        </p:txBody>
      </p:sp>
      <p:grpSp>
        <p:nvGrpSpPr>
          <p:cNvPr id="4" name="Group 3"/>
          <p:cNvGrpSpPr/>
          <p:nvPr/>
        </p:nvGrpSpPr>
        <p:grpSpPr>
          <a:xfrm>
            <a:off x="7852083" y="1382841"/>
            <a:ext cx="4339917" cy="4332157"/>
            <a:chOff x="6096000" y="0"/>
            <a:chExt cx="5811585" cy="5801193"/>
          </a:xfrm>
        </p:grpSpPr>
        <p:pic>
          <p:nvPicPr>
            <p:cNvPr id="5122" name="Picture 2" descr="mage result for histoire de melody ne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2878708" cy="28931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ge result for vu de l'extÃ©rie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4708" y="0"/>
              <a:ext cx="2902778" cy="28931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ge result for rock around the bun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893102"/>
              <a:ext cx="2908091" cy="290809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4709" y="2893102"/>
              <a:ext cx="2932876" cy="29080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1076145"/>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2" y="581300"/>
            <a:ext cx="5187597" cy="523220"/>
          </a:xfrm>
          <a:prstGeom prst="rect">
            <a:avLst/>
          </a:prstGeom>
          <a:noFill/>
        </p:spPr>
        <p:txBody>
          <a:bodyPr wrap="square" rtlCol="0">
            <a:spAutoFit/>
          </a:bodyPr>
          <a:lstStyle/>
          <a:p>
            <a:r>
              <a:rPr lang="fr-FR" sz="2800" b="1" dirty="0" smtClean="0">
                <a:latin typeface="Optima" charset="0"/>
                <a:ea typeface="Optima" charset="0"/>
                <a:cs typeface="Optima" charset="0"/>
              </a:rPr>
              <a:t>LES ANNÉES 80</a:t>
            </a:r>
            <a:r>
              <a:rPr lang="zh-CN" altLang="en-US" sz="2800" b="1" dirty="0" smtClean="0">
                <a:latin typeface="Optima" charset="0"/>
                <a:ea typeface="Optima" charset="0"/>
                <a:cs typeface="Optima" charset="0"/>
              </a:rPr>
              <a:t> </a:t>
            </a:r>
            <a:r>
              <a:rPr lang="en-US" altLang="zh-CN" sz="2800" b="1" dirty="0" smtClean="0">
                <a:latin typeface="Optima" charset="0"/>
                <a:ea typeface="Optima" charset="0"/>
                <a:cs typeface="Optima" charset="0"/>
              </a:rPr>
              <a:t>-</a:t>
            </a:r>
            <a:r>
              <a:rPr lang="zh-CN" altLang="en-US" sz="2800" b="1" dirty="0" smtClean="0">
                <a:latin typeface="Optima" charset="0"/>
                <a:ea typeface="Optima" charset="0"/>
                <a:cs typeface="Optima" charset="0"/>
              </a:rPr>
              <a:t> </a:t>
            </a:r>
            <a:r>
              <a:rPr lang="en-US" altLang="zh-CN" sz="2800" b="1" dirty="0" smtClean="0">
                <a:latin typeface="Optima" charset="0"/>
                <a:ea typeface="Optima" charset="0"/>
                <a:cs typeface="Optima" charset="0"/>
              </a:rPr>
              <a:t>GAINSBARRE</a:t>
            </a:r>
            <a:endParaRPr lang="fr-FR" sz="2800" b="1" dirty="0" smtClean="0">
              <a:latin typeface="Optima" charset="0"/>
              <a:ea typeface="Optima" charset="0"/>
              <a:cs typeface="Optima" charset="0"/>
            </a:endParaRPr>
          </a:p>
        </p:txBody>
      </p:sp>
      <p:sp>
        <p:nvSpPr>
          <p:cNvPr id="3" name="TextBox 2"/>
          <p:cNvSpPr txBox="1"/>
          <p:nvPr/>
        </p:nvSpPr>
        <p:spPr>
          <a:xfrm>
            <a:off x="908403" y="2413337"/>
            <a:ext cx="4952751" cy="2031325"/>
          </a:xfrm>
          <a:prstGeom prst="rect">
            <a:avLst/>
          </a:prstGeom>
          <a:noFill/>
        </p:spPr>
        <p:txBody>
          <a:bodyPr wrap="square" rtlCol="0">
            <a:spAutoFit/>
          </a:bodyPr>
          <a:lstStyle/>
          <a:p>
            <a:r>
              <a:rPr lang="fr-FR" sz="1400" dirty="0" smtClean="0">
                <a:latin typeface="Optima" charset="0"/>
                <a:ea typeface="Optima" charset="0"/>
                <a:cs typeface="Optima" charset="0"/>
              </a:rPr>
              <a:t>En septembre 1980, Jane Birkin n’en peut plus et quitte Gainsbourg avec leur fille Charlotte.</a:t>
            </a:r>
          </a:p>
          <a:p>
            <a:endParaRPr lang="fr-FR" sz="1400" dirty="0">
              <a:latin typeface="Optima" charset="0"/>
              <a:ea typeface="Optima" charset="0"/>
              <a:cs typeface="Optima" charset="0"/>
            </a:endParaRPr>
          </a:p>
          <a:p>
            <a:r>
              <a:rPr lang="fr-FR" sz="1400" dirty="0" smtClean="0">
                <a:latin typeface="Optima" charset="0"/>
                <a:ea typeface="Optima" charset="0"/>
                <a:cs typeface="Optima" charset="0"/>
              </a:rPr>
              <a:t>Serge Gainsbourg devient &lt;</a:t>
            </a:r>
            <a:r>
              <a:rPr lang="fr-FR" sz="1400" b="1" dirty="0" err="1" smtClean="0">
                <a:solidFill>
                  <a:srgbClr val="3F8CAF"/>
                </a:solidFill>
                <a:latin typeface="Optima" charset="0"/>
                <a:ea typeface="Optima" charset="0"/>
                <a:cs typeface="Optima" charset="0"/>
              </a:rPr>
              <a:t>Gainsbarre</a:t>
            </a:r>
            <a:r>
              <a:rPr lang="fr-FR" sz="1400" dirty="0" smtClean="0">
                <a:latin typeface="Optima" charset="0"/>
                <a:ea typeface="Optima" charset="0"/>
                <a:cs typeface="Optima" charset="0"/>
              </a:rPr>
              <a:t>&gt; avec quelques apparitions télévisées plus ou moins alcoolisées. </a:t>
            </a:r>
          </a:p>
          <a:p>
            <a:endParaRPr lang="fr-FR" sz="1400" dirty="0">
              <a:latin typeface="Optima" charset="0"/>
              <a:ea typeface="Optima" charset="0"/>
              <a:cs typeface="Optima" charset="0"/>
            </a:endParaRPr>
          </a:p>
          <a:p>
            <a:r>
              <a:rPr lang="fr-FR" sz="1400" dirty="0" smtClean="0">
                <a:latin typeface="Optima" charset="0"/>
                <a:ea typeface="Optima" charset="0"/>
                <a:cs typeface="Optima" charset="0"/>
              </a:rPr>
              <a:t>A partir de cette période, il devient un phénomène de télévision par son comportement provocateur qui a déclenché plusieurs scandales. </a:t>
            </a:r>
          </a:p>
        </p:txBody>
      </p:sp>
      <p:pic>
        <p:nvPicPr>
          <p:cNvPr id="6148" name="Picture 4" descr="mage result for BrÃ»le Un Billet De 500 Fran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850" y="2137346"/>
            <a:ext cx="4588765" cy="258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511431"/>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402" y="581300"/>
            <a:ext cx="5297525" cy="523220"/>
          </a:xfrm>
          <a:prstGeom prst="rect">
            <a:avLst/>
          </a:prstGeom>
          <a:noFill/>
        </p:spPr>
        <p:txBody>
          <a:bodyPr wrap="square" rtlCol="0">
            <a:spAutoFit/>
          </a:bodyPr>
          <a:lstStyle/>
          <a:p>
            <a:r>
              <a:rPr lang="fr-FR" sz="2800" b="1" dirty="0" smtClean="0">
                <a:latin typeface="Optima" charset="0"/>
                <a:ea typeface="Optima" charset="0"/>
                <a:cs typeface="Optima" charset="0"/>
              </a:rPr>
              <a:t>LES </a:t>
            </a:r>
            <a:r>
              <a:rPr lang="fr-FR" sz="2800" b="1" smtClean="0">
                <a:latin typeface="Optima" charset="0"/>
                <a:ea typeface="Optima" charset="0"/>
                <a:cs typeface="Optima" charset="0"/>
              </a:rPr>
              <a:t>ANNÉES 80 - GAINSBARRE</a:t>
            </a:r>
            <a:endParaRPr lang="fr-FR" sz="2800" b="1" dirty="0" smtClean="0">
              <a:latin typeface="Optima" charset="0"/>
              <a:ea typeface="Optima" charset="0"/>
              <a:cs typeface="Optima" charset="0"/>
            </a:endParaRPr>
          </a:p>
        </p:txBody>
      </p:sp>
      <p:sp>
        <p:nvSpPr>
          <p:cNvPr id="3" name="TextBox 2"/>
          <p:cNvSpPr txBox="1"/>
          <p:nvPr/>
        </p:nvSpPr>
        <p:spPr>
          <a:xfrm>
            <a:off x="908403" y="2458308"/>
            <a:ext cx="5187597" cy="2954655"/>
          </a:xfrm>
          <a:prstGeom prst="rect">
            <a:avLst/>
          </a:prstGeom>
          <a:noFill/>
        </p:spPr>
        <p:txBody>
          <a:bodyPr wrap="square" rtlCol="0">
            <a:spAutoFit/>
          </a:bodyPr>
          <a:lstStyle/>
          <a:p>
            <a:r>
              <a:rPr lang="en-US" b="1" dirty="0" smtClean="0">
                <a:latin typeface="Optima" charset="0"/>
                <a:ea typeface="Optima" charset="0"/>
                <a:cs typeface="Optima" charset="0"/>
              </a:rPr>
              <a:t>Serge </a:t>
            </a:r>
            <a:r>
              <a:rPr lang="en-US" b="1" dirty="0" err="1" smtClean="0">
                <a:latin typeface="Optima" charset="0"/>
                <a:ea typeface="Optima" charset="0"/>
                <a:cs typeface="Optima" charset="0"/>
              </a:rPr>
              <a:t>Gainsbourg</a:t>
            </a:r>
            <a:r>
              <a:rPr lang="en-US" b="1" dirty="0" smtClean="0">
                <a:latin typeface="Optima" charset="0"/>
                <a:ea typeface="Optima" charset="0"/>
                <a:cs typeface="Optima" charset="0"/>
              </a:rPr>
              <a:t> </a:t>
            </a:r>
            <a:r>
              <a:rPr lang="en-US" b="1" dirty="0" err="1" smtClean="0">
                <a:latin typeface="Optima" charset="0"/>
                <a:ea typeface="Optima" charset="0"/>
                <a:cs typeface="Optima" charset="0"/>
              </a:rPr>
              <a:t>Brûle</a:t>
            </a:r>
            <a:r>
              <a:rPr lang="en-US" b="1" dirty="0" smtClean="0">
                <a:latin typeface="Optima" charset="0"/>
                <a:ea typeface="Optima" charset="0"/>
                <a:cs typeface="Optima" charset="0"/>
              </a:rPr>
              <a:t> </a:t>
            </a:r>
            <a:r>
              <a:rPr lang="en-US" b="1" dirty="0">
                <a:latin typeface="Optima" charset="0"/>
                <a:ea typeface="Optima" charset="0"/>
                <a:cs typeface="Optima" charset="0"/>
              </a:rPr>
              <a:t>Un Billet De 500 Francs</a:t>
            </a:r>
            <a:endParaRPr lang="en-US" dirty="0">
              <a:latin typeface="Optima" charset="0"/>
              <a:ea typeface="Optima" charset="0"/>
              <a:cs typeface="Optima" charset="0"/>
            </a:endParaRPr>
          </a:p>
          <a:p>
            <a:r>
              <a:rPr lang="en-US" sz="1400" dirty="0">
                <a:latin typeface="Optima" charset="0"/>
                <a:ea typeface="Optima" charset="0"/>
                <a:cs typeface="Optima" charset="0"/>
              </a:rPr>
              <a:t/>
            </a:r>
            <a:br>
              <a:rPr lang="en-US" sz="1400" dirty="0">
                <a:latin typeface="Optima" charset="0"/>
                <a:ea typeface="Optima" charset="0"/>
                <a:cs typeface="Optima" charset="0"/>
              </a:rPr>
            </a:br>
            <a:r>
              <a:rPr lang="en-US" sz="1400" b="1" dirty="0">
                <a:solidFill>
                  <a:schemeClr val="accent1"/>
                </a:solidFill>
                <a:latin typeface="Optima" charset="0"/>
                <a:ea typeface="Optima" charset="0"/>
                <a:cs typeface="Optima" charset="0"/>
              </a:rPr>
              <a:t>- </a:t>
            </a:r>
            <a:r>
              <a:rPr lang="en-US" sz="1400" b="1" dirty="0" err="1" smtClean="0">
                <a:solidFill>
                  <a:schemeClr val="accent1"/>
                </a:solidFill>
                <a:latin typeface="Optima" charset="0"/>
                <a:ea typeface="Optima" charset="0"/>
                <a:cs typeface="Optima" charset="0"/>
              </a:rPr>
              <a:t>Vous</a:t>
            </a:r>
            <a:r>
              <a:rPr lang="en-US" sz="1400" b="1" dirty="0" smtClean="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vous</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rendez</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compte</a:t>
            </a:r>
            <a:r>
              <a:rPr lang="en-US" sz="1400" b="1" dirty="0">
                <a:solidFill>
                  <a:schemeClr val="accent1"/>
                </a:solidFill>
                <a:latin typeface="Optima" charset="0"/>
                <a:ea typeface="Optima" charset="0"/>
                <a:cs typeface="Optima" charset="0"/>
              </a:rPr>
              <a:t> que </a:t>
            </a:r>
            <a:r>
              <a:rPr lang="en-US" sz="1400" b="1" dirty="0" err="1">
                <a:solidFill>
                  <a:schemeClr val="accent1"/>
                </a:solidFill>
                <a:latin typeface="Optima" charset="0"/>
                <a:ea typeface="Optima" charset="0"/>
                <a:cs typeface="Optima" charset="0"/>
              </a:rPr>
              <a:t>vous</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provoquez</a:t>
            </a:r>
            <a:r>
              <a:rPr lang="en-US" sz="1400" b="1" dirty="0">
                <a:solidFill>
                  <a:schemeClr val="accent1"/>
                </a:solidFill>
                <a:latin typeface="Optima" charset="0"/>
                <a:ea typeface="Optima" charset="0"/>
                <a:cs typeface="Optima" charset="0"/>
              </a:rPr>
              <a:t> beaucoup de monde </a:t>
            </a:r>
            <a:r>
              <a:rPr lang="en-US" sz="1400" b="1" dirty="0" err="1">
                <a:solidFill>
                  <a:schemeClr val="accent1"/>
                </a:solidFill>
                <a:latin typeface="Optima" charset="0"/>
                <a:ea typeface="Optima" charset="0"/>
                <a:cs typeface="Optima" charset="0"/>
              </a:rPr>
              <a:t>en</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faisant</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ça</a:t>
            </a:r>
            <a:r>
              <a:rPr lang="en-US" sz="1400" b="1" dirty="0">
                <a:solidFill>
                  <a:schemeClr val="accent1"/>
                </a:solidFill>
                <a:latin typeface="Optima" charset="0"/>
                <a:ea typeface="Optima" charset="0"/>
                <a:cs typeface="Optima" charset="0"/>
              </a:rPr>
              <a:t> </a:t>
            </a:r>
            <a:r>
              <a:rPr lang="en-US" sz="1400" b="1" dirty="0" smtClean="0">
                <a:solidFill>
                  <a:schemeClr val="accent1"/>
                </a:solidFill>
                <a:latin typeface="Optima" charset="0"/>
                <a:ea typeface="Optima" charset="0"/>
                <a:cs typeface="Optima" charset="0"/>
              </a:rPr>
              <a:t>?</a:t>
            </a:r>
          </a:p>
          <a:p>
            <a:r>
              <a:rPr lang="en-US" sz="1400" b="1" dirty="0">
                <a:solidFill>
                  <a:schemeClr val="accent1"/>
                </a:solidFill>
                <a:latin typeface="Optima" charset="0"/>
                <a:ea typeface="Optima" charset="0"/>
                <a:cs typeface="Optima" charset="0"/>
              </a:rPr>
              <a:t/>
            </a:r>
            <a:br>
              <a:rPr lang="en-US" sz="1400" b="1" dirty="0">
                <a:solidFill>
                  <a:schemeClr val="accent1"/>
                </a:solidFill>
                <a:latin typeface="Optima" charset="0"/>
                <a:ea typeface="Optima" charset="0"/>
                <a:cs typeface="Optima" charset="0"/>
              </a:rPr>
            </a:br>
            <a:r>
              <a:rPr lang="en-US" sz="1400" b="1" dirty="0">
                <a:solidFill>
                  <a:schemeClr val="accent1"/>
                </a:solidFill>
                <a:latin typeface="Optima" charset="0"/>
                <a:ea typeface="Optima" charset="0"/>
                <a:cs typeface="Optima" charset="0"/>
              </a:rPr>
              <a:t>- </a:t>
            </a:r>
            <a:r>
              <a:rPr lang="en-US" sz="1400" b="1" dirty="0" smtClean="0">
                <a:solidFill>
                  <a:schemeClr val="accent1"/>
                </a:solidFill>
                <a:latin typeface="Optima" charset="0"/>
                <a:ea typeface="Optima" charset="0"/>
                <a:cs typeface="Optima" charset="0"/>
              </a:rPr>
              <a:t>Oh </a:t>
            </a:r>
            <a:r>
              <a:rPr lang="en-US" sz="1400" b="1" dirty="0" err="1">
                <a:solidFill>
                  <a:schemeClr val="accent1"/>
                </a:solidFill>
                <a:latin typeface="Optima" charset="0"/>
                <a:ea typeface="Optima" charset="0"/>
                <a:cs typeface="Optima" charset="0"/>
              </a:rPr>
              <a:t>écoutez</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c'est</a:t>
            </a:r>
            <a:r>
              <a:rPr lang="en-US" sz="1400" b="1" dirty="0">
                <a:solidFill>
                  <a:schemeClr val="accent1"/>
                </a:solidFill>
                <a:latin typeface="Optima" charset="0"/>
                <a:ea typeface="Optima" charset="0"/>
                <a:cs typeface="Optima" charset="0"/>
              </a:rPr>
              <a:t> mon </a:t>
            </a:r>
            <a:r>
              <a:rPr lang="en-US" sz="1400" b="1" dirty="0" err="1">
                <a:solidFill>
                  <a:schemeClr val="accent1"/>
                </a:solidFill>
                <a:latin typeface="Optima" charset="0"/>
                <a:ea typeface="Optima" charset="0"/>
                <a:cs typeface="Optima" charset="0"/>
              </a:rPr>
              <a:t>pognon</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j'en</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ai</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rien</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à</a:t>
            </a:r>
            <a:r>
              <a:rPr lang="en-US" sz="1400" b="1" dirty="0">
                <a:solidFill>
                  <a:schemeClr val="accent1"/>
                </a:solidFill>
                <a:latin typeface="Optima" charset="0"/>
                <a:ea typeface="Optima" charset="0"/>
                <a:cs typeface="Optima" charset="0"/>
              </a:rPr>
              <a:t> </a:t>
            </a:r>
            <a:r>
              <a:rPr lang="en-US" sz="1400" b="1" dirty="0" err="1">
                <a:solidFill>
                  <a:schemeClr val="accent1"/>
                </a:solidFill>
                <a:latin typeface="Optima" charset="0"/>
                <a:ea typeface="Optima" charset="0"/>
                <a:cs typeface="Optima" charset="0"/>
              </a:rPr>
              <a:t>cirer</a:t>
            </a:r>
            <a:r>
              <a:rPr lang="en-US" sz="1400" b="1" dirty="0">
                <a:solidFill>
                  <a:schemeClr val="accent1"/>
                </a:solidFill>
                <a:latin typeface="Optima" charset="0"/>
                <a:ea typeface="Optima" charset="0"/>
                <a:cs typeface="Optima" charset="0"/>
              </a:rPr>
              <a:t>. </a:t>
            </a:r>
          </a:p>
          <a:p>
            <a:r>
              <a:rPr lang="en-US" sz="1400" dirty="0">
                <a:latin typeface="Optima" charset="0"/>
                <a:ea typeface="Optima" charset="0"/>
                <a:cs typeface="Optima" charset="0"/>
              </a:rPr>
              <a:t/>
            </a:r>
            <a:br>
              <a:rPr lang="en-US" sz="1400" dirty="0">
                <a:latin typeface="Optima" charset="0"/>
                <a:ea typeface="Optima" charset="0"/>
                <a:cs typeface="Optima" charset="0"/>
              </a:rPr>
            </a:br>
            <a:r>
              <a:rPr lang="en-US" sz="1400" dirty="0">
                <a:latin typeface="Optima" charset="0"/>
                <a:ea typeface="Optima" charset="0"/>
                <a:cs typeface="Optima" charset="0"/>
              </a:rPr>
              <a:t>Le 11 mars 1984, </a:t>
            </a:r>
            <a:r>
              <a:rPr lang="en-US" sz="1400" dirty="0" err="1">
                <a:latin typeface="Optima" charset="0"/>
                <a:ea typeface="Optima" charset="0"/>
                <a:cs typeface="Optima" charset="0"/>
              </a:rPr>
              <a:t>Gainsbourg</a:t>
            </a:r>
            <a:r>
              <a:rPr lang="en-US" sz="1400" dirty="0">
                <a:latin typeface="Optima" charset="0"/>
                <a:ea typeface="Optima" charset="0"/>
                <a:cs typeface="Optima" charset="0"/>
              </a:rPr>
              <a:t> </a:t>
            </a:r>
            <a:r>
              <a:rPr lang="en-US" sz="1400" dirty="0" err="1">
                <a:latin typeface="Optima" charset="0"/>
                <a:ea typeface="Optima" charset="0"/>
                <a:cs typeface="Optima" charset="0"/>
              </a:rPr>
              <a:t>brûle</a:t>
            </a:r>
            <a:r>
              <a:rPr lang="en-US" sz="1400" dirty="0">
                <a:latin typeface="Optima" charset="0"/>
                <a:ea typeface="Optima" charset="0"/>
                <a:cs typeface="Optima" charset="0"/>
              </a:rPr>
              <a:t> </a:t>
            </a:r>
            <a:r>
              <a:rPr lang="en-US" sz="1400" dirty="0" err="1">
                <a:latin typeface="Optima" charset="0"/>
                <a:ea typeface="Optima" charset="0"/>
                <a:cs typeface="Optima" charset="0"/>
              </a:rPr>
              <a:t>en</a:t>
            </a:r>
            <a:r>
              <a:rPr lang="en-US" sz="1400" dirty="0">
                <a:latin typeface="Optima" charset="0"/>
                <a:ea typeface="Optima" charset="0"/>
                <a:cs typeface="Optima" charset="0"/>
              </a:rPr>
              <a:t> direct, avec son </a:t>
            </a:r>
            <a:r>
              <a:rPr lang="en-US" sz="1400" dirty="0" err="1">
                <a:latin typeface="Optima" charset="0"/>
                <a:ea typeface="Optima" charset="0"/>
                <a:cs typeface="Optima" charset="0"/>
              </a:rPr>
              <a:t>briquet</a:t>
            </a:r>
            <a:r>
              <a:rPr lang="en-US" sz="1400" dirty="0">
                <a:latin typeface="Optima" charset="0"/>
                <a:ea typeface="Optima" charset="0"/>
                <a:cs typeface="Optima" charset="0"/>
              </a:rPr>
              <a:t>, les trois-quarts d'un billet de 500 francs </a:t>
            </a:r>
            <a:r>
              <a:rPr lang="en-US" sz="1400" dirty="0" err="1">
                <a:latin typeface="Optima" charset="0"/>
                <a:ea typeface="Optima" charset="0"/>
                <a:cs typeface="Optima" charset="0"/>
              </a:rPr>
              <a:t>devant</a:t>
            </a:r>
            <a:r>
              <a:rPr lang="en-US" sz="1400" dirty="0">
                <a:latin typeface="Optima" charset="0"/>
                <a:ea typeface="Optima" charset="0"/>
                <a:cs typeface="Optima" charset="0"/>
              </a:rPr>
              <a:t> les </a:t>
            </a:r>
            <a:r>
              <a:rPr lang="en-US" sz="1400" dirty="0" err="1">
                <a:latin typeface="Optima" charset="0"/>
                <a:ea typeface="Optima" charset="0"/>
                <a:cs typeface="Optima" charset="0"/>
              </a:rPr>
              <a:t>caméras</a:t>
            </a:r>
            <a:r>
              <a:rPr lang="en-US" sz="1400" dirty="0">
                <a:latin typeface="Optima" charset="0"/>
                <a:ea typeface="Optima" charset="0"/>
                <a:cs typeface="Optima" charset="0"/>
              </a:rPr>
              <a:t> de </a:t>
            </a:r>
            <a:r>
              <a:rPr lang="en-US" sz="1400" dirty="0" err="1">
                <a:latin typeface="Optima" charset="0"/>
                <a:ea typeface="Optima" charset="0"/>
                <a:cs typeface="Optima" charset="0"/>
              </a:rPr>
              <a:t>télévision</a:t>
            </a:r>
            <a:r>
              <a:rPr lang="en-US" sz="1400" dirty="0">
                <a:latin typeface="Optima" charset="0"/>
                <a:ea typeface="Optima" charset="0"/>
                <a:cs typeface="Optima" charset="0"/>
              </a:rPr>
              <a:t> de </a:t>
            </a:r>
            <a:r>
              <a:rPr lang="en-US" sz="1400" dirty="0" err="1">
                <a:latin typeface="Optima" charset="0"/>
                <a:ea typeface="Optima" charset="0"/>
                <a:cs typeface="Optima" charset="0"/>
              </a:rPr>
              <a:t>l’émission</a:t>
            </a:r>
            <a:r>
              <a:rPr lang="en-US" sz="1400" dirty="0">
                <a:latin typeface="Optima" charset="0"/>
                <a:ea typeface="Optima" charset="0"/>
                <a:cs typeface="Optima" charset="0"/>
              </a:rPr>
              <a:t> </a:t>
            </a:r>
            <a:r>
              <a:rPr lang="en-US" sz="1400" i="1" dirty="0">
                <a:latin typeface="Optima" charset="0"/>
                <a:ea typeface="Optima" charset="0"/>
                <a:cs typeface="Optima" charset="0"/>
              </a:rPr>
              <a:t>7 sur 7</a:t>
            </a:r>
            <a:r>
              <a:rPr lang="en-US" sz="1400" dirty="0">
                <a:latin typeface="Optima" charset="0"/>
                <a:ea typeface="Optima" charset="0"/>
                <a:cs typeface="Optima" charset="0"/>
              </a:rPr>
              <a:t>, sur TF1. </a:t>
            </a:r>
            <a:endParaRPr lang="en-US" sz="1400" dirty="0" smtClean="0">
              <a:latin typeface="Optima" charset="0"/>
              <a:ea typeface="Optima" charset="0"/>
              <a:cs typeface="Optima" charset="0"/>
            </a:endParaRPr>
          </a:p>
          <a:p>
            <a:endParaRPr lang="en-US" sz="1400" dirty="0">
              <a:latin typeface="Optima" charset="0"/>
              <a:ea typeface="Optima" charset="0"/>
              <a:cs typeface="Optima" charset="0"/>
            </a:endParaRPr>
          </a:p>
          <a:p>
            <a:r>
              <a:rPr lang="en-US" sz="1400" dirty="0">
                <a:latin typeface="Optima" charset="0"/>
                <a:ea typeface="Optima" charset="0"/>
                <a:cs typeface="Optima" charset="0"/>
              </a:rPr>
              <a:t/>
            </a:r>
            <a:br>
              <a:rPr lang="en-US" sz="1400" dirty="0">
                <a:latin typeface="Optima" charset="0"/>
                <a:ea typeface="Optima" charset="0"/>
                <a:cs typeface="Optima" charset="0"/>
              </a:rPr>
            </a:br>
            <a:endParaRPr lang="fr-FR" sz="1400" dirty="0" smtClean="0">
              <a:latin typeface="Optima" charset="0"/>
              <a:ea typeface="Optima" charset="0"/>
              <a:cs typeface="Optima" charset="0"/>
            </a:endParaRPr>
          </a:p>
        </p:txBody>
      </p:sp>
      <p:pic>
        <p:nvPicPr>
          <p:cNvPr id="6148" name="Picture 4" descr="mage result for BrÃ»le Un Billet De 500 Fran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927" y="2377188"/>
            <a:ext cx="4937141" cy="2779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12861" y="5274463"/>
            <a:ext cx="3523272" cy="276999"/>
          </a:xfrm>
          <a:prstGeom prst="rect">
            <a:avLst/>
          </a:prstGeom>
        </p:spPr>
        <p:txBody>
          <a:bodyPr wrap="none">
            <a:spAutoFit/>
          </a:bodyPr>
          <a:lstStyle/>
          <a:p>
            <a:r>
              <a:rPr lang="fr-FR" sz="1200" dirty="0">
                <a:solidFill>
                  <a:srgbClr val="3F8CAF"/>
                </a:solidFill>
                <a:latin typeface="Optima" charset="0"/>
                <a:ea typeface="Optima" charset="0"/>
                <a:cs typeface="Optima" charset="0"/>
                <a:hlinkClick r:id="rId4"/>
              </a:rPr>
              <a:t>https</a:t>
            </a:r>
            <a:r>
              <a:rPr lang="fr-FR" sz="1200">
                <a:solidFill>
                  <a:srgbClr val="3F8CAF"/>
                </a:solidFill>
                <a:latin typeface="Optima" charset="0"/>
                <a:ea typeface="Optima" charset="0"/>
                <a:cs typeface="Optima" charset="0"/>
                <a:hlinkClick r:id="rId4"/>
              </a:rPr>
              <a:t>://</a:t>
            </a:r>
            <a:r>
              <a:rPr lang="fr-FR" sz="1200" dirty="0" smtClean="0">
                <a:solidFill>
                  <a:srgbClr val="3F8CAF"/>
                </a:solidFill>
                <a:latin typeface="Optima" charset="0"/>
                <a:ea typeface="Optima" charset="0"/>
                <a:cs typeface="Optima" charset="0"/>
                <a:hlinkClick r:id="rId4"/>
              </a:rPr>
              <a:t>www.youtube.com/watch?v=TCFm8r6_1bs</a:t>
            </a:r>
            <a:r>
              <a:rPr lang="fr-FR" sz="1200" dirty="0" smtClean="0">
                <a:solidFill>
                  <a:srgbClr val="3F8CAF"/>
                </a:solidFill>
                <a:latin typeface="Optima" charset="0"/>
                <a:ea typeface="Optima" charset="0"/>
                <a:cs typeface="Optima" charset="0"/>
              </a:rPr>
              <a:t> </a:t>
            </a:r>
            <a:endParaRPr lang="fr-FR" sz="1200" dirty="0">
              <a:solidFill>
                <a:srgbClr val="3F8CAF"/>
              </a:solidFill>
              <a:latin typeface="Optima" charset="0"/>
              <a:ea typeface="Optima" charset="0"/>
              <a:cs typeface="Optima" charset="0"/>
            </a:endParaRPr>
          </a:p>
        </p:txBody>
      </p:sp>
    </p:spTree>
    <p:extLst>
      <p:ext uri="{BB962C8B-B14F-4D97-AF65-F5344CB8AC3E}">
        <p14:creationId xmlns:p14="http://schemas.microsoft.com/office/powerpoint/2010/main" val="1403428004"/>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mage result for serge gainsbourg jane birkin"/>
          <p:cNvPicPr>
            <a:picLocks noChangeAspect="1" noChangeArrowheads="1"/>
          </p:cNvPicPr>
          <p:nvPr/>
        </p:nvPicPr>
        <p:blipFill rotWithShape="1">
          <a:blip r:embed="rId3">
            <a:extLst>
              <a:ext uri="{28A0092B-C50C-407E-A947-70E740481C1C}">
                <a14:useLocalDpi xmlns:a14="http://schemas.microsoft.com/office/drawing/2010/main" val="0"/>
              </a:ext>
            </a:extLst>
          </a:blip>
          <a:srcRect r="4835" b="1968"/>
          <a:stretch/>
        </p:blipFill>
        <p:spPr bwMode="auto">
          <a:xfrm>
            <a:off x="0" y="547008"/>
            <a:ext cx="9144000" cy="6310991"/>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
          <p:cNvSpPr txBox="1"/>
          <p:nvPr/>
        </p:nvSpPr>
        <p:spPr>
          <a:xfrm>
            <a:off x="1680303" y="3075057"/>
            <a:ext cx="9705975" cy="707886"/>
          </a:xfrm>
          <a:prstGeom prst="rect">
            <a:avLst/>
          </a:prstGeom>
          <a:noFill/>
        </p:spPr>
        <p:txBody>
          <a:bodyPr wrap="square" rtlCol="0">
            <a:spAutoFit/>
          </a:bodyPr>
          <a:lstStyle/>
          <a:p>
            <a:pPr algn="r"/>
            <a:r>
              <a:rPr lang="en-US" altLang="zh-CN" sz="4000" dirty="0" smtClean="0">
                <a:latin typeface="Optima" charset="0"/>
                <a:ea typeface="Optima" charset="0"/>
                <a:cs typeface="Optima" charset="0"/>
              </a:rPr>
              <a:t>LES CHANSONS</a:t>
            </a:r>
          </a:p>
        </p:txBody>
      </p:sp>
    </p:spTree>
    <p:extLst>
      <p:ext uri="{BB962C8B-B14F-4D97-AF65-F5344CB8AC3E}">
        <p14:creationId xmlns:p14="http://schemas.microsoft.com/office/powerpoint/2010/main" val="1587821580"/>
      </p:ext>
    </p:extLst>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8000"/>
                                  </p:iterate>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5"/>
                                        </p:tgtEl>
                                        <p:attrNameLst>
                                          <p:attrName>ppt_y</p:attrName>
                                        </p:attrNameLst>
                                      </p:cBhvr>
                                      <p:tavLst>
                                        <p:tav tm="0">
                                          <p:val>
                                            <p:strVal val="#ppt_y"/>
                                          </p:val>
                                        </p:tav>
                                        <p:tav tm="100000">
                                          <p:val>
                                            <p:strVal val="#ppt_y"/>
                                          </p:val>
                                        </p:tav>
                                      </p:tavLst>
                                    </p:anim>
                                    <p:anim calcmode="lin" valueType="num">
                                      <p:cBhvr>
                                        <p:cTn id="9" dur="7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1_Office 主题">
  <a:themeElements>
    <a:clrScheme name="Office">
      <a:dk1>
        <a:srgbClr val="000000"/>
      </a:dk1>
      <a:lt1>
        <a:srgbClr val="FFFFFF"/>
      </a:lt1>
      <a:dk2>
        <a:srgbClr val="004358"/>
      </a:dk2>
      <a:lt2>
        <a:srgbClr val="E2DFCC"/>
      </a:lt2>
      <a:accent1>
        <a:srgbClr val="006382"/>
      </a:accent1>
      <a:accent2>
        <a:srgbClr val="1F8A70"/>
      </a:accent2>
      <a:accent3>
        <a:srgbClr val="BEDB39"/>
      </a:accent3>
      <a:accent4>
        <a:srgbClr val="FFE11A"/>
      </a:accent4>
      <a:accent5>
        <a:srgbClr val="FD7400"/>
      </a:accent5>
      <a:accent6>
        <a:srgbClr val="977B2D"/>
      </a:accent6>
      <a:hlink>
        <a:srgbClr val="006382"/>
      </a:hlink>
      <a:folHlink>
        <a:srgbClr val="1F8A7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004358"/>
    </a:dk2>
    <a:lt2>
      <a:srgbClr val="E2DFCC"/>
    </a:lt2>
    <a:accent1>
      <a:srgbClr val="006382"/>
    </a:accent1>
    <a:accent2>
      <a:srgbClr val="1F8A70"/>
    </a:accent2>
    <a:accent3>
      <a:srgbClr val="BEDB39"/>
    </a:accent3>
    <a:accent4>
      <a:srgbClr val="FFE11A"/>
    </a:accent4>
    <a:accent5>
      <a:srgbClr val="FD7400"/>
    </a:accent5>
    <a:accent6>
      <a:srgbClr val="977B2D"/>
    </a:accent6>
    <a:hlink>
      <a:srgbClr val="006382"/>
    </a:hlink>
    <a:folHlink>
      <a:srgbClr val="1F8A70"/>
    </a:folHlink>
  </a:clrScheme>
</a:themeOverride>
</file>

<file path=docProps/app.xml><?xml version="1.0" encoding="utf-8"?>
<Properties xmlns="http://schemas.openxmlformats.org/officeDocument/2006/extended-properties" xmlns:vt="http://schemas.openxmlformats.org/officeDocument/2006/docPropsVTypes">
  <TotalTime>1264</TotalTime>
  <Words>1639</Words>
  <Application>Microsoft Macintosh PowerPoint</Application>
  <PresentationFormat>Widescreen</PresentationFormat>
  <Paragraphs>250</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vt:lpstr>
      <vt:lpstr>Calibri Light</vt:lpstr>
      <vt:lpstr>Open Sans</vt:lpstr>
      <vt:lpstr>Optima</vt:lpstr>
      <vt:lpstr>Wingdings</vt:lpstr>
      <vt:lpstr>宋体</vt:lpstr>
      <vt:lpstr>新細明體</vt:lpstr>
      <vt:lpstr>Arial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RÉFÉRENCES</vt:lpstr>
    </vt:vector>
  </TitlesOfParts>
  <Company>四川大学商学院</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贺镕庄</dc:creator>
  <cp:lastModifiedBy>Yang GUO</cp:lastModifiedBy>
  <cp:revision>115</cp:revision>
  <cp:lastPrinted>2018-11-08T05:35:30Z</cp:lastPrinted>
  <dcterms:created xsi:type="dcterms:W3CDTF">2015-05-27T16:22:47Z</dcterms:created>
  <dcterms:modified xsi:type="dcterms:W3CDTF">2018-11-08T05:43:38Z</dcterms:modified>
</cp:coreProperties>
</file>