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1" r:id="rId4"/>
    <p:sldId id="269" r:id="rId5"/>
    <p:sldId id="270" r:id="rId6"/>
    <p:sldId id="263" r:id="rId7"/>
    <p:sldId id="271" r:id="rId8"/>
    <p:sldId id="264" r:id="rId9"/>
    <p:sldId id="265" r:id="rId10"/>
    <p:sldId id="272" r:id="rId11"/>
    <p:sldId id="273" r:id="rId12"/>
    <p:sldId id="267" r:id="rId13"/>
    <p:sldId id="259" r:id="rId14"/>
    <p:sldId id="25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5541E-BE54-AD41-BBB8-EAB45B01F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2C5024-320A-A84B-AA88-8F1CE09AC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405683-0B00-F740-902B-83AD3829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3CE2-3331-7C49-83D9-249921AD7273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13D5AC-D1C5-874A-AB77-DBB8B88C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FB533-9B99-2C4C-96E4-4D24CD54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87A6-5CB4-9F44-B056-048C7D50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2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61A280-A2D6-A94E-99DC-F186A5D2C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B11723-7E6F-2449-9B9F-ADFBA3CD4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759429-6C4A-4340-81CA-E320C3B8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3CE2-3331-7C49-83D9-249921AD7273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D1934A-CE9E-DE49-8352-817B6196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86BE5F-F295-7749-9557-9B139000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87A6-5CB4-9F44-B056-048C7D50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9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515AFB-C9A3-EE43-A600-4213CAD77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F08542-6E88-F249-995C-C313535DC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74A5A1-15CA-5043-93AB-12BEDD96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3CE2-3331-7C49-83D9-249921AD7273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7B9E0D-4364-914D-9ADA-D94C3DFD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E62BA1-3AE1-2B4D-A778-4AD6373E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87A6-5CB4-9F44-B056-048C7D50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7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1AB6DB-A9AD-9844-9D2F-B83F2DB0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7DB2D4-4578-A649-84FA-12EA268C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BE9B5F-6BEC-9147-9557-85CAE68F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3CE2-3331-7C49-83D9-249921AD7273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4804F8-304F-0B44-B9A0-6CA28D1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669ECC-15FD-0447-B580-BA2B9C58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87A6-5CB4-9F44-B056-048C7D50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5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9CC59-5ACD-FC4E-BA36-7CBF8B57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CBF614-6679-534F-925D-9DF09550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79B046-582B-A040-AF12-101C23E4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3CE2-3331-7C49-83D9-249921AD7273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FA8C83-65B3-CE45-9CA7-F724ADF4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B1FBE2-838E-A94F-8D62-0CD382A0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87A6-5CB4-9F44-B056-048C7D50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2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987D0A-2596-2545-85DC-7A1F8E4B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B1882E-B468-B24A-9B51-625616E06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CCF6DA-CFCB-2547-925F-F82D9F5E5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04D935-3657-8A4E-B61C-4DF4D6460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3CE2-3331-7C49-83D9-249921AD7273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5C10F1-EBB5-4943-89ED-57947921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F2549-86F1-C54E-A1BC-DAECC9F3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87A6-5CB4-9F44-B056-048C7D50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6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C5669-842B-CD4F-84B6-20332DF43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17C41C-CF37-4340-B794-2F246CE2F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60E396-352F-C647-94E1-0C797C668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E851DE-ADA9-4E40-A1D8-4CF45ED26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A141FE-FCE8-6D46-84E9-4AA22C4EE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19ACE35-3FE1-C143-8F9D-879AA9F70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3CE2-3331-7C49-83D9-249921AD7273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AE9EB3-08C3-EB4F-AF2B-0DEDAD77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60F713-0F97-5A4C-8FA5-912EB249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87A6-5CB4-9F44-B056-048C7D50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9C209-4A8E-B149-89DB-E33DC2A9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1F98AB0-113B-5F4B-AD59-94F701CB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3CE2-3331-7C49-83D9-249921AD7273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4A6704-21F8-F24A-B7C8-6D7FAFB9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C39122-9C61-894C-A0B8-17B3BF90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87A6-5CB4-9F44-B056-048C7D50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0D06F9-E561-6646-AF67-0B9E1CC0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3CE2-3331-7C49-83D9-249921AD7273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679BF1-3B4B-314A-82F4-5917E958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C481EEC-109C-F442-92AC-5925227F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87A6-5CB4-9F44-B056-048C7D50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0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D2B3E2-C4D0-334B-B4C1-318695F4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59BF87-532F-EB41-8116-E1E207453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76C768-6423-0C46-BC1B-911D47D94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A141A7-6A79-9047-95A7-662C98197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3CE2-3331-7C49-83D9-249921AD7273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96F9FD-9CFC-E048-99C4-0A176596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62FC41-B508-9A4A-8A17-04C6D834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87A6-5CB4-9F44-B056-048C7D50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3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D5554-8A2F-CA46-A27F-6EFF102A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58CE3EF-AE40-BA44-819F-94BE08DDB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90E20BD-3BF4-5948-8D73-07BA3C6E7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4EA6BB-4074-7046-AFF4-8432AFFA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03CE2-3331-7C49-83D9-249921AD7273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A52A58-57AB-BF41-BADA-36C8BF607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8CB883-2000-E846-A785-19F8A24E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87A6-5CB4-9F44-B056-048C7D50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9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7186C7A-E818-E84B-96EA-7C09820A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86BE8C-66EB-0B4D-957C-28218850F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7880F7-19B7-B446-A79B-58A246696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03CE2-3331-7C49-83D9-249921AD7273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3AF0F5-66EA-9749-97CD-0C9051452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C9FC06-575C-BC4C-8627-27C165CE6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87A6-5CB4-9F44-B056-048C7D50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34123A-558F-224E-942F-0F48385B0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780" y="549609"/>
            <a:ext cx="4672439" cy="57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35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1D432-5918-0942-9276-D4045BE8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victoire</a:t>
            </a: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ritannique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99D33E-FEBF-6B43-9C50-FAD9E5562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Après la </a:t>
            </a:r>
            <a:r>
              <a:rPr lang="en-US" dirty="0" err="1"/>
              <a:t>victoire</a:t>
            </a:r>
            <a:r>
              <a:rPr lang="en-US" dirty="0"/>
              <a:t> </a:t>
            </a:r>
            <a:r>
              <a:rPr lang="en-US" dirty="0" err="1"/>
              <a:t>britannique</a:t>
            </a:r>
            <a:r>
              <a:rPr lang="en-US" dirty="0"/>
              <a:t>, les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smtClean="0"/>
              <a:t>pays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devenus</a:t>
            </a:r>
            <a:r>
              <a:rPr lang="en-US" dirty="0" smtClean="0"/>
              <a:t> </a:t>
            </a:r>
            <a:r>
              <a:rPr lang="en-US" dirty="0" err="1" smtClean="0"/>
              <a:t>signataires</a:t>
            </a:r>
            <a:r>
              <a:rPr lang="en-US" dirty="0" smtClean="0"/>
              <a:t> </a:t>
            </a:r>
            <a:r>
              <a:rPr lang="en-US" dirty="0"/>
              <a:t>du </a:t>
            </a:r>
            <a:r>
              <a:rPr lang="en-US" dirty="0" err="1"/>
              <a:t>traité</a:t>
            </a:r>
            <a:r>
              <a:rPr lang="en-US" dirty="0"/>
              <a:t> de Paris, qui a </a:t>
            </a:r>
            <a:r>
              <a:rPr lang="en-US" dirty="0" err="1"/>
              <a:t>donné</a:t>
            </a:r>
            <a:r>
              <a:rPr lang="en-US" dirty="0"/>
              <a:t> la domination </a:t>
            </a:r>
            <a:r>
              <a:rPr lang="en-US" dirty="0" err="1"/>
              <a:t>britannique</a:t>
            </a:r>
            <a:r>
              <a:rPr lang="en-US" dirty="0"/>
              <a:t> et </a:t>
            </a:r>
            <a:r>
              <a:rPr lang="en-US" dirty="0" err="1"/>
              <a:t>française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alternance</a:t>
            </a:r>
            <a:r>
              <a:rPr lang="en-US" dirty="0"/>
              <a:t> sur les loges </a:t>
            </a:r>
            <a:r>
              <a:rPr lang="en-US" dirty="0" err="1"/>
              <a:t>françaises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e </a:t>
            </a:r>
            <a:r>
              <a:rPr lang="en-US" dirty="0"/>
              <a:t>premier </a:t>
            </a:r>
            <a:r>
              <a:rPr lang="en-US" dirty="0" err="1"/>
              <a:t>britannique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complètement</a:t>
            </a:r>
            <a:r>
              <a:rPr lang="en-US" dirty="0" smtClean="0"/>
              <a:t> </a:t>
            </a:r>
            <a:r>
              <a:rPr lang="en-US" dirty="0" err="1"/>
              <a:t>ruiné</a:t>
            </a:r>
            <a:r>
              <a:rPr lang="en-US" dirty="0"/>
              <a:t> </a:t>
            </a:r>
            <a:r>
              <a:rPr lang="en-US" dirty="0" err="1"/>
              <a:t>Pondichery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vengeance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/>
              <a:t>les </a:t>
            </a:r>
            <a:r>
              <a:rPr lang="en-US" dirty="0" err="1"/>
              <a:t>F</a:t>
            </a:r>
            <a:r>
              <a:rPr lang="en-US" dirty="0" err="1" smtClean="0"/>
              <a:t>rançais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73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AC100D-5955-0C48-8AE6-48357CBB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464" y="432461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IN" sz="2400" dirty="0" err="1" smtClean="0">
                <a:solidFill>
                  <a:schemeClr val="bg1"/>
                </a:solidFill>
              </a:rPr>
              <a:t>L’indépendance</a:t>
            </a:r>
            <a:r>
              <a:rPr lang="en-IN" sz="2400" dirty="0">
                <a:solidFill>
                  <a:schemeClr val="bg1"/>
                </a:solidFill>
              </a:rPr>
              <a:t> </a:t>
            </a:r>
            <a:r>
              <a:rPr lang="en-IN" sz="2400" dirty="0" err="1">
                <a:solidFill>
                  <a:schemeClr val="bg1"/>
                </a:solidFill>
              </a:rPr>
              <a:t>i</a:t>
            </a:r>
            <a:r>
              <a:rPr lang="en-IN" sz="2400" dirty="0" err="1" smtClean="0">
                <a:solidFill>
                  <a:schemeClr val="bg1"/>
                </a:solidFill>
              </a:rPr>
              <a:t>ndienne</a:t>
            </a:r>
            <a:r>
              <a:rPr lang="en-IN" sz="2400" dirty="0">
                <a:solidFill>
                  <a:schemeClr val="bg1"/>
                </a:solidFill>
              </a:rPr>
              <a:t> 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B35488CF-5DCC-44B9-A6A3-B2780E9D2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Les </a:t>
            </a:r>
            <a:r>
              <a:rPr lang="en-US" sz="2000" dirty="0" err="1">
                <a:solidFill>
                  <a:schemeClr val="bg1"/>
                </a:solidFill>
              </a:rPr>
              <a:t>F</a:t>
            </a:r>
            <a:r>
              <a:rPr lang="en-US" sz="2000" dirty="0" err="1" smtClean="0">
                <a:solidFill>
                  <a:schemeClr val="bg1"/>
                </a:solidFill>
              </a:rPr>
              <a:t>rançais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reconstruit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Pondichéry</a:t>
            </a:r>
            <a:r>
              <a:rPr lang="en-US" sz="2000" dirty="0">
                <a:solidFill>
                  <a:schemeClr val="bg1"/>
                </a:solidFill>
              </a:rPr>
              <a:t> pendant </a:t>
            </a:r>
            <a:r>
              <a:rPr lang="en-US" sz="2000" dirty="0" err="1">
                <a:solidFill>
                  <a:schemeClr val="bg1"/>
                </a:solidFill>
              </a:rPr>
              <a:t>leur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règne</a:t>
            </a:r>
            <a:r>
              <a:rPr lang="en-US" sz="2000" dirty="0">
                <a:solidFill>
                  <a:schemeClr val="bg1"/>
                </a:solidFill>
              </a:rPr>
              <a:t> et </a:t>
            </a:r>
            <a:r>
              <a:rPr lang="en-US" sz="2000" dirty="0" err="1">
                <a:solidFill>
                  <a:schemeClr val="bg1"/>
                </a:solidFill>
              </a:rPr>
              <a:t>ont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continué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comme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ceci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jusqu’àprés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l'indépendance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dirty="0" err="1">
                <a:solidFill>
                  <a:schemeClr val="bg1"/>
                </a:solidFill>
              </a:rPr>
              <a:t>l'Inde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</a:t>
            </a:r>
            <a:r>
              <a:rPr lang="en-US" sz="2000" dirty="0">
                <a:solidFill>
                  <a:schemeClr val="bg1"/>
                </a:solidFill>
              </a:rPr>
              <a:t> 1947. 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Mais</a:t>
            </a:r>
            <a:r>
              <a:rPr lang="en-US" sz="2000" dirty="0">
                <a:solidFill>
                  <a:schemeClr val="bg1"/>
                </a:solidFill>
              </a:rPr>
              <a:t> les </a:t>
            </a:r>
            <a:r>
              <a:rPr lang="en-US" sz="2000" dirty="0" err="1">
                <a:solidFill>
                  <a:schemeClr val="bg1"/>
                </a:solidFill>
              </a:rPr>
              <a:t>territoires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français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n'ont</a:t>
            </a:r>
            <a:r>
              <a:rPr lang="en-US" sz="2000" dirty="0">
                <a:solidFill>
                  <a:schemeClr val="bg1"/>
                </a:solidFill>
              </a:rPr>
              <a:t> pas </a:t>
            </a:r>
            <a:r>
              <a:rPr lang="en-US" sz="2000" dirty="0" err="1">
                <a:solidFill>
                  <a:schemeClr val="bg1"/>
                </a:solidFill>
              </a:rPr>
              <a:t>été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cédés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à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l'Inde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avant</a:t>
            </a:r>
            <a:r>
              <a:rPr lang="en-US" sz="2000" dirty="0">
                <a:solidFill>
                  <a:schemeClr val="bg1"/>
                </a:solidFill>
              </a:rPr>
              <a:t> 1962.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2B21B6B0-99DD-2C4C-B26E-50FBCE7D6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231119"/>
            <a:ext cx="6250769" cy="42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99E55-E9C4-F048-A1FC-99FF3B79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/>
            </a:r>
            <a:br>
              <a:rPr lang="en-IN" dirty="0"/>
            </a:br>
            <a:r>
              <a:rPr lang="fr-FR" dirty="0"/>
              <a:t>Q</a:t>
            </a:r>
            <a:r>
              <a:rPr lang="fr-FR" dirty="0" smtClean="0"/>
              <a:t>u'est-ce</a:t>
            </a:r>
            <a:r>
              <a:rPr lang="en-IN" dirty="0"/>
              <a:t> que les </a:t>
            </a:r>
            <a:r>
              <a:rPr lang="en-IN" dirty="0" err="1"/>
              <a:t>F</a:t>
            </a:r>
            <a:r>
              <a:rPr lang="en-IN" dirty="0" err="1" smtClean="0"/>
              <a:t>rançais</a:t>
            </a:r>
            <a:r>
              <a:rPr lang="en-IN" dirty="0"/>
              <a:t> </a:t>
            </a:r>
            <a:r>
              <a:rPr lang="en-IN" dirty="0" err="1"/>
              <a:t>ont</a:t>
            </a:r>
            <a:r>
              <a:rPr lang="en-IN" dirty="0"/>
              <a:t> </a:t>
            </a:r>
            <a:r>
              <a:rPr lang="en-IN" dirty="0" err="1"/>
              <a:t>laissé</a:t>
            </a:r>
            <a:r>
              <a:rPr lang="en-IN" dirty="0"/>
              <a:t>?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7D1878-844E-3742-A731-6D32F5AAA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smtClean="0"/>
              <a:t>langue</a:t>
            </a:r>
            <a:endParaRPr lang="en-US" dirty="0"/>
          </a:p>
          <a:p>
            <a:r>
              <a:rPr lang="en-US" dirty="0" err="1" smtClean="0"/>
              <a:t>L’architecture</a:t>
            </a:r>
            <a:endParaRPr lang="en-US" dirty="0"/>
          </a:p>
          <a:p>
            <a:r>
              <a:rPr lang="en-US" dirty="0" smtClean="0"/>
              <a:t>Le commerce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3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53C6F-DF06-2643-94CA-E0C2D874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 smtClean="0">
                <a:latin typeface="+mj-lt"/>
                <a:ea typeface="+mj-ea"/>
                <a:cs typeface="+mj-cs"/>
              </a:rPr>
              <a:t>La </a:t>
            </a:r>
            <a:r>
              <a:rPr lang="en-US" dirty="0"/>
              <a:t>l</a:t>
            </a:r>
            <a:r>
              <a:rPr lang="en-US" kern="1200" dirty="0" smtClean="0">
                <a:latin typeface="+mj-lt"/>
                <a:ea typeface="+mj-ea"/>
                <a:cs typeface="+mj-cs"/>
              </a:rPr>
              <a:t>angue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4D894DB-0570-B049-A8A6-CDF23FA11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991860"/>
              </p:ext>
            </p:extLst>
          </p:nvPr>
        </p:nvGraphicFramePr>
        <p:xfrm>
          <a:off x="1255448" y="1825625"/>
          <a:ext cx="5907319" cy="43513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743490">
                  <a:extLst>
                    <a:ext uri="{9D8B030D-6E8A-4147-A177-3AD203B41FA5}">
                      <a16:colId xmlns:a16="http://schemas.microsoft.com/office/drawing/2014/main" xmlns="" val="75191741"/>
                    </a:ext>
                  </a:extLst>
                </a:gridCol>
                <a:gridCol w="3163829">
                  <a:extLst>
                    <a:ext uri="{9D8B030D-6E8A-4147-A177-3AD203B41FA5}">
                      <a16:colId xmlns:a16="http://schemas.microsoft.com/office/drawing/2014/main" xmlns="" val="3001685697"/>
                    </a:ext>
                  </a:extLst>
                </a:gridCol>
              </a:tblGrid>
              <a:tr h="433165">
                <a:tc>
                  <a:txBody>
                    <a:bodyPr/>
                    <a:lstStyle/>
                    <a:p>
                      <a:r>
                        <a:rPr lang="en-IN" sz="1900" dirty="0" err="1">
                          <a:effectLst/>
                        </a:rPr>
                        <a:t>Mérci</a:t>
                      </a:r>
                      <a:r>
                        <a:rPr lang="en-IN" sz="1900" dirty="0">
                          <a:effectLst/>
                        </a:rPr>
                        <a:t> </a:t>
                      </a:r>
                      <a:r>
                        <a:rPr lang="en-IN" sz="1900" dirty="0" err="1">
                          <a:effectLst/>
                        </a:rPr>
                        <a:t>b</a:t>
                      </a:r>
                      <a:r>
                        <a:rPr lang="en-IN" sz="1900" dirty="0" err="1" smtClean="0">
                          <a:effectLst/>
                        </a:rPr>
                        <a:t>eauco</a:t>
                      </a:r>
                      <a:endParaRPr lang="en-IN" sz="1900" dirty="0">
                        <a:effectLst/>
                      </a:endParaRPr>
                    </a:p>
                  </a:txBody>
                  <a:tcPr marL="98447" marR="98447" marT="49223" marB="49223" anchor="ctr"/>
                </a:tc>
                <a:tc>
                  <a:txBody>
                    <a:bodyPr/>
                    <a:lstStyle/>
                    <a:p>
                      <a:r>
                        <a:rPr lang="en-IN" sz="1900" dirty="0" err="1">
                          <a:effectLst/>
                        </a:rPr>
                        <a:t>Merci</a:t>
                      </a:r>
                      <a:r>
                        <a:rPr lang="en-IN" sz="1900" dirty="0">
                          <a:effectLst/>
                        </a:rPr>
                        <a:t> </a:t>
                      </a:r>
                      <a:r>
                        <a:rPr lang="en-IN" sz="1900" dirty="0" smtClean="0">
                          <a:effectLst/>
                        </a:rPr>
                        <a:t>beaucoup</a:t>
                      </a:r>
                      <a:endParaRPr lang="en-IN" sz="1900" dirty="0">
                        <a:effectLst/>
                      </a:endParaRPr>
                    </a:p>
                  </a:txBody>
                  <a:tcPr marL="98447" marR="98447" marT="49223" marB="49223" anchor="ctr"/>
                </a:tc>
                <a:extLst>
                  <a:ext uri="{0D108BD9-81ED-4DB2-BD59-A6C34878D82A}">
                    <a16:rowId xmlns:a16="http://schemas.microsoft.com/office/drawing/2014/main" xmlns="" val="442538581"/>
                  </a:ext>
                </a:extLst>
              </a:tr>
              <a:tr h="433165">
                <a:tc>
                  <a:txBody>
                    <a:bodyPr/>
                    <a:lstStyle/>
                    <a:p>
                      <a:r>
                        <a:rPr lang="en-IN" sz="1900">
                          <a:effectLst/>
                        </a:rPr>
                        <a:t>Mousé</a:t>
                      </a:r>
                    </a:p>
                  </a:txBody>
                  <a:tcPr marL="98447" marR="98447" marT="49223" marB="49223" anchor="ctr"/>
                </a:tc>
                <a:tc>
                  <a:txBody>
                    <a:bodyPr/>
                    <a:lstStyle/>
                    <a:p>
                      <a:r>
                        <a:rPr lang="en-IN" sz="1900">
                          <a:effectLst/>
                        </a:rPr>
                        <a:t>Monsieur</a:t>
                      </a:r>
                    </a:p>
                  </a:txBody>
                  <a:tcPr marL="98447" marR="98447" marT="49223" marB="49223" anchor="ctr"/>
                </a:tc>
                <a:extLst>
                  <a:ext uri="{0D108BD9-81ED-4DB2-BD59-A6C34878D82A}">
                    <a16:rowId xmlns:a16="http://schemas.microsoft.com/office/drawing/2014/main" xmlns="" val="3566656813"/>
                  </a:ext>
                </a:extLst>
              </a:tr>
              <a:tr h="433165">
                <a:tc>
                  <a:txBody>
                    <a:bodyPr/>
                    <a:lstStyle/>
                    <a:p>
                      <a:r>
                        <a:rPr lang="en-IN" sz="1900">
                          <a:effectLst/>
                        </a:rPr>
                        <a:t>Locaele</a:t>
                      </a:r>
                    </a:p>
                  </a:txBody>
                  <a:tcPr marL="98447" marR="98447" marT="49223" marB="49223" anchor="ctr"/>
                </a:tc>
                <a:tc>
                  <a:txBody>
                    <a:bodyPr/>
                    <a:lstStyle/>
                    <a:p>
                      <a:r>
                        <a:rPr lang="en-IN" sz="1900">
                          <a:effectLst/>
                        </a:rPr>
                        <a:t>Locale</a:t>
                      </a:r>
                    </a:p>
                  </a:txBody>
                  <a:tcPr marL="98447" marR="98447" marT="49223" marB="49223" anchor="ctr"/>
                </a:tc>
                <a:extLst>
                  <a:ext uri="{0D108BD9-81ED-4DB2-BD59-A6C34878D82A}">
                    <a16:rowId xmlns:a16="http://schemas.microsoft.com/office/drawing/2014/main" xmlns="" val="3772794133"/>
                  </a:ext>
                </a:extLst>
              </a:tr>
              <a:tr h="433165">
                <a:tc>
                  <a:txBody>
                    <a:bodyPr/>
                    <a:lstStyle/>
                    <a:p>
                      <a:r>
                        <a:rPr lang="en-IN" sz="1900">
                          <a:effectLst/>
                        </a:rPr>
                        <a:t>Perme</a:t>
                      </a:r>
                    </a:p>
                  </a:txBody>
                  <a:tcPr marL="98447" marR="98447" marT="49223" marB="49223" anchor="ctr"/>
                </a:tc>
                <a:tc>
                  <a:txBody>
                    <a:bodyPr/>
                    <a:lstStyle/>
                    <a:p>
                      <a:r>
                        <a:rPr lang="en-IN" sz="1900">
                          <a:effectLst/>
                        </a:rPr>
                        <a:t>Fermer</a:t>
                      </a:r>
                    </a:p>
                  </a:txBody>
                  <a:tcPr marL="98447" marR="98447" marT="49223" marB="49223" anchor="ctr"/>
                </a:tc>
                <a:extLst>
                  <a:ext uri="{0D108BD9-81ED-4DB2-BD59-A6C34878D82A}">
                    <a16:rowId xmlns:a16="http://schemas.microsoft.com/office/drawing/2014/main" xmlns="" val="3169420720"/>
                  </a:ext>
                </a:extLst>
              </a:tr>
              <a:tr h="433165">
                <a:tc>
                  <a:txBody>
                    <a:bodyPr/>
                    <a:lstStyle/>
                    <a:p>
                      <a:r>
                        <a:rPr lang="en-IN" sz="1900">
                          <a:effectLst/>
                        </a:rPr>
                        <a:t>Parlama</a:t>
                      </a:r>
                    </a:p>
                  </a:txBody>
                  <a:tcPr marL="98447" marR="98447" marT="49223" marB="49223" anchor="ctr"/>
                </a:tc>
                <a:tc>
                  <a:txBody>
                    <a:bodyPr/>
                    <a:lstStyle/>
                    <a:p>
                      <a:r>
                        <a:rPr lang="en-IN" sz="1900">
                          <a:effectLst/>
                        </a:rPr>
                        <a:t>Parlement</a:t>
                      </a:r>
                    </a:p>
                  </a:txBody>
                  <a:tcPr marL="98447" marR="98447" marT="49223" marB="49223" anchor="ctr"/>
                </a:tc>
                <a:extLst>
                  <a:ext uri="{0D108BD9-81ED-4DB2-BD59-A6C34878D82A}">
                    <a16:rowId xmlns:a16="http://schemas.microsoft.com/office/drawing/2014/main" xmlns="" val="3142075688"/>
                  </a:ext>
                </a:extLst>
              </a:tr>
              <a:tr h="728505">
                <a:tc>
                  <a:txBody>
                    <a:bodyPr/>
                    <a:lstStyle/>
                    <a:p>
                      <a:r>
                        <a:rPr lang="en-IN" sz="1900">
                          <a:effectLst/>
                        </a:rPr>
                        <a:t>Baccaloria</a:t>
                      </a:r>
                    </a:p>
                  </a:txBody>
                  <a:tcPr marL="98447" marR="98447" marT="49223" marB="49223" anchor="ctr"/>
                </a:tc>
                <a:tc>
                  <a:txBody>
                    <a:bodyPr/>
                    <a:lstStyle/>
                    <a:p>
                      <a:r>
                        <a:rPr lang="en-IN" sz="1900">
                          <a:effectLst/>
                        </a:rPr>
                        <a:t>Baccalauréat</a:t>
                      </a:r>
                    </a:p>
                  </a:txBody>
                  <a:tcPr marL="98447" marR="98447" marT="49223" marB="49223" anchor="ctr"/>
                </a:tc>
                <a:extLst>
                  <a:ext uri="{0D108BD9-81ED-4DB2-BD59-A6C34878D82A}">
                    <a16:rowId xmlns:a16="http://schemas.microsoft.com/office/drawing/2014/main" xmlns="" val="2785691063"/>
                  </a:ext>
                </a:extLst>
              </a:tr>
              <a:tr h="1023845">
                <a:tc>
                  <a:txBody>
                    <a:bodyPr/>
                    <a:lstStyle/>
                    <a:p>
                      <a:r>
                        <a:rPr lang="en-IN" sz="1900">
                          <a:effectLst/>
                        </a:rPr>
                        <a:t>Sulda</a:t>
                      </a:r>
                    </a:p>
                  </a:txBody>
                  <a:tcPr marL="98447" marR="98447" marT="49223" marB="49223" anchor="ctr"/>
                </a:tc>
                <a:tc>
                  <a:txBody>
                    <a:bodyPr/>
                    <a:lstStyle/>
                    <a:p>
                      <a:r>
                        <a:rPr lang="en-IN" sz="1900">
                          <a:effectLst/>
                        </a:rPr>
                        <a:t>Soldat</a:t>
                      </a:r>
                    </a:p>
                  </a:txBody>
                  <a:tcPr marL="98447" marR="98447" marT="49223" marB="49223" anchor="ctr"/>
                </a:tc>
                <a:extLst>
                  <a:ext uri="{0D108BD9-81ED-4DB2-BD59-A6C34878D82A}">
                    <a16:rowId xmlns:a16="http://schemas.microsoft.com/office/drawing/2014/main" xmlns="" val="2992793770"/>
                  </a:ext>
                </a:extLst>
              </a:tr>
              <a:tr h="433165">
                <a:tc>
                  <a:txBody>
                    <a:bodyPr/>
                    <a:lstStyle/>
                    <a:p>
                      <a:r>
                        <a:rPr lang="en-IN" sz="1900">
                          <a:effectLst/>
                        </a:rPr>
                        <a:t>Coseiyya</a:t>
                      </a:r>
                    </a:p>
                  </a:txBody>
                  <a:tcPr marL="98447" marR="98447" marT="49223" marB="49223" anchor="ctr"/>
                </a:tc>
                <a:tc>
                  <a:txBody>
                    <a:bodyPr/>
                    <a:lstStyle/>
                    <a:p>
                      <a:r>
                        <a:rPr lang="en-IN" sz="1900" dirty="0" err="1">
                          <a:effectLst/>
                        </a:rPr>
                        <a:t>Conseiller</a:t>
                      </a:r>
                      <a:endParaRPr lang="en-IN" sz="1900" dirty="0">
                        <a:effectLst/>
                      </a:endParaRPr>
                    </a:p>
                  </a:txBody>
                  <a:tcPr marL="98447" marR="98447" marT="49223" marB="49223" anchor="ctr"/>
                </a:tc>
                <a:extLst>
                  <a:ext uri="{0D108BD9-81ED-4DB2-BD59-A6C34878D82A}">
                    <a16:rowId xmlns:a16="http://schemas.microsoft.com/office/drawing/2014/main" xmlns="" val="3856107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7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34C1C9-629D-3E49-BF90-F036BD42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kern="1200" dirty="0" err="1" smtClean="0">
                <a:latin typeface="+mj-lt"/>
                <a:ea typeface="+mj-ea"/>
                <a:cs typeface="+mj-cs"/>
              </a:rPr>
              <a:t>L’architecture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xmlns="" id="{E71403D8-09AC-2446-9A1E-91CCA7D23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39" r="2" b="11150"/>
          <a:stretch/>
        </p:blipFill>
        <p:spPr>
          <a:xfrm>
            <a:off x="20" y="10"/>
            <a:ext cx="4475130" cy="2232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FEDF02-9093-EC40-9795-318D9E503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62" r="2" b="2"/>
          <a:stretch/>
        </p:blipFill>
        <p:spPr>
          <a:xfrm>
            <a:off x="20" y="2325504"/>
            <a:ext cx="4475130" cy="2215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B2EF5D-20A6-A24A-B39E-F7E3F1F23D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11658"/>
          <a:stretch/>
        </p:blipFill>
        <p:spPr>
          <a:xfrm>
            <a:off x="20" y="4634159"/>
            <a:ext cx="4475130" cy="2223841"/>
          </a:xfrm>
          <a:prstGeom prst="rect">
            <a:avLst/>
          </a:prstGeo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xmlns="" id="{40C946C7-F548-4A5B-A04E-75546ADEE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950042" cy="4050792"/>
          </a:xfrm>
        </p:spPr>
        <p:txBody>
          <a:bodyPr>
            <a:normAutofit/>
          </a:bodyPr>
          <a:lstStyle/>
          <a:p>
            <a:r>
              <a:rPr lang="en-IN" sz="2000" dirty="0" smtClean="0"/>
              <a:t>V</a:t>
            </a:r>
            <a:r>
              <a:rPr lang="en-IN" sz="2000" dirty="0" smtClean="0"/>
              <a:t>illas</a:t>
            </a:r>
            <a:r>
              <a:rPr lang="en-IN" sz="2000" dirty="0"/>
              <a:t> avec de grands </a:t>
            </a:r>
            <a:r>
              <a:rPr lang="en-IN" sz="2000" dirty="0" err="1" smtClean="0"/>
              <a:t>composés,maisons</a:t>
            </a:r>
            <a:r>
              <a:rPr lang="en-IN" sz="2000" dirty="0"/>
              <a:t> de la couleur du </a:t>
            </a:r>
            <a:r>
              <a:rPr lang="en-IN" sz="2000" dirty="0" err="1" smtClean="0"/>
              <a:t>soleil</a:t>
            </a:r>
            <a:r>
              <a:rPr lang="en-IN" sz="2000" dirty="0" smtClean="0"/>
              <a:t> </a:t>
            </a:r>
            <a:r>
              <a:rPr lang="en-IN" sz="2000" dirty="0" err="1" smtClean="0"/>
              <a:t>brûlé</a:t>
            </a:r>
            <a:r>
              <a:rPr lang="en-IN" sz="2000" dirty="0"/>
              <a:t> </a:t>
            </a:r>
            <a:r>
              <a:rPr lang="en-IN" sz="2000" dirty="0" err="1"/>
              <a:t>jaune</a:t>
            </a:r>
            <a:r>
              <a:rPr lang="en-IN" sz="2000" dirty="0"/>
              <a:t>, </a:t>
            </a:r>
            <a:r>
              <a:rPr lang="en-IN" sz="2000" dirty="0" err="1"/>
              <a:t>pêche</a:t>
            </a:r>
            <a:r>
              <a:rPr lang="en-IN" sz="2000" dirty="0"/>
              <a:t> </a:t>
            </a:r>
            <a:r>
              <a:rPr lang="en-IN" sz="2000" dirty="0" err="1"/>
              <a:t>ou</a:t>
            </a:r>
            <a:r>
              <a:rPr lang="en-IN" sz="2000" dirty="0"/>
              <a:t> blanc.</a:t>
            </a:r>
          </a:p>
          <a:p>
            <a:endParaRPr lang="en-IN" sz="1600" dirty="0"/>
          </a:p>
          <a:p>
            <a:r>
              <a:rPr lang="en-IN" sz="2000" dirty="0" err="1" smtClean="0"/>
              <a:t>Une</a:t>
            </a:r>
            <a:r>
              <a:rPr lang="en-IN" sz="2000" dirty="0"/>
              <a:t> promenade à travers </a:t>
            </a:r>
            <a:r>
              <a:rPr lang="en-IN" sz="2000" dirty="0" err="1"/>
              <a:t>ce</a:t>
            </a:r>
            <a:r>
              <a:rPr lang="en-IN" sz="2000" dirty="0"/>
              <a:t> quartier </a:t>
            </a:r>
            <a:r>
              <a:rPr lang="en-IN" sz="2000" dirty="0" err="1"/>
              <a:t>vous</a:t>
            </a:r>
            <a:r>
              <a:rPr lang="en-IN" sz="2000" dirty="0"/>
              <a:t> </a:t>
            </a:r>
            <a:r>
              <a:rPr lang="en-IN" sz="2000" dirty="0" err="1"/>
              <a:t>fera</a:t>
            </a:r>
            <a:r>
              <a:rPr lang="en-IN" sz="2000" dirty="0"/>
              <a:t> </a:t>
            </a:r>
            <a:r>
              <a:rPr lang="en-IN" sz="2000" dirty="0" err="1" smtClean="0"/>
              <a:t>sentir</a:t>
            </a:r>
            <a:r>
              <a:rPr lang="en-IN" sz="2000" dirty="0"/>
              <a:t> </a:t>
            </a:r>
            <a:r>
              <a:rPr lang="en-IN" sz="2000" dirty="0" err="1"/>
              <a:t>comme</a:t>
            </a:r>
            <a:r>
              <a:rPr lang="en-IN" sz="2000" dirty="0"/>
              <a:t> </a:t>
            </a:r>
            <a:r>
              <a:rPr lang="en-IN" sz="2000" dirty="0" err="1"/>
              <a:t>si</a:t>
            </a:r>
            <a:r>
              <a:rPr lang="en-IN" sz="2000" dirty="0"/>
              <a:t> </a:t>
            </a:r>
            <a:r>
              <a:rPr lang="en-IN" sz="2000" dirty="0" err="1"/>
              <a:t>vous</a:t>
            </a:r>
            <a:r>
              <a:rPr lang="en-IN" sz="2000" dirty="0"/>
              <a:t> </a:t>
            </a:r>
            <a:r>
              <a:rPr lang="en-IN" sz="2000" dirty="0" err="1" smtClean="0"/>
              <a:t>vadrouilliez</a:t>
            </a:r>
            <a:r>
              <a:rPr lang="en-IN" sz="2000" dirty="0"/>
              <a:t> à travers le </a:t>
            </a:r>
            <a:r>
              <a:rPr lang="en-IN" sz="2000" dirty="0" err="1"/>
              <a:t>sud</a:t>
            </a:r>
            <a:r>
              <a:rPr lang="en-IN" sz="2000" dirty="0"/>
              <a:t> de la France.</a:t>
            </a:r>
          </a:p>
          <a:p>
            <a:endParaRPr lang="en-IN" sz="1600" dirty="0"/>
          </a:p>
          <a:p>
            <a:r>
              <a:rPr lang="en-IN" sz="2000" dirty="0"/>
              <a:t>Que </a:t>
            </a:r>
            <a:r>
              <a:rPr lang="en-IN" sz="2000" dirty="0" err="1"/>
              <a:t>faut-il</a:t>
            </a:r>
            <a:r>
              <a:rPr lang="en-IN" sz="2000" dirty="0"/>
              <a:t> de plus pour </a:t>
            </a:r>
            <a:r>
              <a:rPr lang="en-IN" sz="2000" dirty="0" err="1"/>
              <a:t>une</a:t>
            </a:r>
            <a:r>
              <a:rPr lang="en-IN" sz="2000" dirty="0"/>
              <a:t> escapade </a:t>
            </a:r>
            <a:r>
              <a:rPr lang="en-IN" sz="2000" dirty="0" err="1"/>
              <a:t>heureuse</a:t>
            </a:r>
            <a:r>
              <a:rPr lang="en-IN" sz="2000" dirty="0"/>
              <a:t>? </a:t>
            </a:r>
            <a:endParaRPr lang="en-IN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507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27FCEA-6143-4C5E-8C45-8AC9237ADE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A9F23AD-7A55-49F3-A3EC-743F47F36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2EFD89-9A3F-3C40-BF72-E0748A8E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32" y="650497"/>
            <a:ext cx="4470780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7D9F91F-72C9-4DB9-ABD0-A8180D8262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EA42F6-9213-784A-9CDA-2A010194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519" y="643467"/>
            <a:ext cx="2475653" cy="247565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016956-CE9F-4946-8834-A8BC3529D0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D67F46-7A82-0C44-B42F-A3078C07D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576" y="3748194"/>
            <a:ext cx="3089538" cy="24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3E0F4-08E9-1242-81C2-F4A9111DB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L’arrivée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9563A-A413-E741-A0AF-C64217236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première </a:t>
            </a:r>
            <a:r>
              <a:rPr lang="en-US" dirty="0" err="1"/>
              <a:t>expédition</a:t>
            </a:r>
            <a:r>
              <a:rPr lang="en-US" dirty="0"/>
              <a:t> </a:t>
            </a:r>
            <a:r>
              <a:rPr lang="en-US" dirty="0" err="1"/>
              <a:t>française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Inde</a:t>
            </a:r>
            <a:r>
              <a:rPr lang="en-US" dirty="0"/>
              <a:t> </a:t>
            </a:r>
            <a:r>
              <a:rPr lang="en-US" dirty="0" err="1"/>
              <a:t>aurait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lieu </a:t>
            </a:r>
            <a:r>
              <a:rPr lang="en-US" dirty="0" err="1"/>
              <a:t>dans</a:t>
            </a:r>
            <a:r>
              <a:rPr lang="en-US" dirty="0"/>
              <a:t> la première </a:t>
            </a:r>
            <a:r>
              <a:rPr lang="en-US" dirty="0" err="1"/>
              <a:t>moitié</a:t>
            </a:r>
            <a:r>
              <a:rPr lang="en-US" dirty="0"/>
              <a:t> du </a:t>
            </a:r>
            <a:r>
              <a:rPr lang="en-US" dirty="0" err="1"/>
              <a:t>XVIe</a:t>
            </a:r>
            <a:r>
              <a:rPr lang="en-US" dirty="0"/>
              <a:t> siècle.</a:t>
            </a:r>
          </a:p>
          <a:p>
            <a:endParaRPr lang="en-US" dirty="0"/>
          </a:p>
          <a:p>
            <a:r>
              <a:rPr lang="en-US" dirty="0"/>
              <a:t>Deux </a:t>
            </a:r>
            <a:r>
              <a:rPr lang="en-US" dirty="0" err="1"/>
              <a:t>navires</a:t>
            </a:r>
            <a:r>
              <a:rPr lang="en-US" dirty="0"/>
              <a:t> </a:t>
            </a:r>
            <a:r>
              <a:rPr lang="en-US" dirty="0" err="1"/>
              <a:t>furent</a:t>
            </a:r>
            <a:r>
              <a:rPr lang="en-US" dirty="0"/>
              <a:t> </a:t>
            </a:r>
            <a:r>
              <a:rPr lang="en-US" dirty="0" err="1"/>
              <a:t>aménagés</a:t>
            </a:r>
            <a:r>
              <a:rPr lang="en-US" dirty="0"/>
              <a:t> par des </a:t>
            </a:r>
            <a:r>
              <a:rPr lang="en-US" dirty="0" err="1"/>
              <a:t>marchands</a:t>
            </a:r>
            <a:r>
              <a:rPr lang="en-US" dirty="0"/>
              <a:t> de Rouen pour le commerce des </a:t>
            </a:r>
            <a:r>
              <a:rPr lang="en-US" dirty="0" err="1"/>
              <a:t>mers</a:t>
            </a:r>
            <a:r>
              <a:rPr lang="en-US" dirty="0"/>
              <a:t> </a:t>
            </a:r>
            <a:r>
              <a:rPr lang="en-US" dirty="0" err="1"/>
              <a:t>orientales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navigué</a:t>
            </a:r>
            <a:r>
              <a:rPr lang="en-US" dirty="0"/>
              <a:t> </a:t>
            </a:r>
            <a:r>
              <a:rPr lang="en-US" dirty="0" err="1"/>
              <a:t>depuis</a:t>
            </a:r>
            <a:r>
              <a:rPr lang="en-US" dirty="0"/>
              <a:t> </a:t>
            </a:r>
            <a:r>
              <a:rPr lang="en-US" dirty="0" smtClean="0"/>
              <a:t>Le </a:t>
            </a:r>
            <a:r>
              <a:rPr lang="en-US" dirty="0"/>
              <a:t>H</a:t>
            </a:r>
            <a:r>
              <a:rPr lang="en-US" dirty="0" smtClean="0"/>
              <a:t>avre </a:t>
            </a:r>
            <a:r>
              <a:rPr lang="en-US" dirty="0"/>
              <a:t>et </a:t>
            </a:r>
            <a:r>
              <a:rPr lang="en-US" dirty="0" err="1"/>
              <a:t>n'ont</a:t>
            </a:r>
            <a:r>
              <a:rPr lang="en-US" dirty="0"/>
              <a:t> </a:t>
            </a:r>
            <a:r>
              <a:rPr lang="en-US" dirty="0" err="1"/>
              <a:t>jamais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entendus</a:t>
            </a:r>
            <a:r>
              <a:rPr lang="en-US" dirty="0"/>
              <a:t> de nouveau.</a:t>
            </a:r>
          </a:p>
        </p:txBody>
      </p:sp>
    </p:spTree>
    <p:extLst>
      <p:ext uri="{BB962C8B-B14F-4D97-AF65-F5344CB8AC3E}">
        <p14:creationId xmlns:p14="http://schemas.microsoft.com/office/powerpoint/2010/main" val="370112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51E19-135C-E441-98B9-CE7DBA2D6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9128" cy="12123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La </a:t>
            </a:r>
            <a:r>
              <a:rPr lang="en-US" sz="4000" dirty="0" err="1"/>
              <a:t>c</a:t>
            </a:r>
            <a:r>
              <a:rPr lang="en-US" sz="4000" kern="1200" dirty="0" err="1" smtClean="0">
                <a:latin typeface="+mj-lt"/>
                <a:ea typeface="+mj-ea"/>
                <a:cs typeface="+mj-cs"/>
              </a:rPr>
              <a:t>ompagnie</a:t>
            </a:r>
            <a:r>
              <a:rPr lang="en-US" sz="4000" kern="1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française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des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Indes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orientales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F859BA1E-EA13-4234-801C-4CFA3F10AC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73614" y="1701532"/>
            <a:ext cx="10413714" cy="0"/>
          </a:xfrm>
          <a:prstGeom prst="line">
            <a:avLst/>
          </a:prstGeom>
          <a:ln w="19050">
            <a:solidFill>
              <a:srgbClr val="C78F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xmlns="" id="{FF902D17-31D4-4622-ADF8-14D2541C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3050" cy="4351338"/>
          </a:xfrm>
        </p:spPr>
        <p:txBody>
          <a:bodyPr>
            <a:normAutofit/>
          </a:bodyPr>
          <a:lstStyle/>
          <a:p>
            <a:pPr>
              <a:buClr>
                <a:srgbClr val="293A50"/>
              </a:buClr>
            </a:pPr>
            <a:r>
              <a:rPr lang="en-US" sz="2000" dirty="0"/>
              <a:t>a </a:t>
            </a:r>
            <a:r>
              <a:rPr lang="en-US" sz="2000" dirty="0" err="1"/>
              <a:t>été</a:t>
            </a:r>
            <a:r>
              <a:rPr lang="en-US" sz="2000" dirty="0"/>
              <a:t> </a:t>
            </a:r>
            <a:r>
              <a:rPr lang="en-US" sz="2000" dirty="0" err="1"/>
              <a:t>formée</a:t>
            </a:r>
            <a:r>
              <a:rPr lang="en-US" sz="2000" dirty="0"/>
              <a:t> sous les auspices du cardinal Richelieu (1642) et </a:t>
            </a:r>
            <a:r>
              <a:rPr lang="en-US" sz="2000" dirty="0" err="1"/>
              <a:t>reconstruite</a:t>
            </a:r>
            <a:r>
              <a:rPr lang="en-US" sz="2000" dirty="0"/>
              <a:t> sous la direction de Jean-Baptiste Colbert (1664)</a:t>
            </a:r>
          </a:p>
          <a:p>
            <a:pPr>
              <a:buClr>
                <a:srgbClr val="293A50"/>
              </a:buClr>
            </a:pPr>
            <a:r>
              <a:rPr lang="en-IN" sz="2000" dirty="0" err="1" smtClean="0"/>
              <a:t>établit</a:t>
            </a:r>
            <a:r>
              <a:rPr lang="en-IN" sz="2000" dirty="0" smtClean="0"/>
              <a:t> </a:t>
            </a:r>
            <a:r>
              <a:rPr lang="en-IN" sz="2000" dirty="0"/>
              <a:t>la première </a:t>
            </a:r>
            <a:r>
              <a:rPr lang="en-IN" sz="2000" dirty="0" err="1"/>
              <a:t>usine</a:t>
            </a:r>
            <a:r>
              <a:rPr lang="en-IN" sz="2000" dirty="0"/>
              <a:t> </a:t>
            </a:r>
            <a:r>
              <a:rPr lang="en-IN" sz="2000" dirty="0" err="1"/>
              <a:t>française</a:t>
            </a:r>
            <a:r>
              <a:rPr lang="en-IN" sz="2000" dirty="0"/>
              <a:t> </a:t>
            </a:r>
            <a:r>
              <a:rPr lang="en-IN" sz="2000" dirty="0" err="1"/>
              <a:t>en</a:t>
            </a:r>
            <a:r>
              <a:rPr lang="en-IN" sz="2000" dirty="0"/>
              <a:t> </a:t>
            </a:r>
            <a:r>
              <a:rPr lang="en-IN" sz="2000" dirty="0" err="1"/>
              <a:t>Inde</a:t>
            </a:r>
            <a:r>
              <a:rPr lang="en-IN" sz="2000" dirty="0"/>
              <a:t> </a:t>
            </a:r>
            <a:r>
              <a:rPr lang="en-IN" sz="2000" dirty="0" smtClean="0"/>
              <a:t>à </a:t>
            </a:r>
            <a:r>
              <a:rPr lang="en-IN" sz="2000" dirty="0"/>
              <a:t>Surat </a:t>
            </a:r>
            <a:r>
              <a:rPr lang="en-IN" sz="2000" dirty="0" err="1"/>
              <a:t>en</a:t>
            </a:r>
            <a:r>
              <a:rPr lang="en-IN" sz="2000" dirty="0"/>
              <a:t> 1668. </a:t>
            </a:r>
          </a:p>
          <a:p>
            <a:pPr>
              <a:buClr>
                <a:srgbClr val="293A50"/>
              </a:buClr>
            </a:pPr>
            <a:r>
              <a:rPr lang="en-US" sz="2000" dirty="0"/>
              <a:t>acquis la </a:t>
            </a:r>
            <a:r>
              <a:rPr lang="en-US" sz="2000" dirty="0" err="1"/>
              <a:t>région</a:t>
            </a:r>
            <a:r>
              <a:rPr lang="en-US" sz="2000" dirty="0"/>
              <a:t> de </a:t>
            </a:r>
            <a:r>
              <a:rPr lang="en-US" sz="2000" dirty="0" err="1"/>
              <a:t>Pondichéry</a:t>
            </a:r>
            <a:r>
              <a:rPr lang="en-US" sz="2000" dirty="0"/>
              <a:t> du Sultan de </a:t>
            </a:r>
            <a:r>
              <a:rPr lang="en-US" sz="2000" dirty="0" err="1"/>
              <a:t>Bijapur</a:t>
            </a:r>
            <a:r>
              <a:rPr lang="en-US" sz="2000" dirty="0"/>
              <a:t>, et </a:t>
            </a:r>
            <a:r>
              <a:rPr lang="en-US" sz="2000" dirty="0" err="1"/>
              <a:t>ainsi</a:t>
            </a:r>
            <a:r>
              <a:rPr lang="en-US" sz="2000" dirty="0"/>
              <a:t> la </a:t>
            </a:r>
            <a:r>
              <a:rPr lang="en-US" sz="2000" dirty="0" err="1"/>
              <a:t>Fondation</a:t>
            </a:r>
            <a:r>
              <a:rPr lang="en-US" sz="2000" dirty="0"/>
              <a:t> de </a:t>
            </a:r>
            <a:r>
              <a:rPr lang="en-US" sz="2000" dirty="0" err="1"/>
              <a:t>Pondichéry</a:t>
            </a:r>
            <a:r>
              <a:rPr lang="en-US" sz="2000" dirty="0"/>
              <a:t> a </a:t>
            </a:r>
            <a:r>
              <a:rPr lang="en-US" sz="2000" dirty="0" err="1"/>
              <a:t>été</a:t>
            </a:r>
            <a:r>
              <a:rPr lang="en-US" sz="2000" dirty="0"/>
              <a:t> </a:t>
            </a:r>
            <a:r>
              <a:rPr lang="en-US" sz="2000" dirty="0" err="1"/>
              <a:t>posée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1673.</a:t>
            </a:r>
          </a:p>
          <a:p>
            <a:pPr>
              <a:buClr>
                <a:srgbClr val="293A50"/>
              </a:buClr>
            </a:pPr>
            <a:r>
              <a:rPr lang="en-US" sz="2000" dirty="0" err="1"/>
              <a:t>En</a:t>
            </a:r>
            <a:r>
              <a:rPr lang="en-US" sz="2000" dirty="0"/>
              <a:t> 1669, </a:t>
            </a:r>
            <a:r>
              <a:rPr lang="en-US" sz="2000" dirty="0" err="1"/>
              <a:t>réussit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établir</a:t>
            </a:r>
            <a:r>
              <a:rPr lang="en-US" sz="2000" dirty="0"/>
              <a:t>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autre</a:t>
            </a:r>
            <a:r>
              <a:rPr lang="en-US" sz="2000" dirty="0"/>
              <a:t> </a:t>
            </a:r>
            <a:r>
              <a:rPr lang="en-US" sz="2000" dirty="0" err="1"/>
              <a:t>usine</a:t>
            </a:r>
            <a:r>
              <a:rPr lang="en-US" sz="2000" dirty="0"/>
              <a:t> </a:t>
            </a:r>
            <a:r>
              <a:rPr lang="en-US" sz="2000" dirty="0" err="1"/>
              <a:t>française</a:t>
            </a:r>
            <a:r>
              <a:rPr lang="en-US" sz="2000" dirty="0"/>
              <a:t> </a:t>
            </a:r>
            <a:r>
              <a:rPr lang="en-US" sz="2000" dirty="0" err="1"/>
              <a:t>à</a:t>
            </a:r>
            <a:r>
              <a:rPr lang="en-US" sz="2000" dirty="0"/>
              <a:t> </a:t>
            </a:r>
            <a:r>
              <a:rPr lang="en-US" sz="2000" dirty="0" err="1"/>
              <a:t>Masulipatam</a:t>
            </a:r>
            <a:r>
              <a:rPr lang="en-US" sz="20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029E3B-57E2-7645-B7C0-8DA1A54F3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85" r="5873" b="-2"/>
          <a:stretch/>
        </p:blipFill>
        <p:spPr>
          <a:xfrm>
            <a:off x="6566262" y="1896863"/>
            <a:ext cx="2328669" cy="3865108"/>
          </a:xfrm>
          <a:prstGeom prst="rect">
            <a:avLst/>
          </a:prstGeom>
        </p:spPr>
      </p:pic>
      <p:pic>
        <p:nvPicPr>
          <p:cNvPr id="40" name="Content Placeholder 4">
            <a:extLst>
              <a:ext uri="{FF2B5EF4-FFF2-40B4-BE49-F238E27FC236}">
                <a16:creationId xmlns:a16="http://schemas.microsoft.com/office/drawing/2014/main" xmlns="" id="{45603A36-7F48-E14C-BD9E-6BA7F37D7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3" r="4" b="2142"/>
          <a:stretch/>
        </p:blipFill>
        <p:spPr>
          <a:xfrm>
            <a:off x="9058657" y="1905088"/>
            <a:ext cx="2328670" cy="2209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27E70B-F132-5144-85C1-94EBA338D5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081" r="2" b="16313"/>
          <a:stretch/>
        </p:blipFill>
        <p:spPr>
          <a:xfrm>
            <a:off x="9055025" y="4279514"/>
            <a:ext cx="2332303" cy="14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0A59A5-C077-474D-9DCE-628287D4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IN" sz="2800" dirty="0"/>
              <a:t/>
            </a:r>
            <a:br>
              <a:rPr lang="en-IN" sz="2800" dirty="0"/>
            </a:br>
            <a:r>
              <a:rPr lang="en-IN" sz="2800" dirty="0" err="1" smtClean="0"/>
              <a:t>L’expansion</a:t>
            </a:r>
            <a:r>
              <a:rPr lang="en-IN" sz="2800" dirty="0"/>
              <a:t> </a:t>
            </a:r>
            <a:r>
              <a:rPr lang="en-IN" sz="2800" dirty="0" err="1" smtClean="0"/>
              <a:t>commerciale</a:t>
            </a:r>
            <a:r>
              <a:rPr lang="en-IN" sz="2800" dirty="0"/>
              <a:t> </a:t>
            </a:r>
            <a:r>
              <a:rPr lang="en-IN" sz="2800" dirty="0" err="1"/>
              <a:t>p</a:t>
            </a:r>
            <a:r>
              <a:rPr lang="en-IN" sz="2800" dirty="0" err="1" smtClean="0"/>
              <a:t>acifique</a:t>
            </a:r>
            <a:r>
              <a:rPr lang="en-IN" sz="2800" dirty="0"/>
              <a:t> 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DF2E4C-DB07-EE48-AD07-5AAE9B26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1800" dirty="0"/>
              <a:t>L</a:t>
            </a:r>
            <a:r>
              <a:rPr lang="en-US" sz="1800" dirty="0" smtClean="0"/>
              <a:t>es </a:t>
            </a:r>
            <a:r>
              <a:rPr lang="en-US" sz="1800" dirty="0" err="1"/>
              <a:t>objectifs</a:t>
            </a:r>
            <a:r>
              <a:rPr lang="en-US" sz="1800" dirty="0"/>
              <a:t> des </a:t>
            </a:r>
            <a:r>
              <a:rPr lang="en-US" sz="1800" dirty="0" err="1"/>
              <a:t>F</a:t>
            </a:r>
            <a:r>
              <a:rPr lang="en-US" sz="1800" dirty="0" err="1" smtClean="0"/>
              <a:t>rançais</a:t>
            </a:r>
            <a:r>
              <a:rPr lang="en-US" sz="1800" dirty="0"/>
              <a:t>, </a:t>
            </a:r>
            <a:r>
              <a:rPr lang="en-US" sz="1800" dirty="0" err="1"/>
              <a:t>comme</a:t>
            </a:r>
            <a:r>
              <a:rPr lang="en-US" sz="1800" dirty="0"/>
              <a:t> </a:t>
            </a:r>
            <a:r>
              <a:rPr lang="en-US" sz="1800" dirty="0" err="1"/>
              <a:t>ceux</a:t>
            </a:r>
            <a:r>
              <a:rPr lang="en-US" sz="1800" dirty="0"/>
              <a:t> des </a:t>
            </a:r>
            <a:r>
              <a:rPr lang="en-US" sz="1800" dirty="0" err="1"/>
              <a:t>B</a:t>
            </a:r>
            <a:r>
              <a:rPr lang="en-US" sz="1800" dirty="0" err="1" smtClean="0"/>
              <a:t>ritanniques</a:t>
            </a:r>
            <a:r>
              <a:rPr lang="en-US" sz="1800" dirty="0"/>
              <a:t>, </a:t>
            </a:r>
            <a:r>
              <a:rPr lang="en-US" sz="1800" dirty="0" err="1"/>
              <a:t>étaient</a:t>
            </a:r>
            <a:r>
              <a:rPr lang="en-US" sz="1800" dirty="0"/>
              <a:t> </a:t>
            </a:r>
            <a:r>
              <a:rPr lang="en-US" sz="1800" dirty="0" err="1"/>
              <a:t>purement</a:t>
            </a:r>
            <a:r>
              <a:rPr lang="en-US" sz="1800" dirty="0"/>
              <a:t> </a:t>
            </a:r>
            <a:r>
              <a:rPr lang="en-US" sz="1800" dirty="0" err="1"/>
              <a:t>commerciaux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Au </a:t>
            </a:r>
            <a:r>
              <a:rPr lang="en-US" sz="1800" dirty="0" err="1"/>
              <a:t>cours</a:t>
            </a:r>
            <a:r>
              <a:rPr lang="en-US" sz="1800" dirty="0"/>
              <a:t> de </a:t>
            </a:r>
            <a:r>
              <a:rPr lang="en-US" sz="1800" dirty="0" err="1"/>
              <a:t>cette</a:t>
            </a:r>
            <a:r>
              <a:rPr lang="en-US" sz="1800" dirty="0"/>
              <a:t> </a:t>
            </a:r>
            <a:r>
              <a:rPr lang="en-US" sz="1800" dirty="0" err="1"/>
              <a:t>période</a:t>
            </a:r>
            <a:r>
              <a:rPr lang="en-US" sz="1800" dirty="0"/>
              <a:t>, la </a:t>
            </a:r>
            <a:r>
              <a:rPr lang="en-US" sz="1800" dirty="0" err="1"/>
              <a:t>compagnie</a:t>
            </a:r>
            <a:r>
              <a:rPr lang="en-US" sz="1800" dirty="0"/>
              <a:t> </a:t>
            </a:r>
            <a:r>
              <a:rPr lang="en-US" sz="1800" dirty="0" err="1"/>
              <a:t>française</a:t>
            </a:r>
            <a:r>
              <a:rPr lang="en-US" sz="1800" dirty="0"/>
              <a:t> des </a:t>
            </a:r>
            <a:r>
              <a:rPr lang="en-US" sz="1800" dirty="0" err="1"/>
              <a:t>Indes</a:t>
            </a:r>
            <a:r>
              <a:rPr lang="en-US" sz="1800" dirty="0"/>
              <a:t> </a:t>
            </a:r>
            <a:r>
              <a:rPr lang="en-US" sz="1800" dirty="0" err="1"/>
              <a:t>orientales</a:t>
            </a:r>
            <a:r>
              <a:rPr lang="en-US" sz="1800" dirty="0"/>
              <a:t> a acquis: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Yanaon</a:t>
            </a:r>
            <a:endParaRPr lang="en-US" sz="1800" dirty="0"/>
          </a:p>
          <a:p>
            <a:r>
              <a:rPr lang="en-US" sz="1800" dirty="0" err="1"/>
              <a:t>Mahé</a:t>
            </a:r>
            <a:endParaRPr lang="en-US" sz="1800" dirty="0"/>
          </a:p>
          <a:p>
            <a:r>
              <a:rPr lang="en-US" sz="1800" dirty="0" err="1"/>
              <a:t>Karaikal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905FAAB-407A-7F4D-8F81-84768698C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9" r="3" b="3887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0600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A6D4F-E05A-5A4E-89EB-DE6276003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Les pl</a:t>
            </a:r>
            <a:r>
              <a:rPr lang="en-IN" dirty="0" smtClean="0"/>
              <a:t>ans</a:t>
            </a:r>
            <a:r>
              <a:rPr lang="en-IN" dirty="0"/>
              <a:t> pour </a:t>
            </a:r>
            <a:r>
              <a:rPr lang="en-IN" dirty="0" err="1"/>
              <a:t>Pondichéry</a:t>
            </a:r>
            <a:r>
              <a:rPr lang="en-IN" dirty="0"/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EF3C78-A3A3-084D-B46D-4AA27EE1A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 début du </a:t>
            </a:r>
            <a:r>
              <a:rPr lang="en-US" dirty="0" err="1"/>
              <a:t>XVIIIe</a:t>
            </a:r>
            <a:r>
              <a:rPr lang="en-US" dirty="0"/>
              <a:t> siècle, la </a:t>
            </a:r>
            <a:r>
              <a:rPr lang="en-US" dirty="0" err="1"/>
              <a:t>ville</a:t>
            </a:r>
            <a:r>
              <a:rPr lang="en-US" dirty="0"/>
              <a:t> de </a:t>
            </a:r>
            <a:r>
              <a:rPr lang="en-US" dirty="0" err="1"/>
              <a:t>Pondichéry</a:t>
            </a:r>
            <a:r>
              <a:rPr lang="en-US" dirty="0"/>
              <a:t> 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aménagée</a:t>
            </a:r>
            <a:r>
              <a:rPr lang="en-US" dirty="0"/>
              <a:t> </a:t>
            </a:r>
            <a:r>
              <a:rPr lang="en-US" dirty="0" err="1"/>
              <a:t>selon</a:t>
            </a:r>
            <a:r>
              <a:rPr lang="en-US" dirty="0"/>
              <a:t> un </a:t>
            </a:r>
            <a:r>
              <a:rPr lang="en-US" dirty="0" err="1"/>
              <a:t>schéma</a:t>
            </a:r>
            <a:r>
              <a:rPr lang="en-US" dirty="0"/>
              <a:t> de </a:t>
            </a:r>
            <a:r>
              <a:rPr lang="en-US" dirty="0" err="1"/>
              <a:t>quadrillage</a:t>
            </a:r>
            <a:r>
              <a:rPr lang="en-US" dirty="0"/>
              <a:t> et a </a:t>
            </a:r>
            <a:r>
              <a:rPr lang="en-US" dirty="0" err="1"/>
              <a:t>considérablement</a:t>
            </a:r>
            <a:r>
              <a:rPr lang="en-US" dirty="0"/>
              <a:t> </a:t>
            </a:r>
            <a:r>
              <a:rPr lang="en-US" dirty="0" err="1"/>
              <a:t>augmenté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Des </a:t>
            </a:r>
            <a:r>
              <a:rPr lang="en-US" dirty="0" err="1"/>
              <a:t>gouverneurs</a:t>
            </a:r>
            <a:r>
              <a:rPr lang="en-US" dirty="0"/>
              <a:t> </a:t>
            </a:r>
            <a:r>
              <a:rPr lang="en-US" dirty="0" err="1"/>
              <a:t>capables</a:t>
            </a:r>
            <a:r>
              <a:rPr lang="en-US" dirty="0"/>
              <a:t> </a:t>
            </a:r>
            <a:r>
              <a:rPr lang="en-US" dirty="0" err="1"/>
              <a:t>élargissent</a:t>
            </a:r>
            <a:r>
              <a:rPr lang="en-US" dirty="0"/>
              <a:t> la zone de </a:t>
            </a:r>
            <a:r>
              <a:rPr lang="en-US" dirty="0" err="1"/>
              <a:t>Pondichéry</a:t>
            </a:r>
            <a:r>
              <a:rPr lang="en-US" dirty="0"/>
              <a:t> et </a:t>
            </a:r>
            <a:r>
              <a:rPr lang="en-US" dirty="0" err="1"/>
              <a:t>en</a:t>
            </a:r>
            <a:r>
              <a:rPr lang="en-US" dirty="0"/>
              <a:t> font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ville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et riche.</a:t>
            </a:r>
          </a:p>
        </p:txBody>
      </p:sp>
    </p:spTree>
    <p:extLst>
      <p:ext uri="{BB962C8B-B14F-4D97-AF65-F5344CB8AC3E}">
        <p14:creationId xmlns:p14="http://schemas.microsoft.com/office/powerpoint/2010/main" val="255937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9899462-FC16-43B0-966B-FCA2634507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60126F-1BA4-4642-9A89-20AEFC13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Francoise Dupleix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CCCC23-D645-374B-86ED-7A3B2E46E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48" y="478232"/>
            <a:ext cx="2094806" cy="278990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AFEA932-2DF1-410C-A00A-7A1E7DBF7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xmlns="" id="{378CDA8E-7695-8148-9899-8D2E1C7D4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86" y="3943779"/>
            <a:ext cx="3662730" cy="208109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527BB40E-AE74-403A-8716-4E73F291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Autofit/>
          </a:bodyPr>
          <a:lstStyle/>
          <a:p>
            <a:r>
              <a:rPr lang="en-US" sz="1800" dirty="0" err="1">
                <a:solidFill>
                  <a:srgbClr val="FFFFFF"/>
                </a:solidFill>
              </a:rPr>
              <a:t>L</a:t>
            </a:r>
            <a:r>
              <a:rPr lang="en-US" sz="1800" dirty="0" err="1" smtClean="0">
                <a:solidFill>
                  <a:srgbClr val="FFFFFF"/>
                </a:solidFill>
              </a:rPr>
              <a:t>'ambition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d'un empire territorial </a:t>
            </a:r>
            <a:r>
              <a:rPr lang="en-US" sz="1800" dirty="0" err="1">
                <a:solidFill>
                  <a:srgbClr val="FFFFFF"/>
                </a:solidFill>
              </a:rPr>
              <a:t>français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Inde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malgré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l'attitude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inintéressante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ses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supérieurs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lointains</a:t>
            </a:r>
            <a:r>
              <a:rPr lang="en-US" sz="1800" dirty="0">
                <a:solidFill>
                  <a:srgbClr val="FFFFFF"/>
                </a:solidFill>
              </a:rPr>
              <a:t> et </a:t>
            </a:r>
            <a:r>
              <a:rPr lang="en-US" sz="1800" dirty="0" smtClean="0">
                <a:solidFill>
                  <a:srgbClr val="FFFFFF"/>
                </a:solidFill>
              </a:rPr>
              <a:t>du </a:t>
            </a:r>
            <a:r>
              <a:rPr lang="en-US" sz="1800" dirty="0" err="1" smtClean="0">
                <a:solidFill>
                  <a:srgbClr val="FFFFFF"/>
                </a:solidFill>
              </a:rPr>
              <a:t>gouvernement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français</a:t>
            </a:r>
            <a:r>
              <a:rPr lang="en-US" sz="1800" dirty="0" smtClean="0">
                <a:solidFill>
                  <a:srgbClr val="FFFFFF"/>
                </a:solidFill>
              </a:rPr>
              <a:t>, </a:t>
            </a:r>
            <a:r>
              <a:rPr lang="en-US" sz="1800" dirty="0">
                <a:solidFill>
                  <a:srgbClr val="FFFFFF"/>
                </a:solidFill>
              </a:rPr>
              <a:t>qui ne </a:t>
            </a:r>
            <a:r>
              <a:rPr lang="en-US" sz="1800" dirty="0" err="1">
                <a:solidFill>
                  <a:srgbClr val="FFFFFF"/>
                </a:solidFill>
              </a:rPr>
              <a:t>voulait</a:t>
            </a:r>
            <a:r>
              <a:rPr lang="en-US" sz="1800" dirty="0">
                <a:solidFill>
                  <a:srgbClr val="FFFFFF"/>
                </a:solidFill>
              </a:rPr>
              <a:t> pas </a:t>
            </a:r>
            <a:r>
              <a:rPr lang="en-US" sz="1800" dirty="0" err="1">
                <a:solidFill>
                  <a:srgbClr val="FFFFFF"/>
                </a:solidFill>
              </a:rPr>
              <a:t>provoquer</a:t>
            </a:r>
            <a:r>
              <a:rPr lang="en-US" sz="1800" dirty="0">
                <a:solidFill>
                  <a:srgbClr val="FFFFFF"/>
                </a:solidFill>
              </a:rPr>
              <a:t> les </a:t>
            </a:r>
            <a:r>
              <a:rPr lang="en-US" sz="1800" dirty="0" err="1">
                <a:solidFill>
                  <a:srgbClr val="FFFFFF"/>
                </a:solidFill>
              </a:rPr>
              <a:t>B</a:t>
            </a:r>
            <a:r>
              <a:rPr lang="en-US" sz="1800" dirty="0" err="1" smtClean="0">
                <a:solidFill>
                  <a:srgbClr val="FFFFFF"/>
                </a:solidFill>
              </a:rPr>
              <a:t>ritanniques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 err="1">
                <a:solidFill>
                  <a:srgbClr val="FFFFFF"/>
                </a:solidFill>
              </a:rPr>
              <a:t>L</a:t>
            </a:r>
            <a:r>
              <a:rPr lang="en-US" sz="1800" dirty="0" err="1" smtClean="0">
                <a:solidFill>
                  <a:srgbClr val="FFFFFF"/>
                </a:solidFill>
              </a:rPr>
              <a:t>'armée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de Dupleix a </a:t>
            </a:r>
            <a:r>
              <a:rPr lang="en-US" sz="1800" dirty="0" err="1">
                <a:solidFill>
                  <a:srgbClr val="FFFFFF"/>
                </a:solidFill>
              </a:rPr>
              <a:t>réussi</a:t>
            </a:r>
            <a:r>
              <a:rPr lang="en-US" sz="1800" dirty="0">
                <a:solidFill>
                  <a:srgbClr val="FFFFFF"/>
                </a:solidFill>
              </a:rPr>
              <a:t> à </a:t>
            </a:r>
            <a:r>
              <a:rPr lang="en-US" sz="1800" dirty="0" err="1">
                <a:solidFill>
                  <a:srgbClr val="FFFFFF"/>
                </a:solidFill>
              </a:rPr>
              <a:t>contrôler</a:t>
            </a:r>
            <a:r>
              <a:rPr lang="en-US" sz="1800" dirty="0">
                <a:solidFill>
                  <a:srgbClr val="FFFFFF"/>
                </a:solidFill>
              </a:rPr>
              <a:t> la zone entre Hyderabad et </a:t>
            </a:r>
            <a:r>
              <a:rPr lang="en-US" sz="1800" dirty="0" smtClean="0">
                <a:solidFill>
                  <a:srgbClr val="FFFFFF"/>
                </a:solidFill>
              </a:rPr>
              <a:t>le Cap </a:t>
            </a:r>
            <a:r>
              <a:rPr lang="en-US" sz="1800" dirty="0">
                <a:solidFill>
                  <a:srgbClr val="FFFFFF"/>
                </a:solidFill>
              </a:rPr>
              <a:t>Comorin.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 err="1">
                <a:solidFill>
                  <a:srgbClr val="FFFFFF"/>
                </a:solidFill>
              </a:rPr>
              <a:t>Mais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alors</a:t>
            </a:r>
            <a:r>
              <a:rPr lang="en-US" sz="1800" dirty="0">
                <a:solidFill>
                  <a:srgbClr val="FFFFFF"/>
                </a:solidFill>
              </a:rPr>
              <a:t> Robert Clive </a:t>
            </a:r>
            <a:r>
              <a:rPr lang="en-US" sz="1800" dirty="0" err="1">
                <a:solidFill>
                  <a:srgbClr val="FFFFFF"/>
                </a:solidFill>
              </a:rPr>
              <a:t>est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arrivé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en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Inde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en</a:t>
            </a:r>
            <a:r>
              <a:rPr lang="en-US" sz="1800" dirty="0">
                <a:solidFill>
                  <a:srgbClr val="FFFFFF"/>
                </a:solidFill>
              </a:rPr>
              <a:t> 1744, un </a:t>
            </a:r>
            <a:r>
              <a:rPr lang="en-US" sz="1800" dirty="0" err="1">
                <a:solidFill>
                  <a:srgbClr val="FFFFFF"/>
                </a:solidFill>
              </a:rPr>
              <a:t>officier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britannique</a:t>
            </a:r>
            <a:r>
              <a:rPr lang="en-US" sz="1800" dirty="0">
                <a:solidFill>
                  <a:srgbClr val="FFFFFF"/>
                </a:solidFill>
              </a:rPr>
              <a:t> qui a </a:t>
            </a:r>
            <a:r>
              <a:rPr lang="en-US" sz="1800" dirty="0" err="1">
                <a:solidFill>
                  <a:srgbClr val="FFFFFF"/>
                </a:solidFill>
              </a:rPr>
              <a:t>précipité</a:t>
            </a:r>
            <a:r>
              <a:rPr lang="en-US" sz="1800" dirty="0">
                <a:solidFill>
                  <a:srgbClr val="FFFFFF"/>
                </a:solidFill>
              </a:rPr>
              <a:t> les </a:t>
            </a:r>
            <a:r>
              <a:rPr lang="en-US" sz="1800" dirty="0" err="1">
                <a:solidFill>
                  <a:srgbClr val="FFFFFF"/>
                </a:solidFill>
              </a:rPr>
              <a:t>espoirs</a:t>
            </a:r>
            <a:r>
              <a:rPr lang="en-US" sz="1800" dirty="0">
                <a:solidFill>
                  <a:srgbClr val="FFFFFF"/>
                </a:solidFill>
              </a:rPr>
              <a:t> de Dupleix pour </a:t>
            </a:r>
            <a:r>
              <a:rPr lang="en-US" sz="1800" dirty="0" err="1">
                <a:solidFill>
                  <a:srgbClr val="FFFFFF"/>
                </a:solidFill>
              </a:rPr>
              <a:t>créer</a:t>
            </a:r>
            <a:r>
              <a:rPr lang="en-US" sz="1800" dirty="0">
                <a:solidFill>
                  <a:srgbClr val="FFFFFF"/>
                </a:solidFill>
              </a:rPr>
              <a:t> un Empire </a:t>
            </a:r>
            <a:r>
              <a:rPr lang="en-US" sz="1800" dirty="0" err="1">
                <a:solidFill>
                  <a:srgbClr val="FFFFFF"/>
                </a:solidFill>
              </a:rPr>
              <a:t>français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en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 err="1" smtClean="0">
                <a:solidFill>
                  <a:srgbClr val="FFFFFF"/>
                </a:solidFill>
              </a:rPr>
              <a:t>Inde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045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3DE9F6-5B89-574C-B767-95500DBB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R</a:t>
            </a:r>
            <a:r>
              <a:rPr lang="en-US" dirty="0"/>
              <a:t>é</a:t>
            </a:r>
            <a:r>
              <a:rPr lang="en-IN" dirty="0" err="1" smtClean="0"/>
              <a:t>ponses</a:t>
            </a:r>
            <a:r>
              <a:rPr lang="en-IN" dirty="0"/>
              <a:t> </a:t>
            </a:r>
            <a:r>
              <a:rPr lang="en-IN" dirty="0" smtClean="0"/>
              <a:t>des </a:t>
            </a:r>
            <a:r>
              <a:rPr lang="en-IN" dirty="0" err="1" smtClean="0"/>
              <a:t>Britanniques</a:t>
            </a:r>
            <a:r>
              <a:rPr lang="en-IN" dirty="0"/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7ABF8E-1E7E-0342-B314-FC4DCF7C8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1720, les </a:t>
            </a:r>
            <a:r>
              <a:rPr lang="en-US" dirty="0" err="1"/>
              <a:t>Français</a:t>
            </a:r>
            <a:r>
              <a:rPr lang="en-US" dirty="0"/>
              <a:t> </a:t>
            </a:r>
            <a:r>
              <a:rPr lang="en-US" dirty="0" err="1"/>
              <a:t>avaient</a:t>
            </a:r>
            <a:r>
              <a:rPr lang="en-US" dirty="0"/>
              <a:t> perdu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usines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Surat, </a:t>
            </a:r>
            <a:r>
              <a:rPr lang="en-US" dirty="0" err="1"/>
              <a:t>Masulipatam</a:t>
            </a:r>
            <a:r>
              <a:rPr lang="en-US" dirty="0"/>
              <a:t> et Bantam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compagnie</a:t>
            </a:r>
            <a:r>
              <a:rPr lang="en-US" dirty="0"/>
              <a:t> </a:t>
            </a:r>
            <a:r>
              <a:rPr lang="en-US" dirty="0" err="1"/>
              <a:t>britannique</a:t>
            </a:r>
            <a:r>
              <a:rPr lang="en-US" dirty="0"/>
              <a:t> des </a:t>
            </a:r>
            <a:r>
              <a:rPr lang="en-US" dirty="0" err="1"/>
              <a:t>Indes</a:t>
            </a:r>
            <a:r>
              <a:rPr lang="en-US" dirty="0"/>
              <a:t> </a:t>
            </a:r>
            <a:r>
              <a:rPr lang="en-US" dirty="0" err="1"/>
              <a:t>orientales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les </a:t>
            </a:r>
            <a:r>
              <a:rPr lang="en-US" dirty="0" err="1"/>
              <a:t>F</a:t>
            </a:r>
            <a:r>
              <a:rPr lang="en-US" dirty="0" err="1" smtClean="0"/>
              <a:t>rançais</a:t>
            </a:r>
            <a:r>
              <a:rPr lang="en-US" dirty="0" smtClean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élargi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influence sur le </a:t>
            </a:r>
            <a:r>
              <a:rPr lang="en-US" dirty="0" err="1"/>
              <a:t>nabab</a:t>
            </a:r>
            <a:r>
              <a:rPr lang="en-US" dirty="0"/>
              <a:t> du </a:t>
            </a:r>
            <a:r>
              <a:rPr lang="en-US" dirty="0" err="1"/>
              <a:t>Bengale</a:t>
            </a:r>
            <a:r>
              <a:rPr lang="en-US" dirty="0"/>
              <a:t> et </a:t>
            </a:r>
            <a:r>
              <a:rPr lang="en-US" dirty="0" err="1" smtClean="0"/>
              <a:t>l’ont</a:t>
            </a:r>
            <a:r>
              <a:rPr lang="en-US" dirty="0" smtClean="0"/>
              <a:t> </a:t>
            </a:r>
            <a:r>
              <a:rPr lang="en-US" dirty="0" err="1" smtClean="0"/>
              <a:t>convaincu</a:t>
            </a:r>
            <a:r>
              <a:rPr lang="en-US" dirty="0" smtClean="0"/>
              <a:t> </a:t>
            </a:r>
            <a:r>
              <a:rPr lang="en-US" dirty="0" err="1"/>
              <a:t>d'attaquer</a:t>
            </a:r>
            <a:r>
              <a:rPr lang="en-US" dirty="0"/>
              <a:t> les </a:t>
            </a:r>
            <a:r>
              <a:rPr lang="en-US" dirty="0" err="1" smtClean="0"/>
              <a:t>B</a:t>
            </a:r>
            <a:r>
              <a:rPr lang="en-US" dirty="0" err="1" smtClean="0"/>
              <a:t>ritanniques</a:t>
            </a:r>
            <a:r>
              <a:rPr lang="en-US" dirty="0" smtClean="0"/>
              <a:t>,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/>
              <a:t>qui </a:t>
            </a:r>
            <a:r>
              <a:rPr lang="en-US" dirty="0" smtClean="0"/>
              <a:t>a </a:t>
            </a:r>
            <a:r>
              <a:rPr lang="en-US" dirty="0" err="1"/>
              <a:t>mené</a:t>
            </a:r>
            <a:r>
              <a:rPr lang="en-US" dirty="0"/>
              <a:t> à la </a:t>
            </a:r>
            <a:r>
              <a:rPr lang="en-US" dirty="0" err="1"/>
              <a:t>bataille</a:t>
            </a:r>
            <a:r>
              <a:rPr lang="en-US" dirty="0"/>
              <a:t> de Plassey. Les </a:t>
            </a:r>
            <a:r>
              <a:rPr lang="en-US" dirty="0" err="1"/>
              <a:t>B</a:t>
            </a:r>
            <a:r>
              <a:rPr lang="en-US" dirty="0" err="1" smtClean="0"/>
              <a:t>ritanniques</a:t>
            </a:r>
            <a:r>
              <a:rPr lang="en-US" dirty="0" smtClean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battu</a:t>
            </a:r>
            <a:r>
              <a:rPr lang="en-US" dirty="0"/>
              <a:t> les </a:t>
            </a:r>
            <a:r>
              <a:rPr lang="en-US" dirty="0" err="1"/>
              <a:t>F</a:t>
            </a:r>
            <a:r>
              <a:rPr lang="en-US" dirty="0" err="1" smtClean="0"/>
              <a:t>rançais</a:t>
            </a:r>
            <a:r>
              <a:rPr lang="en-US" dirty="0" smtClean="0"/>
              <a:t> </a:t>
            </a:r>
            <a:r>
              <a:rPr lang="en-US" dirty="0"/>
              <a:t>et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pris</a:t>
            </a:r>
            <a:r>
              <a:rPr lang="en-US" dirty="0"/>
              <a:t> le </a:t>
            </a:r>
            <a:r>
              <a:rPr lang="en-US" dirty="0" err="1"/>
              <a:t>Bengale</a:t>
            </a:r>
            <a:r>
              <a:rPr lang="en-US" dirty="0"/>
              <a:t> occidental </a:t>
            </a:r>
            <a:r>
              <a:rPr lang="en-US" dirty="0" err="1"/>
              <a:t>entier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0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9899462-FC16-43B0-966B-FCA2634507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34460-76D5-C841-9877-9DB5588A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Robert Clive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DC290E-A7A0-BF4B-A7DF-710D6D94A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290" y="478232"/>
            <a:ext cx="2199922" cy="278990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AFEA932-2DF1-410C-A00A-7A1E7DBF7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2BFBB00E-B5A5-D948-B01D-55D676A25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82" y="3589867"/>
            <a:ext cx="3575538" cy="278892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C69E7BC4-6E2E-4540-B7A5-0DFCB3E7F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Les </a:t>
            </a:r>
            <a:r>
              <a:rPr lang="en-US" sz="1800" dirty="0" err="1">
                <a:solidFill>
                  <a:schemeClr val="bg1"/>
                </a:solidFill>
              </a:rPr>
              <a:t>F</a:t>
            </a:r>
            <a:r>
              <a:rPr lang="en-US" sz="1800" dirty="0" err="1" smtClean="0">
                <a:solidFill>
                  <a:schemeClr val="bg1"/>
                </a:solidFill>
              </a:rPr>
              <a:t>rançais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élargi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leur</a:t>
            </a:r>
            <a:r>
              <a:rPr lang="en-US" sz="1800" dirty="0">
                <a:solidFill>
                  <a:schemeClr val="bg1"/>
                </a:solidFill>
              </a:rPr>
              <a:t> influence sur le </a:t>
            </a:r>
            <a:r>
              <a:rPr lang="en-US" sz="1800" dirty="0" err="1">
                <a:solidFill>
                  <a:schemeClr val="bg1"/>
                </a:solidFill>
              </a:rPr>
              <a:t>nabab</a:t>
            </a:r>
            <a:r>
              <a:rPr lang="en-US" sz="1800" dirty="0">
                <a:solidFill>
                  <a:schemeClr val="bg1"/>
                </a:solidFill>
              </a:rPr>
              <a:t> du </a:t>
            </a:r>
            <a:r>
              <a:rPr lang="en-US" sz="1800" dirty="0" err="1">
                <a:solidFill>
                  <a:schemeClr val="bg1"/>
                </a:solidFill>
              </a:rPr>
              <a:t>Bengale</a:t>
            </a:r>
            <a:r>
              <a:rPr lang="en-US" sz="1800" dirty="0">
                <a:solidFill>
                  <a:schemeClr val="bg1"/>
                </a:solidFill>
              </a:rPr>
              <a:t> et </a:t>
            </a:r>
            <a:r>
              <a:rPr lang="en-US" sz="1800" dirty="0" err="1" smtClean="0">
                <a:solidFill>
                  <a:schemeClr val="bg1"/>
                </a:solidFill>
              </a:rPr>
              <a:t>l’ont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convaincu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d'attaquer</a:t>
            </a:r>
            <a:r>
              <a:rPr lang="en-US" sz="1800" dirty="0">
                <a:solidFill>
                  <a:schemeClr val="bg1"/>
                </a:solidFill>
              </a:rPr>
              <a:t> les </a:t>
            </a:r>
            <a:r>
              <a:rPr lang="en-US" sz="1800" dirty="0" err="1" smtClean="0">
                <a:solidFill>
                  <a:schemeClr val="bg1"/>
                </a:solidFill>
              </a:rPr>
              <a:t>B</a:t>
            </a:r>
            <a:r>
              <a:rPr lang="en-US" sz="1800" dirty="0" err="1" smtClean="0">
                <a:solidFill>
                  <a:schemeClr val="bg1"/>
                </a:solidFill>
              </a:rPr>
              <a:t>ritanniques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ce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qui </a:t>
            </a:r>
            <a:r>
              <a:rPr lang="en-US" sz="1800" dirty="0" smtClean="0">
                <a:solidFill>
                  <a:schemeClr val="bg1"/>
                </a:solidFill>
              </a:rPr>
              <a:t>a </a:t>
            </a:r>
            <a:r>
              <a:rPr lang="en-US" sz="1800" dirty="0" err="1">
                <a:solidFill>
                  <a:schemeClr val="bg1"/>
                </a:solidFill>
              </a:rPr>
              <a:t>mené</a:t>
            </a:r>
            <a:r>
              <a:rPr lang="en-US" sz="1800" dirty="0">
                <a:solidFill>
                  <a:schemeClr val="bg1"/>
                </a:solidFill>
              </a:rPr>
              <a:t> à la </a:t>
            </a:r>
            <a:r>
              <a:rPr lang="en-US" sz="1800" dirty="0" err="1">
                <a:solidFill>
                  <a:schemeClr val="bg1"/>
                </a:solidFill>
              </a:rPr>
              <a:t>bataille</a:t>
            </a:r>
            <a:r>
              <a:rPr lang="en-US" sz="1800" dirty="0">
                <a:solidFill>
                  <a:schemeClr val="bg1"/>
                </a:solidFill>
              </a:rPr>
              <a:t> de Plassey. 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Les </a:t>
            </a:r>
            <a:r>
              <a:rPr lang="en-US" sz="1800" dirty="0" err="1">
                <a:solidFill>
                  <a:schemeClr val="bg1"/>
                </a:solidFill>
              </a:rPr>
              <a:t>B</a:t>
            </a:r>
            <a:r>
              <a:rPr lang="en-US" sz="1800" dirty="0" err="1" smtClean="0">
                <a:solidFill>
                  <a:schemeClr val="bg1"/>
                </a:solidFill>
              </a:rPr>
              <a:t>ritanniques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IN" sz="1800" dirty="0" err="1" smtClean="0">
                <a:solidFill>
                  <a:schemeClr val="bg1"/>
                </a:solidFill>
              </a:rPr>
              <a:t>dirigés</a:t>
            </a:r>
            <a:r>
              <a:rPr lang="en-IN" sz="1800" dirty="0">
                <a:solidFill>
                  <a:schemeClr val="bg1"/>
                </a:solidFill>
              </a:rPr>
              <a:t> par Robert Clive,</a:t>
            </a:r>
            <a:r>
              <a:rPr lang="en-IN" sz="1800" dirty="0"/>
              <a:t> 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ont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battu</a:t>
            </a:r>
            <a:r>
              <a:rPr lang="en-US" sz="1800" dirty="0">
                <a:solidFill>
                  <a:schemeClr val="bg1"/>
                </a:solidFill>
              </a:rPr>
              <a:t> les </a:t>
            </a:r>
            <a:r>
              <a:rPr lang="en-US" sz="1800" dirty="0" err="1">
                <a:solidFill>
                  <a:schemeClr val="bg1"/>
                </a:solidFill>
              </a:rPr>
              <a:t>F</a:t>
            </a:r>
            <a:r>
              <a:rPr lang="en-US" sz="1800" dirty="0" err="1" smtClean="0">
                <a:solidFill>
                  <a:schemeClr val="bg1"/>
                </a:solidFill>
              </a:rPr>
              <a:t>rançais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et </a:t>
            </a:r>
            <a:r>
              <a:rPr lang="en-US" sz="1800" dirty="0" err="1">
                <a:solidFill>
                  <a:schemeClr val="bg1"/>
                </a:solidFill>
              </a:rPr>
              <a:t>ont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pris</a:t>
            </a:r>
            <a:r>
              <a:rPr lang="en-US" sz="1800" dirty="0">
                <a:solidFill>
                  <a:schemeClr val="bg1"/>
                </a:solidFill>
              </a:rPr>
              <a:t> le </a:t>
            </a:r>
            <a:r>
              <a:rPr lang="en-US" sz="1800" dirty="0" err="1">
                <a:solidFill>
                  <a:schemeClr val="bg1"/>
                </a:solidFill>
              </a:rPr>
              <a:t>Bengale</a:t>
            </a:r>
            <a:r>
              <a:rPr lang="en-US" sz="1800" dirty="0">
                <a:solidFill>
                  <a:schemeClr val="bg1"/>
                </a:solidFill>
              </a:rPr>
              <a:t> occidental </a:t>
            </a:r>
            <a:r>
              <a:rPr lang="en-US" sz="1800" dirty="0" err="1">
                <a:solidFill>
                  <a:schemeClr val="bg1"/>
                </a:solidFill>
              </a:rPr>
              <a:t>entier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4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9899462-FC16-43B0-966B-FCA2634507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8BB3EE-73E6-3044-A7E6-F8A0E204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Lally-Tollendal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xmlns="" id="{585077AD-5698-644C-9113-369081A1F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33" b="2"/>
          <a:stretch/>
        </p:blipFill>
        <p:spPr>
          <a:xfrm>
            <a:off x="1379373" y="478232"/>
            <a:ext cx="1867756" cy="278990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AFEA932-2DF1-410C-A00A-7A1E7DBF75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30EEDE-6E96-794F-9E0B-CDC98EB8F8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764" r="2" b="9714"/>
          <a:stretch/>
        </p:blipFill>
        <p:spPr>
          <a:xfrm>
            <a:off x="481886" y="4220977"/>
            <a:ext cx="3662730" cy="1526699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9A1B8D52-B4BB-41CC-83D5-CBFB96905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Pour </a:t>
            </a:r>
            <a:r>
              <a:rPr lang="en-US" sz="2400" dirty="0" err="1">
                <a:solidFill>
                  <a:srgbClr val="FFFFFF"/>
                </a:solidFill>
              </a:rPr>
              <a:t>prendre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charge </a:t>
            </a:r>
            <a:r>
              <a:rPr lang="en-US" sz="2400" dirty="0" err="1">
                <a:solidFill>
                  <a:srgbClr val="FFFFFF"/>
                </a:solidFill>
              </a:rPr>
              <a:t>ce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qu'ils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ont</a:t>
            </a:r>
            <a:r>
              <a:rPr lang="en-US" sz="2400" dirty="0">
                <a:solidFill>
                  <a:srgbClr val="FFFFFF"/>
                </a:solidFill>
              </a:rPr>
              <a:t> perdu, la France a </a:t>
            </a:r>
            <a:r>
              <a:rPr lang="en-US" sz="2400" dirty="0" err="1">
                <a:solidFill>
                  <a:srgbClr val="FFFFFF"/>
                </a:solidFill>
              </a:rPr>
              <a:t>envoyé</a:t>
            </a:r>
            <a:r>
              <a:rPr lang="en-US" sz="2400" dirty="0">
                <a:solidFill>
                  <a:srgbClr val="FFFFFF"/>
                </a:solidFill>
              </a:rPr>
              <a:t> Lafitte </a:t>
            </a:r>
            <a:r>
              <a:rPr lang="en-US" sz="2400" dirty="0" err="1">
                <a:solidFill>
                  <a:srgbClr val="FFFFFF"/>
                </a:solidFill>
              </a:rPr>
              <a:t>Tollendal</a:t>
            </a:r>
            <a:r>
              <a:rPr lang="en-US" sz="2400" dirty="0">
                <a:solidFill>
                  <a:srgbClr val="FFFFFF"/>
                </a:solidFill>
              </a:rPr>
              <a:t> pour </a:t>
            </a:r>
            <a:r>
              <a:rPr lang="en-US" sz="2400" dirty="0" err="1">
                <a:solidFill>
                  <a:srgbClr val="FFFFFF"/>
                </a:solidFill>
              </a:rPr>
              <a:t>reprendre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ce</a:t>
            </a:r>
            <a:r>
              <a:rPr lang="en-US" sz="2400" dirty="0">
                <a:solidFill>
                  <a:srgbClr val="FFFFFF"/>
                </a:solidFill>
              </a:rPr>
              <a:t> que la France a perdu.</a:t>
            </a:r>
          </a:p>
          <a:p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err="1">
                <a:solidFill>
                  <a:srgbClr val="FFFFFF"/>
                </a:solidFill>
              </a:rPr>
              <a:t>Cela</a:t>
            </a:r>
            <a:r>
              <a:rPr lang="en-US" sz="2400" dirty="0">
                <a:solidFill>
                  <a:srgbClr val="FFFFFF"/>
                </a:solidFill>
              </a:rPr>
              <a:t> a </a:t>
            </a:r>
            <a:r>
              <a:rPr lang="en-US" sz="2400" dirty="0" err="1">
                <a:solidFill>
                  <a:srgbClr val="FFFFFF"/>
                </a:solidFill>
              </a:rPr>
              <a:t>mené</a:t>
            </a:r>
            <a:r>
              <a:rPr lang="en-US" sz="2400" dirty="0">
                <a:solidFill>
                  <a:srgbClr val="FFFFFF"/>
                </a:solidFill>
              </a:rPr>
              <a:t> à la </a:t>
            </a:r>
            <a:r>
              <a:rPr lang="en-US" sz="2400" dirty="0" err="1">
                <a:solidFill>
                  <a:srgbClr val="FFFFFF"/>
                </a:solidFill>
              </a:rPr>
              <a:t>bataille</a:t>
            </a:r>
            <a:r>
              <a:rPr lang="en-US" sz="2400" dirty="0">
                <a:solidFill>
                  <a:srgbClr val="FFFFFF"/>
                </a:solidFill>
              </a:rPr>
              <a:t> de </a:t>
            </a:r>
            <a:r>
              <a:rPr lang="en-US" sz="2400" dirty="0" err="1" smtClean="0">
                <a:solidFill>
                  <a:srgbClr val="FFFFFF"/>
                </a:solidFill>
              </a:rPr>
              <a:t>Wandiwash</a:t>
            </a:r>
            <a:r>
              <a:rPr lang="en-US" sz="2400" dirty="0" smtClean="0">
                <a:solidFill>
                  <a:srgbClr val="FFFFFF"/>
                </a:solidFill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</a:rPr>
              <a:t>une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partie</a:t>
            </a:r>
            <a:r>
              <a:rPr lang="en-US" sz="2400" dirty="0">
                <a:solidFill>
                  <a:srgbClr val="FFFFFF"/>
                </a:solidFill>
              </a:rPr>
              <a:t> de la guerre de sept ans.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Les </a:t>
            </a:r>
            <a:r>
              <a:rPr lang="en-US" sz="2400" dirty="0" err="1">
                <a:solidFill>
                  <a:srgbClr val="FFFFFF"/>
                </a:solidFill>
              </a:rPr>
              <a:t>F</a:t>
            </a:r>
            <a:r>
              <a:rPr lang="en-US" sz="2400" dirty="0" err="1" smtClean="0">
                <a:solidFill>
                  <a:srgbClr val="FFFFFF"/>
                </a:solidFill>
              </a:rPr>
              <a:t>rançais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ont</a:t>
            </a:r>
            <a:r>
              <a:rPr lang="en-US" sz="2400" dirty="0">
                <a:solidFill>
                  <a:srgbClr val="FFFFFF"/>
                </a:solidFill>
              </a:rPr>
              <a:t> perdu </a:t>
            </a:r>
            <a:r>
              <a:rPr lang="en-US" sz="2400" dirty="0" err="1">
                <a:solidFill>
                  <a:srgbClr val="FFFFFF"/>
                </a:solidFill>
              </a:rPr>
              <a:t>leur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pouvoir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en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Inde</a:t>
            </a:r>
            <a:r>
              <a:rPr lang="en-US" sz="2400" dirty="0">
                <a:solidFill>
                  <a:srgbClr val="FFFFFF"/>
                </a:solidFill>
              </a:rPr>
              <a:t> du Sud </a:t>
            </a:r>
            <a:r>
              <a:rPr lang="en-US" sz="2400" dirty="0" err="1">
                <a:solidFill>
                  <a:srgbClr val="FFFFFF"/>
                </a:solidFill>
              </a:rPr>
              <a:t>aussi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703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534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L’arrivée</vt:lpstr>
      <vt:lpstr>La compagnie française des Indes orientales </vt:lpstr>
      <vt:lpstr> L’expansion commerciale pacifique </vt:lpstr>
      <vt:lpstr>Les plans pour Pondichéry </vt:lpstr>
      <vt:lpstr>Francoise Dupleix</vt:lpstr>
      <vt:lpstr> Réponses des Britanniques </vt:lpstr>
      <vt:lpstr>Robert Clive</vt:lpstr>
      <vt:lpstr>Lally-Tollendal</vt:lpstr>
      <vt:lpstr>La victoire britannique</vt:lpstr>
      <vt:lpstr>L’indépendance indienne </vt:lpstr>
      <vt:lpstr> Qu'est-ce que les Français ont laissé? </vt:lpstr>
      <vt:lpstr>La langue</vt:lpstr>
      <vt:lpstr>L’architecture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Anish Krishna</dc:creator>
  <cp:lastModifiedBy>HOPKINS, Mark</cp:lastModifiedBy>
  <cp:revision>5</cp:revision>
  <dcterms:created xsi:type="dcterms:W3CDTF">2018-10-22T04:48:53Z</dcterms:created>
  <dcterms:modified xsi:type="dcterms:W3CDTF">2018-11-19T10:30:26Z</dcterms:modified>
</cp:coreProperties>
</file>